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4"/>
  </p:sldMasterIdLst>
  <p:notesMasterIdLst>
    <p:notesMasterId r:id="rId17"/>
  </p:notesMasterIdLst>
  <p:sldIdLst>
    <p:sldId id="256" r:id="rId5"/>
    <p:sldId id="257" r:id="rId6"/>
    <p:sldId id="258" r:id="rId7"/>
    <p:sldId id="276" r:id="rId8"/>
    <p:sldId id="277" r:id="rId9"/>
    <p:sldId id="275" r:id="rId10"/>
    <p:sldId id="278" r:id="rId11"/>
    <p:sldId id="273" r:id="rId12"/>
    <p:sldId id="259" r:id="rId13"/>
    <p:sldId id="274" r:id="rId14"/>
    <p:sldId id="260" r:id="rId15"/>
    <p:sldId id="27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Stijl, licht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9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ëlle  Huisman" userId="55be1199-5f3d-4c54-9c78-5059b7043508" providerId="ADAL" clId="{068C1B72-8A1D-489F-B3CE-381272CCE99D}"/>
    <pc:docChg chg="custSel modSld">
      <pc:chgData name="Mariëlle  Huisman" userId="55be1199-5f3d-4c54-9c78-5059b7043508" providerId="ADAL" clId="{068C1B72-8A1D-489F-B3CE-381272CCE99D}" dt="2020-02-25T10:46:32.161" v="772" actId="20577"/>
      <pc:docMkLst>
        <pc:docMk/>
      </pc:docMkLst>
      <pc:sldChg chg="modSp">
        <pc:chgData name="Mariëlle  Huisman" userId="55be1199-5f3d-4c54-9c78-5059b7043508" providerId="ADAL" clId="{068C1B72-8A1D-489F-B3CE-381272CCE99D}" dt="2020-02-25T10:46:32.161" v="772" actId="20577"/>
        <pc:sldMkLst>
          <pc:docMk/>
          <pc:sldMk cId="938514644" sldId="277"/>
        </pc:sldMkLst>
        <pc:spChg chg="mod">
          <ac:chgData name="Mariëlle  Huisman" userId="55be1199-5f3d-4c54-9c78-5059b7043508" providerId="ADAL" clId="{068C1B72-8A1D-489F-B3CE-381272CCE99D}" dt="2020-02-25T10:46:32.161" v="772" actId="20577"/>
          <ac:spMkLst>
            <pc:docMk/>
            <pc:sldMk cId="938514644" sldId="277"/>
            <ac:spMk id="3" creationId="{E29E3810-B4FB-4894-902C-9B0CEB62DCE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D046F-7EB9-46F7-88AA-D47CB984FB21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ED84E-19EC-4D18-B1B5-3C4CFF4A4D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8043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DAGMAR</a:t>
            </a:r>
          </a:p>
          <a:p>
            <a:r>
              <a:rPr lang="nl-NL" b="1" dirty="0"/>
              <a:t>10 minuten</a:t>
            </a:r>
          </a:p>
          <a:p>
            <a:r>
              <a:rPr lang="nl-NL" b="0" dirty="0"/>
              <a:t>3 sheets</a:t>
            </a:r>
          </a:p>
          <a:p>
            <a:pPr>
              <a:buFont typeface="Arial" pitchFamily="34" charset="0"/>
              <a:buChar char="•"/>
            </a:pPr>
            <a:r>
              <a:rPr lang="nl-NL" b="0" dirty="0"/>
              <a:t>Vier fasen,</a:t>
            </a:r>
            <a:r>
              <a:rPr lang="nl-NL" b="0" baseline="0" dirty="0"/>
              <a:t> drie beslismomenten</a:t>
            </a:r>
          </a:p>
          <a:p>
            <a:pPr>
              <a:buFont typeface="Arial" pitchFamily="34" charset="0"/>
              <a:buChar char="•"/>
            </a:pPr>
            <a:r>
              <a:rPr lang="nl-NL" b="0" baseline="0" dirty="0"/>
              <a:t>Uitgangspunten</a:t>
            </a:r>
          </a:p>
          <a:p>
            <a:pPr>
              <a:buFont typeface="Arial" pitchFamily="34" charset="0"/>
              <a:buChar char="•"/>
            </a:pPr>
            <a:r>
              <a:rPr lang="nl-NL" b="0" baseline="0" dirty="0"/>
              <a:t>Voorbeeld schuurtje bouwen</a:t>
            </a:r>
            <a:endParaRPr lang="nl-NL" b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303AC-BE04-4CB6-BFD6-DA98F3613F37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1887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4360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6928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1777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3135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2812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2990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805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065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191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3301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0674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8359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9100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4652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926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4169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F241-C22C-4A13-AED0-3985AA32830D}" type="datetimeFigureOut">
              <a:rPr lang="nl-NL" smtClean="0"/>
              <a:t>25-2-2020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351E907-071D-4B6B-A80C-F0FA25BFE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2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9179DE42-5613-4B35-A1E6-6CCBAA13C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B898B32-3891-4C3A-8F58-C5969D2E9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AE4806D-B8F9-4679-A68A-9BD21C01A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3">
            <a:extLst>
              <a:ext uri="{FF2B5EF4-FFF2-40B4-BE49-F238E27FC236}">
                <a16:creationId xmlns:a16="http://schemas.microsoft.com/office/drawing/2014/main" id="{52FB45E9-914E-4471-AC87-E475CD517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Rectangle 25">
            <a:extLst>
              <a:ext uri="{FF2B5EF4-FFF2-40B4-BE49-F238E27FC236}">
                <a16:creationId xmlns:a16="http://schemas.microsoft.com/office/drawing/2014/main" id="{C310626D-5743-49D4-8F7D-88C4F8F05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3C195FC1-B568-4C72-9902-34CB35DDD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27">
            <a:extLst>
              <a:ext uri="{FF2B5EF4-FFF2-40B4-BE49-F238E27FC236}">
                <a16:creationId xmlns:a16="http://schemas.microsoft.com/office/drawing/2014/main" id="{EF2BDF77-362C-43F0-8CBB-A969EC2AE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4BE96B01-3929-432D-B8C2-ADBCB74C2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2A6FCDE6-CDE2-4C51-B18E-A95CFB679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A14D9B3-B3CF-4AC4-B747-AB5864EE8E56}"/>
              </a:ext>
            </a:extLst>
          </p:cNvPr>
          <p:cNvSpPr txBox="1"/>
          <p:nvPr/>
        </p:nvSpPr>
        <p:spPr>
          <a:xfrm>
            <a:off x="4442334" y="3048000"/>
            <a:ext cx="6960759" cy="28496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Afstudeerproject</a:t>
            </a:r>
            <a:endParaRPr lang="en-US" sz="48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						PBSD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			</a:t>
            </a:r>
            <a:r>
              <a:rPr lang="en-US" sz="4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Lesweek</a:t>
            </a:r>
            <a:r>
              <a:rPr lang="en-US" sz="4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2</a:t>
            </a:r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9D2E8756-2465-473A-BA2A-2DB1D6224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62562" y="3271487"/>
            <a:ext cx="220660" cy="186439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186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E22A2DE-B45B-4D68-A66F-CFE50CF59110}"/>
              </a:ext>
            </a:extLst>
          </p:cNvPr>
          <p:cNvSpPr/>
          <p:nvPr/>
        </p:nvSpPr>
        <p:spPr>
          <a:xfrm>
            <a:off x="723221" y="660105"/>
            <a:ext cx="847394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Planning Pitch </a:t>
            </a:r>
          </a:p>
          <a:p>
            <a:endParaRPr lang="nl-N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In overleg met jullie.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Neemt hele les in beslag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Tussen de 1 en 5 minuten.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Maximaal 1 PowerPoint (mag – hoeft niet)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Klas stelt bij alle </a:t>
            </a:r>
            <a:r>
              <a:rPr lang="nl-NL" sz="3200" dirty="0" err="1">
                <a:latin typeface="Arial" panose="020B0604020202020204" pitchFamily="34" charset="0"/>
                <a:cs typeface="Arial" panose="020B0604020202020204" pitchFamily="34" charset="0"/>
              </a:rPr>
              <a:t>pitches</a:t>
            </a: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 vragen</a:t>
            </a:r>
          </a:p>
          <a:p>
            <a:r>
              <a:rPr lang="nl-NL" sz="3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376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0F9E71A6-93D8-4DC0-AB9E-03211CC634E8}"/>
              </a:ext>
            </a:extLst>
          </p:cNvPr>
          <p:cNvSpPr/>
          <p:nvPr/>
        </p:nvSpPr>
        <p:spPr>
          <a:xfrm>
            <a:off x="453793" y="443567"/>
            <a:ext cx="999801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nl-NL" sz="2800" b="1" dirty="0">
                <a:latin typeface="Arial" panose="020B0604020202020204" pitchFamily="34" charset="0"/>
                <a:cs typeface="Arial" panose="020B0604020202020204" pitchFamily="34" charset="0"/>
              </a:rPr>
              <a:t>Voor nu:</a:t>
            </a:r>
            <a:r>
              <a:rPr lang="nl-NL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groepje 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fontAlgn="base"/>
            <a:endParaRPr lang="nl-NL" sz="28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endParaRPr lang="nl-NL" sz="28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Iedereen heeft een duo 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​of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werkt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alleen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Start met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bijlage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Maak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logboek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op je laptop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werk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hierin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Iedereen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heft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‘critical friend’.</a:t>
            </a:r>
          </a:p>
          <a:p>
            <a:pPr fontAlgn="base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Ieder groepje/individu komt met hun projectvoorstel langs bij mij.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*  Eerste reactie op het projectvoorstel van de docent 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FFFFFF"/>
                </a:solidFill>
                <a:latin typeface="Century Gothic" panose="020B0502020202020204" pitchFamily="34" charset="0"/>
              </a:rPr>
              <a:t>er groepje komt met hun projectvoorstel langs </a:t>
            </a:r>
            <a:r>
              <a:rPr lang="en-US" dirty="0">
                <a:latin typeface="Century Gothic" panose="020B0502020202020204" pitchFamily="34" charset="0"/>
              </a:rPr>
              <a:t>​</a:t>
            </a:r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503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0F9E71A6-93D8-4DC0-AB9E-03211CC634E8}"/>
              </a:ext>
            </a:extLst>
          </p:cNvPr>
          <p:cNvSpPr/>
          <p:nvPr/>
        </p:nvSpPr>
        <p:spPr>
          <a:xfrm>
            <a:off x="517589" y="1070888"/>
            <a:ext cx="999801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r>
              <a:rPr lang="nl-NL" sz="2800" b="1" dirty="0">
                <a:latin typeface="Arial" panose="020B0604020202020204" pitchFamily="34" charset="0"/>
                <a:cs typeface="Arial" panose="020B0604020202020204" pitchFamily="34" charset="0"/>
              </a:rPr>
              <a:t>Projectvoorstel</a:t>
            </a:r>
          </a:p>
          <a:p>
            <a:pPr fontAlgn="base"/>
            <a:endParaRPr lang="nl-N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nl-NL" sz="2800" b="1" dirty="0">
                <a:latin typeface="Arial" panose="020B0604020202020204" pitchFamily="34" charset="0"/>
                <a:cs typeface="Arial" panose="020B0604020202020204" pitchFamily="34" charset="0"/>
              </a:rPr>
              <a:t>Neem het onderstaande op in je projectvoorstel = borging</a:t>
            </a:r>
          </a:p>
          <a:p>
            <a:pPr fontAlgn="base"/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Benoem de werkprocessen en competenties die centraal staan bij het ontwikkelen van je beroepsproduct? (deze kun je halen uit het kwalificatiedossier)</a:t>
            </a:r>
          </a:p>
          <a:p>
            <a:pPr fontAlgn="base"/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Welke kennis, vaardigheden en houding heb je nodig om het beroepsproduct te ontwikkelen? (deze kun je halen uit het kwalificatiedossier)</a:t>
            </a:r>
          </a:p>
          <a:p>
            <a:pPr fontAlgn="base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FFFFFF"/>
                </a:solidFill>
                <a:latin typeface="Century Gothic" panose="020B0502020202020204" pitchFamily="34" charset="0"/>
              </a:rPr>
              <a:t>er groepje komt met hun projectvoorstel langs </a:t>
            </a:r>
            <a:r>
              <a:rPr lang="en-US" dirty="0">
                <a:latin typeface="Century Gothic" panose="020B0502020202020204" pitchFamily="34" charset="0"/>
              </a:rPr>
              <a:t>​</a:t>
            </a:r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20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6A6ED2A2-A219-47FA-AEBC-724DD470C26F}"/>
              </a:ext>
            </a:extLst>
          </p:cNvPr>
          <p:cNvSpPr txBox="1"/>
          <p:nvPr/>
        </p:nvSpPr>
        <p:spPr>
          <a:xfrm>
            <a:off x="625463" y="391217"/>
            <a:ext cx="6587231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nl-NL" sz="2400" b="1" dirty="0"/>
              <a:t>Planning van de les: </a:t>
            </a:r>
          </a:p>
          <a:p>
            <a:pPr fontAlgn="base"/>
            <a:endParaRPr lang="nl-NL" sz="2400" b="1" dirty="0"/>
          </a:p>
          <a:p>
            <a:pPr fontAlgn="base"/>
            <a:endParaRPr lang="nl-NL" sz="2400" dirty="0"/>
          </a:p>
          <a:p>
            <a:pPr fontAlgn="base"/>
            <a:r>
              <a:rPr lang="nl-NL" sz="2400" dirty="0"/>
              <a:t>	-Terugblik naar vorige week ​</a:t>
            </a:r>
          </a:p>
          <a:p>
            <a:pPr fontAlgn="base"/>
            <a:endParaRPr lang="nl-NL" sz="2400" dirty="0"/>
          </a:p>
          <a:p>
            <a:pPr fontAlgn="base"/>
            <a:endParaRPr lang="nl-NL" sz="2400" dirty="0"/>
          </a:p>
          <a:p>
            <a:pPr fontAlgn="base"/>
            <a:r>
              <a:rPr lang="nl-NL" sz="2400" dirty="0"/>
              <a:t>	-Check studiehandleiding</a:t>
            </a:r>
          </a:p>
          <a:p>
            <a:pPr fontAlgn="base"/>
            <a:endParaRPr lang="nl-NL" sz="2400" dirty="0"/>
          </a:p>
          <a:p>
            <a:pPr fontAlgn="base"/>
            <a:endParaRPr lang="nl-NL" sz="2400" dirty="0"/>
          </a:p>
          <a:p>
            <a:pPr fontAlgn="base"/>
            <a:r>
              <a:rPr lang="nl-NL" sz="2400" dirty="0"/>
              <a:t>	-Vooruitblik naar Pitch &amp; afspraken maken</a:t>
            </a:r>
          </a:p>
          <a:p>
            <a:pPr fontAlgn="base"/>
            <a:endParaRPr lang="nl-NL" sz="2400" dirty="0"/>
          </a:p>
          <a:p>
            <a:pPr fontAlgn="base"/>
            <a:endParaRPr lang="nl-NL" sz="2400" dirty="0"/>
          </a:p>
          <a:p>
            <a:pPr fontAlgn="base"/>
            <a:r>
              <a:rPr lang="nl-NL" sz="2400" dirty="0"/>
              <a:t>	-Verder met je projectvoorstel​</a:t>
            </a:r>
          </a:p>
          <a:p>
            <a:pPr fontAlgn="base"/>
            <a:endParaRPr lang="nl-NL" sz="2400" dirty="0"/>
          </a:p>
          <a:p>
            <a:pPr fontAlgn="base"/>
            <a:endParaRPr lang="nl-NL" sz="2400" dirty="0"/>
          </a:p>
          <a:p>
            <a:pPr fontAlgn="base"/>
            <a:r>
              <a:rPr lang="nl-NL" sz="2400" dirty="0"/>
              <a:t>	-Contact gaan zoeken met praktijk ​</a:t>
            </a:r>
          </a:p>
          <a:p>
            <a:pPr fontAlgn="base"/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515616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E22A2DE-B45B-4D68-A66F-CFE50CF59110}"/>
              </a:ext>
            </a:extLst>
          </p:cNvPr>
          <p:cNvSpPr/>
          <p:nvPr/>
        </p:nvSpPr>
        <p:spPr>
          <a:xfrm>
            <a:off x="1499398" y="1744627"/>
            <a:ext cx="644900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Terugblik vorige week.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Het afstudeerproject.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Wat was de opdracht ook alweer?</a:t>
            </a:r>
            <a:r>
              <a:rPr lang="nl-NL" sz="3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48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E22A2DE-B45B-4D68-A66F-CFE50CF59110}"/>
              </a:ext>
            </a:extLst>
          </p:cNvPr>
          <p:cNvSpPr/>
          <p:nvPr/>
        </p:nvSpPr>
        <p:spPr>
          <a:xfrm>
            <a:off x="1499398" y="1744627"/>
            <a:ext cx="64490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29E3810-B4FB-4894-902C-9B0CEB62DCEA}"/>
              </a:ext>
            </a:extLst>
          </p:cNvPr>
          <p:cNvSpPr/>
          <p:nvPr/>
        </p:nvSpPr>
        <p:spPr>
          <a:xfrm>
            <a:off x="942754" y="1443841"/>
            <a:ext cx="92219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Je gaat gedurende 20 weken aan de slag met het ontwikkelen van een </a:t>
            </a:r>
            <a:r>
              <a:rPr lang="nl-NL" sz="2800" b="1" dirty="0">
                <a:latin typeface="Arial" panose="020B0604020202020204" pitchFamily="34" charset="0"/>
                <a:cs typeface="Arial" panose="020B0604020202020204" pitchFamily="34" charset="0"/>
              </a:rPr>
              <a:t>beroepsproduct. </a:t>
            </a: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Het is belangrijk dat je de geleerde theorie van de afgelopen jaren op school en je praktijkervaring gaat gebruiken om dit beroepsproduct neer te zetten.</a:t>
            </a: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Je gaat het beroepsproduct maken aan de hand van een door jou gekozen onderwerp uit de praktijk.</a:t>
            </a:r>
          </a:p>
        </p:txBody>
      </p:sp>
    </p:spTree>
    <p:extLst>
      <p:ext uri="{BB962C8B-B14F-4D97-AF65-F5344CB8AC3E}">
        <p14:creationId xmlns:p14="http://schemas.microsoft.com/office/powerpoint/2010/main" val="2348384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E22A2DE-B45B-4D68-A66F-CFE50CF59110}"/>
              </a:ext>
            </a:extLst>
          </p:cNvPr>
          <p:cNvSpPr/>
          <p:nvPr/>
        </p:nvSpPr>
        <p:spPr>
          <a:xfrm>
            <a:off x="1499398" y="1744627"/>
            <a:ext cx="64490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29E3810-B4FB-4894-902C-9B0CEB62DCEA}"/>
              </a:ext>
            </a:extLst>
          </p:cNvPr>
          <p:cNvSpPr/>
          <p:nvPr/>
        </p:nvSpPr>
        <p:spPr>
          <a:xfrm>
            <a:off x="453658" y="252458"/>
            <a:ext cx="92219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VOORBEELDEN: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Een </a:t>
            </a:r>
            <a:r>
              <a:rPr lang="nl-NL" sz="2400" dirty="0" err="1">
                <a:latin typeface="Arial" panose="020B0604020202020204" pitchFamily="34" charset="0"/>
                <a:cs typeface="Arial" panose="020B0604020202020204" pitchFamily="34" charset="0"/>
              </a:rPr>
              <a:t>kookapp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voor LVB ontwikkelen</a:t>
            </a:r>
          </a:p>
          <a:p>
            <a:pPr marL="457200" indent="-457200">
              <a:buFontTx/>
              <a:buChar char="-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Een programma schrijven om langer thuis te blijven wonen voor ouderen</a:t>
            </a:r>
          </a:p>
          <a:p>
            <a:pPr marL="457200" indent="-457200">
              <a:buFontTx/>
              <a:buChar char="-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Een </a:t>
            </a:r>
            <a:r>
              <a:rPr lang="nl-NL" sz="2400" dirty="0" err="1">
                <a:latin typeface="Arial" panose="020B0604020202020204" pitchFamily="34" charset="0"/>
                <a:cs typeface="Arial" panose="020B0604020202020204" pitchFamily="34" charset="0"/>
              </a:rPr>
              <a:t>beautydag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voor mantelzorgers organiseren</a:t>
            </a:r>
          </a:p>
          <a:p>
            <a:pPr marL="457200" indent="-457200">
              <a:buFontTx/>
              <a:buChar char="-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Moestuin opzetten voor en met cliënten</a:t>
            </a:r>
          </a:p>
          <a:p>
            <a:pPr marL="457200" indent="-457200">
              <a:buFontTx/>
              <a:buChar char="-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Beweegprogramma voor mensen met psychiatrische stoornissen</a:t>
            </a:r>
          </a:p>
          <a:p>
            <a:pPr marL="457200" indent="-457200">
              <a:buFontTx/>
              <a:buChar char="-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Onderzoek doen naar effectieve methodieken binnen de psychiatrie</a:t>
            </a:r>
          </a:p>
        </p:txBody>
      </p:sp>
    </p:spTree>
    <p:extLst>
      <p:ext uri="{BB962C8B-B14F-4D97-AF65-F5344CB8AC3E}">
        <p14:creationId xmlns:p14="http://schemas.microsoft.com/office/powerpoint/2010/main" val="938514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4B4A0F4F-5DBF-429B-AA22-9A88957AA2D8}"/>
              </a:ext>
            </a:extLst>
          </p:cNvPr>
          <p:cNvSpPr/>
          <p:nvPr/>
        </p:nvSpPr>
        <p:spPr>
          <a:xfrm>
            <a:off x="691116" y="797510"/>
            <a:ext cx="909083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dirty="0">
                <a:latin typeface="Arial" panose="020B0604020202020204" pitchFamily="34" charset="0"/>
                <a:cs typeface="Arial" panose="020B0604020202020204" pitchFamily="34" charset="0"/>
              </a:rPr>
              <a:t>Beoordeling</a:t>
            </a: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De opdracht bestaat uit een aantal vaste onderdelen die je allemaal met een voldoende moet afronden. </a:t>
            </a: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Je BPV-begeleider van stage, je docent en je Critical Friend van het Noorderpoort zullen het beroepsproduct beoordelen. </a:t>
            </a: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Daarnaast beoordeel je ook jezelf, middels een zelfbeoordelingsformulier. Je zult je beoordeling moeten onderbouwen met argumenten.</a:t>
            </a:r>
          </a:p>
        </p:txBody>
      </p:sp>
    </p:spTree>
    <p:extLst>
      <p:ext uri="{BB962C8B-B14F-4D97-AF65-F5344CB8AC3E}">
        <p14:creationId xmlns:p14="http://schemas.microsoft.com/office/powerpoint/2010/main" val="2558476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4C38ADD0-22E1-4051-A4D6-A00009E39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583" y="928577"/>
            <a:ext cx="7991475" cy="4724400"/>
          </a:xfrm>
          <a:prstGeom prst="rect">
            <a:avLst/>
          </a:prstGeom>
        </p:spPr>
      </p:pic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843084C3-E630-41A2-9E24-7C1812094166}"/>
              </a:ext>
            </a:extLst>
          </p:cNvPr>
          <p:cNvCxnSpPr>
            <a:cxnSpLocks/>
          </p:cNvCxnSpPr>
          <p:nvPr/>
        </p:nvCxnSpPr>
        <p:spPr>
          <a:xfrm flipH="1">
            <a:off x="5316279" y="2030819"/>
            <a:ext cx="2466754" cy="10419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842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3480" y="327403"/>
            <a:ext cx="9875520" cy="1356360"/>
          </a:xfrm>
        </p:spPr>
        <p:txBody>
          <a:bodyPr>
            <a:noAutofit/>
          </a:bodyPr>
          <a:lstStyle/>
          <a:p>
            <a:br>
              <a:rPr lang="nl-NL" sz="2800"/>
            </a:br>
            <a:r>
              <a:rPr lang="nl-NL" sz="2800"/>
              <a:t>Vier fasen - drie beslismomenten</a:t>
            </a:r>
            <a:endParaRPr lang="nl-NL" sz="2800" dirty="0"/>
          </a:p>
        </p:txBody>
      </p:sp>
      <p:graphicFrame>
        <p:nvGraphicFramePr>
          <p:cNvPr id="10" name="Tijdelijke aanduiding voor inhoud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3320600"/>
              </p:ext>
            </p:extLst>
          </p:nvPr>
        </p:nvGraphicFramePr>
        <p:xfrm>
          <a:off x="1173480" y="1609725"/>
          <a:ext cx="9900595" cy="4638675"/>
        </p:xfrm>
        <a:graphic>
          <a:graphicData uri="http://schemas.openxmlformats.org/drawingml/2006/table">
            <a:tbl>
              <a:tblPr/>
              <a:tblGrid>
                <a:gridCol w="179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51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2181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4892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775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2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Fase 1</a:t>
                      </a:r>
                      <a:endParaRPr lang="nl-NL" sz="20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OPSTARTEN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Oriënteren</a:t>
                      </a:r>
                      <a:endParaRPr lang="nl-NL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800" b="1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*</a:t>
                      </a:r>
                      <a:endParaRPr lang="nl-NL" sz="2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Fase 2</a:t>
                      </a:r>
                      <a:endParaRPr lang="nl-NL" sz="20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PLANNEN MAKEN</a:t>
                      </a:r>
                      <a:endParaRPr lang="nl-NL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800" b="1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*</a:t>
                      </a:r>
                      <a:endParaRPr lang="nl-NL" sz="2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Fase 3</a:t>
                      </a:r>
                      <a:endParaRPr lang="nl-NL" sz="20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UITVOEREN</a:t>
                      </a:r>
                      <a:endParaRPr lang="nl-NL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800" b="1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*</a:t>
                      </a:r>
                      <a:endParaRPr lang="nl-NL" sz="28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Fase 4</a:t>
                      </a:r>
                      <a:endParaRPr lang="nl-NL" sz="20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AFSLUITEN</a:t>
                      </a:r>
                      <a:endParaRPr lang="nl-NL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41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Product</a:t>
                      </a:r>
                      <a:endParaRPr lang="nl-NL" sz="20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Projectvoorstel</a:t>
                      </a:r>
                      <a:endParaRPr lang="nl-NL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Product</a:t>
                      </a:r>
                      <a:endParaRPr lang="nl-NL" sz="20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Projectplan</a:t>
                      </a:r>
                      <a:endParaRPr lang="nl-NL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Product</a:t>
                      </a:r>
                      <a:endParaRPr lang="nl-NL" sz="20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Rapportages</a:t>
                      </a:r>
                      <a:endParaRPr lang="nl-NL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Product</a:t>
                      </a:r>
                      <a:endParaRPr lang="nl-NL" sz="200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Presentatie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Eindevaluatie</a:t>
                      </a:r>
                      <a:endParaRPr lang="nl-NL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4218"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800" b="1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* </a:t>
                      </a:r>
                      <a:r>
                        <a:rPr lang="nl-NL" sz="2400" b="1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rial"/>
                        </a:rPr>
                        <a:t>Beslismomenten</a:t>
                      </a:r>
                      <a:r>
                        <a:rPr lang="nl-NL" sz="1400" b="1">
                          <a:latin typeface="Calibri"/>
                          <a:ea typeface="Calibri"/>
                          <a:cs typeface="Arial"/>
                        </a:rPr>
                        <a:t>: Go / No go opdrachtgever (opdrachtgever en/of school)</a:t>
                      </a:r>
                      <a:endParaRPr lang="nl-NL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1763" marR="61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1524002" y="14853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latin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EBA949FD-BB93-47EF-A127-D2C4B8EC9C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737129"/>
              </p:ext>
            </p:extLst>
          </p:nvPr>
        </p:nvGraphicFramePr>
        <p:xfrm>
          <a:off x="1126309" y="1301840"/>
          <a:ext cx="9941261" cy="4250696"/>
        </p:xfrm>
        <a:graphic>
          <a:graphicData uri="http://schemas.openxmlformats.org/drawingml/2006/table">
            <a:tbl>
              <a:tblPr firstRow="1" firstCol="1" bandRow="1"/>
              <a:tblGrid>
                <a:gridCol w="3709268">
                  <a:extLst>
                    <a:ext uri="{9D8B030D-6E8A-4147-A177-3AD203B41FA5}">
                      <a16:colId xmlns:a16="http://schemas.microsoft.com/office/drawing/2014/main" val="2011188133"/>
                    </a:ext>
                  </a:extLst>
                </a:gridCol>
                <a:gridCol w="2953508">
                  <a:extLst>
                    <a:ext uri="{9D8B030D-6E8A-4147-A177-3AD203B41FA5}">
                      <a16:colId xmlns:a16="http://schemas.microsoft.com/office/drawing/2014/main" val="1496065918"/>
                    </a:ext>
                  </a:extLst>
                </a:gridCol>
                <a:gridCol w="3278485">
                  <a:extLst>
                    <a:ext uri="{9D8B030D-6E8A-4147-A177-3AD203B41FA5}">
                      <a16:colId xmlns:a16="http://schemas.microsoft.com/office/drawing/2014/main" val="3109704278"/>
                    </a:ext>
                  </a:extLst>
                </a:gridCol>
              </a:tblGrid>
              <a:tr h="980372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1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Activiteit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1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Deadline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1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Opleveren / beoordeeld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4232507"/>
                  </a:ext>
                </a:extLst>
              </a:tr>
              <a:tr h="545054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Pitch 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maart 2020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Pitch presenteren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4779292"/>
                  </a:ext>
                </a:extLst>
              </a:tr>
              <a:tr h="545054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Oriënteren/ Plannen 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 maart 2020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Concept plan - </a:t>
                      </a:r>
                      <a:r>
                        <a:rPr lang="nl-NL" sz="2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GO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8955163"/>
                  </a:ext>
                </a:extLst>
              </a:tr>
              <a:tr h="545054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Uitvoeren 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 mei 2020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Product 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1583908"/>
                  </a:ext>
                </a:extLst>
              </a:tr>
              <a:tr h="545054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Controleren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Iedere week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Logboek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1137418"/>
                  </a:ext>
                </a:extLst>
              </a:tr>
              <a:tr h="545054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Reflecteren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Iedere week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Logboek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671693"/>
                  </a:ext>
                </a:extLst>
              </a:tr>
              <a:tr h="545054"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Presenteren 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en 9 juni 2020</a:t>
                      </a:r>
                      <a:endParaRPr lang="nl-NL" sz="43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900" b="0" i="0" u="none" strike="no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Product/ proces</a:t>
                      </a:r>
                      <a:endParaRPr lang="nl-NL" sz="43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44" marR="163244" marT="226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92307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61342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1429BF1A67E641B09F2EAAF27E91D3" ma:contentTypeVersion="12" ma:contentTypeDescription="Een nieuw document maken." ma:contentTypeScope="" ma:versionID="4291d71a0b444373c70db0e2359280b1">
  <xsd:schema xmlns:xsd="http://www.w3.org/2001/XMLSchema" xmlns:xs="http://www.w3.org/2001/XMLSchema" xmlns:p="http://schemas.microsoft.com/office/2006/metadata/properties" xmlns:ns3="ee5ad45f-5c26-4269-94b9-a38f6ca33220" xmlns:ns4="f0c2a196-fb86-4a80-b53b-494531e97d44" targetNamespace="http://schemas.microsoft.com/office/2006/metadata/properties" ma:root="true" ma:fieldsID="c1c358b9f33173bc688a3c18d7c26f14" ns3:_="" ns4:_="">
    <xsd:import namespace="ee5ad45f-5c26-4269-94b9-a38f6ca33220"/>
    <xsd:import namespace="f0c2a196-fb86-4a80-b53b-494531e97d4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5ad45f-5c26-4269-94b9-a38f6ca332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c2a196-fb86-4a80-b53b-494531e97d4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EE790FC-BD0F-4D09-8F78-A9A6B366015D}">
  <ds:schemaRefs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f0c2a196-fb86-4a80-b53b-494531e97d44"/>
    <ds:schemaRef ds:uri="ee5ad45f-5c26-4269-94b9-a38f6ca33220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6287E4D-68DC-43F3-B244-FFE87054D3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6F36BA-2F5E-468B-80E0-6B0737DD28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5ad45f-5c26-4269-94b9-a38f6ca33220"/>
    <ds:schemaRef ds:uri="f0c2a196-fb86-4a80-b53b-494531e97d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382</Words>
  <Application>Microsoft Office PowerPoint</Application>
  <PresentationFormat>Breedbeeld</PresentationFormat>
  <Paragraphs>139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Trebuchet MS</vt:lpstr>
      <vt:lpstr>Wingdings 3</vt:lpstr>
      <vt:lpstr>Facet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 Vier fasen - drie beslismomenten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Mariëlle  Huisman</dc:creator>
  <cp:lastModifiedBy>Mariëlle  Huisman</cp:lastModifiedBy>
  <cp:revision>2</cp:revision>
  <dcterms:created xsi:type="dcterms:W3CDTF">2020-02-25T10:07:32Z</dcterms:created>
  <dcterms:modified xsi:type="dcterms:W3CDTF">2020-02-25T10:50:22Z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0x0101003C1429BF1A67E641B09F2EAAF27E91D3</vt:lpwstr>
  </property>
</Properties>
</file>