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4" r:id="rId4"/>
  </p:sldMasterIdLst>
  <p:notesMasterIdLst>
    <p:notesMasterId r:id="rId16"/>
  </p:notesMasterIdLst>
  <p:sldIdLst>
    <p:sldId id="256" r:id="rId5"/>
    <p:sldId id="257" r:id="rId6"/>
    <p:sldId id="276" r:id="rId7"/>
    <p:sldId id="273" r:id="rId8"/>
    <p:sldId id="259" r:id="rId9"/>
    <p:sldId id="274" r:id="rId10"/>
    <p:sldId id="281" r:id="rId11"/>
    <p:sldId id="282" r:id="rId12"/>
    <p:sldId id="280" r:id="rId13"/>
    <p:sldId id="260" r:id="rId14"/>
    <p:sldId id="279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8799B23B-EC83-4686-B30A-512413B5E67A}" styleName="Stijl, licht 3 - Ac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21" Type="http://schemas.microsoft.com/office/2016/11/relationships/changesInfo" Target="changesInfos/changesInfo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ariëlle  Huisman" userId="55be1199-5f3d-4c54-9c78-5059b7043508" providerId="ADAL" clId="{068C1B72-8A1D-489F-B3CE-381272CCE99D}"/>
    <pc:docChg chg="custSel addSld delSld modSld">
      <pc:chgData name="Mariëlle  Huisman" userId="55be1199-5f3d-4c54-9c78-5059b7043508" providerId="ADAL" clId="{068C1B72-8A1D-489F-B3CE-381272CCE99D}" dt="2020-03-03T10:15:43.146" v="657" actId="20577"/>
      <pc:docMkLst>
        <pc:docMk/>
      </pc:docMkLst>
      <pc:sldChg chg="modSp">
        <pc:chgData name="Mariëlle  Huisman" userId="55be1199-5f3d-4c54-9c78-5059b7043508" providerId="ADAL" clId="{068C1B72-8A1D-489F-B3CE-381272CCE99D}" dt="2020-03-03T10:03:54.684" v="1" actId="20577"/>
        <pc:sldMkLst>
          <pc:docMk/>
          <pc:sldMk cId="927018657" sldId="256"/>
        </pc:sldMkLst>
        <pc:spChg chg="mod">
          <ac:chgData name="Mariëlle  Huisman" userId="55be1199-5f3d-4c54-9c78-5059b7043508" providerId="ADAL" clId="{068C1B72-8A1D-489F-B3CE-381272CCE99D}" dt="2020-03-03T10:03:54.684" v="1" actId="20577"/>
          <ac:spMkLst>
            <pc:docMk/>
            <pc:sldMk cId="927018657" sldId="256"/>
            <ac:spMk id="4" creationId="{7A14D9B3-B3CF-4AC4-B747-AB5864EE8E56}"/>
          </ac:spMkLst>
        </pc:spChg>
      </pc:sldChg>
      <pc:sldChg chg="modSp">
        <pc:chgData name="Mariëlle  Huisman" userId="55be1199-5f3d-4c54-9c78-5059b7043508" providerId="ADAL" clId="{068C1B72-8A1D-489F-B3CE-381272CCE99D}" dt="2020-03-03T10:05:06.848" v="65" actId="255"/>
        <pc:sldMkLst>
          <pc:docMk/>
          <pc:sldMk cId="515616142" sldId="257"/>
        </pc:sldMkLst>
        <pc:spChg chg="mod">
          <ac:chgData name="Mariëlle  Huisman" userId="55be1199-5f3d-4c54-9c78-5059b7043508" providerId="ADAL" clId="{068C1B72-8A1D-489F-B3CE-381272CCE99D}" dt="2020-03-03T10:05:06.848" v="65" actId="255"/>
          <ac:spMkLst>
            <pc:docMk/>
            <pc:sldMk cId="515616142" sldId="257"/>
            <ac:spMk id="2" creationId="{6A6ED2A2-A219-47FA-AEBC-724DD470C26F}"/>
          </ac:spMkLst>
        </pc:spChg>
      </pc:sldChg>
      <pc:sldChg chg="modSp del">
        <pc:chgData name="Mariëlle  Huisman" userId="55be1199-5f3d-4c54-9c78-5059b7043508" providerId="ADAL" clId="{068C1B72-8A1D-489F-B3CE-381272CCE99D}" dt="2020-03-03T10:05:51.167" v="75" actId="2696"/>
        <pc:sldMkLst>
          <pc:docMk/>
          <pc:sldMk cId="130248960" sldId="258"/>
        </pc:sldMkLst>
        <pc:spChg chg="mod">
          <ac:chgData name="Mariëlle  Huisman" userId="55be1199-5f3d-4c54-9c78-5059b7043508" providerId="ADAL" clId="{068C1B72-8A1D-489F-B3CE-381272CCE99D}" dt="2020-03-03T10:05:25.433" v="67" actId="6549"/>
          <ac:spMkLst>
            <pc:docMk/>
            <pc:sldMk cId="130248960" sldId="258"/>
            <ac:spMk id="2" creationId="{AE22A2DE-B45B-4D68-A66F-CFE50CF59110}"/>
          </ac:spMkLst>
        </pc:spChg>
      </pc:sldChg>
      <pc:sldChg chg="modSp">
        <pc:chgData name="Mariëlle  Huisman" userId="55be1199-5f3d-4c54-9c78-5059b7043508" providerId="ADAL" clId="{068C1B72-8A1D-489F-B3CE-381272CCE99D}" dt="2020-03-03T10:06:28.742" v="90" actId="6549"/>
        <pc:sldMkLst>
          <pc:docMk/>
          <pc:sldMk cId="3536376185" sldId="274"/>
        </pc:sldMkLst>
        <pc:spChg chg="mod">
          <ac:chgData name="Mariëlle  Huisman" userId="55be1199-5f3d-4c54-9c78-5059b7043508" providerId="ADAL" clId="{068C1B72-8A1D-489F-B3CE-381272CCE99D}" dt="2020-03-03T10:06:28.742" v="90" actId="6549"/>
          <ac:spMkLst>
            <pc:docMk/>
            <pc:sldMk cId="3536376185" sldId="274"/>
            <ac:spMk id="2" creationId="{AE22A2DE-B45B-4D68-A66F-CFE50CF59110}"/>
          </ac:spMkLst>
        </pc:spChg>
      </pc:sldChg>
      <pc:sldChg chg="del">
        <pc:chgData name="Mariëlle  Huisman" userId="55be1199-5f3d-4c54-9c78-5059b7043508" providerId="ADAL" clId="{068C1B72-8A1D-489F-B3CE-381272CCE99D}" dt="2020-03-03T10:06:05.517" v="79" actId="2696"/>
        <pc:sldMkLst>
          <pc:docMk/>
          <pc:sldMk cId="2558476410" sldId="275"/>
        </pc:sldMkLst>
      </pc:sldChg>
      <pc:sldChg chg="modSp">
        <pc:chgData name="Mariëlle  Huisman" userId="55be1199-5f3d-4c54-9c78-5059b7043508" providerId="ADAL" clId="{068C1B72-8A1D-489F-B3CE-381272CCE99D}" dt="2020-03-03T10:05:58.464" v="77" actId="207"/>
        <pc:sldMkLst>
          <pc:docMk/>
          <pc:sldMk cId="2348384600" sldId="276"/>
        </pc:sldMkLst>
        <pc:spChg chg="mod">
          <ac:chgData name="Mariëlle  Huisman" userId="55be1199-5f3d-4c54-9c78-5059b7043508" providerId="ADAL" clId="{068C1B72-8A1D-489F-B3CE-381272CCE99D}" dt="2020-03-03T10:05:58.464" v="77" actId="207"/>
          <ac:spMkLst>
            <pc:docMk/>
            <pc:sldMk cId="2348384600" sldId="276"/>
            <ac:spMk id="3" creationId="{E29E3810-B4FB-4894-902C-9B0CEB62DCEA}"/>
          </ac:spMkLst>
        </pc:spChg>
      </pc:sldChg>
      <pc:sldChg chg="del">
        <pc:chgData name="Mariëlle  Huisman" userId="55be1199-5f3d-4c54-9c78-5059b7043508" providerId="ADAL" clId="{068C1B72-8A1D-489F-B3CE-381272CCE99D}" dt="2020-03-03T10:06:02.767" v="78" actId="2696"/>
        <pc:sldMkLst>
          <pc:docMk/>
          <pc:sldMk cId="938514644" sldId="277"/>
        </pc:sldMkLst>
      </pc:sldChg>
      <pc:sldChg chg="del">
        <pc:chgData name="Mariëlle  Huisman" userId="55be1199-5f3d-4c54-9c78-5059b7043508" providerId="ADAL" clId="{068C1B72-8A1D-489F-B3CE-381272CCE99D}" dt="2020-03-03T10:06:07.247" v="80" actId="2696"/>
        <pc:sldMkLst>
          <pc:docMk/>
          <pc:sldMk cId="2001842440" sldId="278"/>
        </pc:sldMkLst>
      </pc:sldChg>
      <pc:sldChg chg="addSp delSp modSp add">
        <pc:chgData name="Mariëlle  Huisman" userId="55be1199-5f3d-4c54-9c78-5059b7043508" providerId="ADAL" clId="{068C1B72-8A1D-489F-B3CE-381272CCE99D}" dt="2020-03-03T10:08:21.888" v="100" actId="1076"/>
        <pc:sldMkLst>
          <pc:docMk/>
          <pc:sldMk cId="492445174" sldId="280"/>
        </pc:sldMkLst>
        <pc:picChg chg="add del mod">
          <ac:chgData name="Mariëlle  Huisman" userId="55be1199-5f3d-4c54-9c78-5059b7043508" providerId="ADAL" clId="{068C1B72-8A1D-489F-B3CE-381272CCE99D}" dt="2020-03-03T10:08:12.454" v="96" actId="478"/>
          <ac:picMkLst>
            <pc:docMk/>
            <pc:sldMk cId="492445174" sldId="280"/>
            <ac:picMk id="3" creationId="{53BF7624-8F35-4FE2-B347-0E6A612D7E30}"/>
          </ac:picMkLst>
        </pc:picChg>
        <pc:picChg chg="add mod">
          <ac:chgData name="Mariëlle  Huisman" userId="55be1199-5f3d-4c54-9c78-5059b7043508" providerId="ADAL" clId="{068C1B72-8A1D-489F-B3CE-381272CCE99D}" dt="2020-03-03T10:08:21.888" v="100" actId="1076"/>
          <ac:picMkLst>
            <pc:docMk/>
            <pc:sldMk cId="492445174" sldId="280"/>
            <ac:picMk id="4" creationId="{0FC8A73B-CAEF-4393-99A8-4DC154404F39}"/>
          </ac:picMkLst>
        </pc:picChg>
      </pc:sldChg>
      <pc:sldChg chg="modSp add">
        <pc:chgData name="Mariëlle  Huisman" userId="55be1199-5f3d-4c54-9c78-5059b7043508" providerId="ADAL" clId="{068C1B72-8A1D-489F-B3CE-381272CCE99D}" dt="2020-03-03T10:15:19.959" v="641" actId="115"/>
        <pc:sldMkLst>
          <pc:docMk/>
          <pc:sldMk cId="3757233460" sldId="281"/>
        </pc:sldMkLst>
        <pc:spChg chg="mod">
          <ac:chgData name="Mariëlle  Huisman" userId="55be1199-5f3d-4c54-9c78-5059b7043508" providerId="ADAL" clId="{068C1B72-8A1D-489F-B3CE-381272CCE99D}" dt="2020-03-03T10:15:19.959" v="641" actId="115"/>
          <ac:spMkLst>
            <pc:docMk/>
            <pc:sldMk cId="3757233460" sldId="281"/>
            <ac:spMk id="2" creationId="{AE22A2DE-B45B-4D68-A66F-CFE50CF59110}"/>
          </ac:spMkLst>
        </pc:spChg>
      </pc:sldChg>
      <pc:sldChg chg="modSp add">
        <pc:chgData name="Mariëlle  Huisman" userId="55be1199-5f3d-4c54-9c78-5059b7043508" providerId="ADAL" clId="{068C1B72-8A1D-489F-B3CE-381272CCE99D}" dt="2020-03-03T10:15:43.146" v="657" actId="20577"/>
        <pc:sldMkLst>
          <pc:docMk/>
          <pc:sldMk cId="146381808" sldId="282"/>
        </pc:sldMkLst>
        <pc:spChg chg="mod">
          <ac:chgData name="Mariëlle  Huisman" userId="55be1199-5f3d-4c54-9c78-5059b7043508" providerId="ADAL" clId="{068C1B72-8A1D-489F-B3CE-381272CCE99D}" dt="2020-03-03T10:15:43.146" v="657" actId="20577"/>
          <ac:spMkLst>
            <pc:docMk/>
            <pc:sldMk cId="146381808" sldId="282"/>
            <ac:spMk id="2" creationId="{AE22A2DE-B45B-4D68-A66F-CFE50CF59110}"/>
          </ac:spMkLst>
        </pc:sp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4BD046F-7EB9-46F7-88AA-D47CB984FB21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F6ED84E-19EC-4D18-B1B5-3C4CFF4A4DC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80433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nl-NL" b="1" dirty="0"/>
              <a:t>DAGMAR</a:t>
            </a:r>
          </a:p>
          <a:p>
            <a:r>
              <a:rPr lang="nl-NL" b="1" dirty="0"/>
              <a:t>10 minuten</a:t>
            </a:r>
          </a:p>
          <a:p>
            <a:r>
              <a:rPr lang="nl-NL" b="0" dirty="0"/>
              <a:t>3 sheets</a:t>
            </a:r>
          </a:p>
          <a:p>
            <a:pPr>
              <a:buFont typeface="Arial" pitchFamily="34" charset="0"/>
              <a:buChar char="•"/>
            </a:pPr>
            <a:r>
              <a:rPr lang="nl-NL" b="0" dirty="0"/>
              <a:t>Vier fasen,</a:t>
            </a:r>
            <a:r>
              <a:rPr lang="nl-NL" b="0" baseline="0" dirty="0"/>
              <a:t> drie beslismomenten</a:t>
            </a:r>
          </a:p>
          <a:p>
            <a:pPr>
              <a:buFont typeface="Arial" pitchFamily="34" charset="0"/>
              <a:buChar char="•"/>
            </a:pPr>
            <a:r>
              <a:rPr lang="nl-NL" b="0" baseline="0" dirty="0"/>
              <a:t>Uitgangspunten</a:t>
            </a:r>
          </a:p>
          <a:p>
            <a:pPr>
              <a:buFont typeface="Arial" pitchFamily="34" charset="0"/>
              <a:buChar char="•"/>
            </a:pPr>
            <a:r>
              <a:rPr lang="nl-NL" b="0" baseline="0" dirty="0"/>
              <a:t>Voorbeeld schuurtje bouwen</a:t>
            </a:r>
            <a:endParaRPr lang="nl-NL" b="0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DD303AC-BE04-4CB6-BFD6-DA98F3613F37}" type="slidenum">
              <a:rPr lang="nl-NL" smtClean="0"/>
              <a:pPr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188733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843600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469287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46177756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8313533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95281207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0299061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680530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340652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81916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633011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06749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183591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991006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46528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19265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041695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AF241-C22C-4A13-AED0-3985AA32830D}" type="datetimeFigureOut">
              <a:rPr lang="nl-NL" smtClean="0"/>
              <a:t>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94212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5" r:id="rId1"/>
    <p:sldLayoutId id="2147483756" r:id="rId2"/>
    <p:sldLayoutId id="2147483757" r:id="rId3"/>
    <p:sldLayoutId id="2147483758" r:id="rId4"/>
    <p:sldLayoutId id="2147483759" r:id="rId5"/>
    <p:sldLayoutId id="2147483760" r:id="rId6"/>
    <p:sldLayoutId id="2147483761" r:id="rId7"/>
    <p:sldLayoutId id="2147483762" r:id="rId8"/>
    <p:sldLayoutId id="2147483763" r:id="rId9"/>
    <p:sldLayoutId id="2147483764" r:id="rId10"/>
    <p:sldLayoutId id="2147483765" r:id="rId11"/>
    <p:sldLayoutId id="2147483766" r:id="rId12"/>
    <p:sldLayoutId id="2147483767" r:id="rId13"/>
    <p:sldLayoutId id="2147483768" r:id="rId14"/>
    <p:sldLayoutId id="2147483769" r:id="rId15"/>
    <p:sldLayoutId id="2147483770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>
            <a:extLst>
              <a:ext uri="{FF2B5EF4-FFF2-40B4-BE49-F238E27FC236}">
                <a16:creationId xmlns:a16="http://schemas.microsoft.com/office/drawing/2014/main" id="{28460BD8-AE3F-4AC9-9D0B-717052AA5D3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54420CFE-F482-466E-9E1E-C78513C0B85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5331032B-BD21-4BDA-920C-12E35805256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Rectangle 23">
              <a:extLst>
                <a:ext uri="{FF2B5EF4-FFF2-40B4-BE49-F238E27FC236}">
                  <a16:creationId xmlns:a16="http://schemas.microsoft.com/office/drawing/2014/main" id="{E7514DA3-59E7-409E-8A3B-AD097F6E56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Rectangle 25">
              <a:extLst>
                <a:ext uri="{FF2B5EF4-FFF2-40B4-BE49-F238E27FC236}">
                  <a16:creationId xmlns:a16="http://schemas.microsoft.com/office/drawing/2014/main" id="{57B9A2A6-3BE4-4599-9364-F71C5BFD61F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Isosceles Triangle 13">
              <a:extLst>
                <a:ext uri="{FF2B5EF4-FFF2-40B4-BE49-F238E27FC236}">
                  <a16:creationId xmlns:a16="http://schemas.microsoft.com/office/drawing/2014/main" id="{4FD744C6-4ED8-4BC9-BF68-6BDF701C5DB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Rectangle 27">
              <a:extLst>
                <a:ext uri="{FF2B5EF4-FFF2-40B4-BE49-F238E27FC236}">
                  <a16:creationId xmlns:a16="http://schemas.microsoft.com/office/drawing/2014/main" id="{092C5BAD-C911-4F8F-A1C5-470268BE668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Rectangle 28">
              <a:extLst>
                <a:ext uri="{FF2B5EF4-FFF2-40B4-BE49-F238E27FC236}">
                  <a16:creationId xmlns:a16="http://schemas.microsoft.com/office/drawing/2014/main" id="{B133D0C8-4EC4-424F-8E70-0482D5B1B65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Rectangle 29">
              <a:extLst>
                <a:ext uri="{FF2B5EF4-FFF2-40B4-BE49-F238E27FC236}">
                  <a16:creationId xmlns:a16="http://schemas.microsoft.com/office/drawing/2014/main" id="{7B1532A0-F4B3-4DE8-B18F-740CAAD25AC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Isosceles Triangle 17">
              <a:extLst>
                <a:ext uri="{FF2B5EF4-FFF2-40B4-BE49-F238E27FC236}">
                  <a16:creationId xmlns:a16="http://schemas.microsoft.com/office/drawing/2014/main" id="{8EFDD162-BBBA-4062-8BBF-53DBA109137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>
              <a:extLst>
                <a:ext uri="{FF2B5EF4-FFF2-40B4-BE49-F238E27FC236}">
                  <a16:creationId xmlns:a16="http://schemas.microsoft.com/office/drawing/2014/main" id="{DCFC9E65-3E19-4483-B952-25D29683CA5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 useBgFill="1">
        <p:nvSpPr>
          <p:cNvPr id="21" name="Rectangle 20">
            <a:extLst>
              <a:ext uri="{FF2B5EF4-FFF2-40B4-BE49-F238E27FC236}">
                <a16:creationId xmlns:a16="http://schemas.microsoft.com/office/drawing/2014/main" id="{9179DE42-5613-4B35-A1E6-6CCBAA13C7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EB898B32-3891-4C3A-8F58-C5969D2E903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448300" y="0"/>
            <a:ext cx="1219200" cy="6858000"/>
          </a:xfrm>
          <a:prstGeom prst="line">
            <a:avLst/>
          </a:prstGeom>
          <a:ln w="9525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4AE4806D-B8F9-4679-A68A-9BD21C01A30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flipH="1">
            <a:off x="67175" y="3681413"/>
            <a:ext cx="4763558" cy="3176587"/>
          </a:xfrm>
          <a:prstGeom prst="line">
            <a:avLst/>
          </a:prstGeom>
          <a:ln w="9525">
            <a:solidFill>
              <a:schemeClr val="tx1">
                <a:lumMod val="50000"/>
                <a:lumOff val="50000"/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Rectangle 23">
            <a:extLst>
              <a:ext uri="{FF2B5EF4-FFF2-40B4-BE49-F238E27FC236}">
                <a16:creationId xmlns:a16="http://schemas.microsoft.com/office/drawing/2014/main" id="{52FB45E9-914E-4471-AC87-E475CD51767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258764" y="-8467"/>
            <a:ext cx="3007349" cy="6866467"/>
          </a:xfrm>
          <a:custGeom>
            <a:avLst/>
            <a:gdLst/>
            <a:ahLst/>
            <a:cxnLst/>
            <a:rect l="l" t="t" r="r" b="b"/>
            <a:pathLst>
              <a:path w="3007349" h="6866467">
                <a:moveTo>
                  <a:pt x="2045532" y="0"/>
                </a:moveTo>
                <a:lnTo>
                  <a:pt x="3007349" y="0"/>
                </a:lnTo>
                <a:lnTo>
                  <a:pt x="3007349" y="6866467"/>
                </a:lnTo>
                <a:lnTo>
                  <a:pt x="0" y="6866467"/>
                </a:lnTo>
                <a:lnTo>
                  <a:pt x="2045532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9" name="Rectangle 25">
            <a:extLst>
              <a:ext uri="{FF2B5EF4-FFF2-40B4-BE49-F238E27FC236}">
                <a16:creationId xmlns:a16="http://schemas.microsoft.com/office/drawing/2014/main" id="{C310626D-5743-49D4-8F7D-88C4F8F0577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80730" y="-8467"/>
            <a:ext cx="2588558" cy="6866467"/>
          </a:xfrm>
          <a:custGeom>
            <a:avLst/>
            <a:gdLst/>
            <a:ahLst/>
            <a:cxnLst/>
            <a:rect l="l" t="t" r="r" b="b"/>
            <a:pathLst>
              <a:path w="2573311" h="6866467">
                <a:moveTo>
                  <a:pt x="0" y="0"/>
                </a:moveTo>
                <a:lnTo>
                  <a:pt x="2573311" y="0"/>
                </a:lnTo>
                <a:lnTo>
                  <a:pt x="2573311" y="6866467"/>
                </a:lnTo>
                <a:lnTo>
                  <a:pt x="1202336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1" name="Isosceles Triangle 30">
            <a:extLst>
              <a:ext uri="{FF2B5EF4-FFF2-40B4-BE49-F238E27FC236}">
                <a16:creationId xmlns:a16="http://schemas.microsoft.com/office/drawing/2014/main" id="{3C195FC1-B568-4C72-9902-34CB35DDD7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09621" y="3048000"/>
            <a:ext cx="3259667" cy="3810000"/>
          </a:xfrm>
          <a:prstGeom prst="triangle">
            <a:avLst>
              <a:gd name="adj" fmla="val 100000"/>
            </a:avLst>
          </a:pr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3" name="Rectangle 27">
            <a:extLst>
              <a:ext uri="{FF2B5EF4-FFF2-40B4-BE49-F238E27FC236}">
                <a16:creationId xmlns:a16="http://schemas.microsoft.com/office/drawing/2014/main" id="{EF2BDF77-362C-43F0-8CBB-A969EC2AE0C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411788" y="-8467"/>
            <a:ext cx="2854326" cy="6866467"/>
          </a:xfrm>
          <a:custGeom>
            <a:avLst/>
            <a:gdLst/>
            <a:ahLst/>
            <a:cxnLst/>
            <a:rect l="l" t="t" r="r" b="b"/>
            <a:pathLst>
              <a:path w="2858013" h="6866467">
                <a:moveTo>
                  <a:pt x="0" y="0"/>
                </a:moveTo>
                <a:lnTo>
                  <a:pt x="2858013" y="0"/>
                </a:lnTo>
                <a:lnTo>
                  <a:pt x="2858013" y="6866467"/>
                </a:lnTo>
                <a:lnTo>
                  <a:pt x="2473942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5" name="Isosceles Triangle 34">
            <a:extLst>
              <a:ext uri="{FF2B5EF4-FFF2-40B4-BE49-F238E27FC236}">
                <a16:creationId xmlns:a16="http://schemas.microsoft.com/office/drawing/2014/main" id="{4BE96B01-3929-432D-B8C2-ADBCB74C2EF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448954" y="3589867"/>
            <a:ext cx="1817159" cy="3268133"/>
          </a:xfrm>
          <a:prstGeom prst="triangle">
            <a:avLst>
              <a:gd name="adj" fmla="val 100000"/>
            </a:avLst>
          </a:pr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2A6FCDE6-CDE2-4C51-B18E-A95CFB67971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16287" y="-8467"/>
            <a:ext cx="9175713" cy="6866467"/>
          </a:xfrm>
          <a:custGeom>
            <a:avLst/>
            <a:gdLst>
              <a:gd name="connsiteX0" fmla="*/ 0 w 9175713"/>
              <a:gd name="connsiteY0" fmla="*/ 0 h 6866467"/>
              <a:gd name="connsiteX1" fmla="*/ 1249825 w 9175713"/>
              <a:gd name="connsiteY1" fmla="*/ 0 h 6866467"/>
              <a:gd name="connsiteX2" fmla="*/ 1249825 w 9175713"/>
              <a:gd name="connsiteY2" fmla="*/ 8467 h 6866467"/>
              <a:gd name="connsiteX3" fmla="*/ 9175713 w 9175713"/>
              <a:gd name="connsiteY3" fmla="*/ 8467 h 6866467"/>
              <a:gd name="connsiteX4" fmla="*/ 9175713 w 9175713"/>
              <a:gd name="connsiteY4" fmla="*/ 6866467 h 6866467"/>
              <a:gd name="connsiteX5" fmla="*/ 1249825 w 9175713"/>
              <a:gd name="connsiteY5" fmla="*/ 6866467 h 6866467"/>
              <a:gd name="connsiteX6" fmla="*/ 1109382 w 9175713"/>
              <a:gd name="connsiteY6" fmla="*/ 6866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175713" h="6866467">
                <a:moveTo>
                  <a:pt x="0" y="0"/>
                </a:moveTo>
                <a:lnTo>
                  <a:pt x="1249825" y="0"/>
                </a:lnTo>
                <a:lnTo>
                  <a:pt x="1249825" y="8467"/>
                </a:lnTo>
                <a:lnTo>
                  <a:pt x="9175713" y="8467"/>
                </a:lnTo>
                <a:lnTo>
                  <a:pt x="9175713" y="6866467"/>
                </a:lnTo>
                <a:lnTo>
                  <a:pt x="1249825" y="6866467"/>
                </a:lnTo>
                <a:lnTo>
                  <a:pt x="1109382" y="686646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7A14D9B3-B3CF-4AC4-B747-AB5864EE8E56}"/>
              </a:ext>
            </a:extLst>
          </p:cNvPr>
          <p:cNvSpPr txBox="1"/>
          <p:nvPr/>
        </p:nvSpPr>
        <p:spPr>
          <a:xfrm>
            <a:off x="4442334" y="3048000"/>
            <a:ext cx="6960759" cy="2849671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</a:pPr>
            <a:r>
              <a:rPr lang="en-US" sz="48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Afstudeerproject</a:t>
            </a:r>
            <a:endParaRPr lang="en-US" sz="4800" dirty="0">
              <a:solidFill>
                <a:srgbClr val="FFFFFF"/>
              </a:solidFill>
              <a:latin typeface="+mj-lt"/>
              <a:ea typeface="+mj-ea"/>
              <a:cs typeface="+mj-cs"/>
            </a:endParaRPr>
          </a:p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</a:pPr>
            <a:r>
              <a:rPr lang="en-US" sz="48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						PBSD</a:t>
            </a:r>
          </a:p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</a:pPr>
            <a:endParaRPr lang="en-US" sz="4200" dirty="0">
              <a:solidFill>
                <a:srgbClr val="FFFFFF"/>
              </a:solidFill>
              <a:latin typeface="+mj-lt"/>
              <a:ea typeface="+mj-ea"/>
              <a:cs typeface="+mj-cs"/>
            </a:endParaRPr>
          </a:p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</a:pPr>
            <a:r>
              <a:rPr lang="en-US" sz="4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			</a:t>
            </a:r>
            <a:r>
              <a:rPr lang="en-US" sz="4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Lesweek</a:t>
            </a:r>
            <a:r>
              <a:rPr lang="en-US" sz="4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3</a:t>
            </a:r>
          </a:p>
        </p:txBody>
      </p:sp>
      <p:sp>
        <p:nvSpPr>
          <p:cNvPr id="39" name="Isosceles Triangle 38">
            <a:extLst>
              <a:ext uri="{FF2B5EF4-FFF2-40B4-BE49-F238E27FC236}">
                <a16:creationId xmlns:a16="http://schemas.microsoft.com/office/drawing/2014/main" id="{9D2E8756-2465-473A-BA2A-2DB1D622474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4062562" y="3271487"/>
            <a:ext cx="220660" cy="186439"/>
          </a:xfrm>
          <a:prstGeom prst="triangle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01865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0F9E71A6-93D8-4DC0-AB9E-03211CC634E8}"/>
              </a:ext>
            </a:extLst>
          </p:cNvPr>
          <p:cNvSpPr/>
          <p:nvPr/>
        </p:nvSpPr>
        <p:spPr>
          <a:xfrm>
            <a:off x="453793" y="443567"/>
            <a:ext cx="9998012" cy="59708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ase"/>
            <a:r>
              <a:rPr lang="nl-NL" sz="2800" b="1" dirty="0">
                <a:latin typeface="Arial" panose="020B0604020202020204" pitchFamily="34" charset="0"/>
                <a:cs typeface="Arial" panose="020B0604020202020204" pitchFamily="34" charset="0"/>
              </a:rPr>
              <a:t>Voor nu:</a:t>
            </a:r>
            <a:r>
              <a:rPr lang="nl-NL" sz="28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28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een groepje 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​</a:t>
            </a:r>
          </a:p>
          <a:p>
            <a:pPr fontAlgn="base"/>
            <a:endParaRPr lang="nl-NL" sz="2800" dirty="0">
              <a:solidFill>
                <a:srgbClr val="FFFFF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/>
            <a:endParaRPr lang="nl-NL" sz="2800" dirty="0">
              <a:solidFill>
                <a:srgbClr val="FFFFF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fontAlgn="base">
              <a:buFont typeface="Arial" panose="020B0604020202020204" pitchFamily="34" charset="0"/>
              <a:buChar char="•"/>
            </a:pPr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Iedereen heeft een duo 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​of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werkt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alleen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. Start met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bijlage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1</a:t>
            </a:r>
          </a:p>
          <a:p>
            <a:pPr marL="457200" indent="-457200" fontAlgn="base">
              <a:buFont typeface="Arial" panose="020B0604020202020204" pitchFamily="34" charset="0"/>
              <a:buChar char="•"/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fontAlgn="base">
              <a:buFont typeface="Arial" panose="020B0604020202020204" pitchFamily="34" charset="0"/>
              <a:buChar char="•"/>
            </a:pP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Maak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een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logboek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op je laptop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en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werk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hierin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285750" indent="-285750" fontAlgn="base">
              <a:buFont typeface="Arial" panose="020B0604020202020204" pitchFamily="34" charset="0"/>
              <a:buChar char="•"/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fontAlgn="base">
              <a:buFont typeface="Arial" panose="020B0604020202020204" pitchFamily="34" charset="0"/>
              <a:buChar char="•"/>
            </a:pP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Iedereen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heft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een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  <a:t>‘critical friend’.</a:t>
            </a:r>
          </a:p>
          <a:p>
            <a:pPr fontAlgn="base"/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fontAlgn="base">
              <a:buFont typeface="Arial" panose="020B0604020202020204" pitchFamily="34" charset="0"/>
              <a:buChar char="•"/>
            </a:pPr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Ieder groepje/individu komt met hun projectvoorstel langs bij mij.</a:t>
            </a:r>
          </a:p>
          <a:p>
            <a:pPr marL="285750" indent="-285750" fontAlgn="base">
              <a:buFont typeface="Arial" panose="020B0604020202020204" pitchFamily="34" charset="0"/>
              <a:buChar char="•"/>
            </a:pPr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/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*  Eerste reactie op het projectvoorstel van de docent 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​</a:t>
            </a:r>
          </a:p>
          <a:p>
            <a:pPr fontAlgn="base">
              <a:buFont typeface="Arial" panose="020B0604020202020204" pitchFamily="34" charset="0"/>
              <a:buChar char="•"/>
            </a:pPr>
            <a:r>
              <a:rPr lang="nl-NL" dirty="0">
                <a:solidFill>
                  <a:srgbClr val="FFFFFF"/>
                </a:solidFill>
                <a:latin typeface="Century Gothic" panose="020B0502020202020204" pitchFamily="34" charset="0"/>
              </a:rPr>
              <a:t>er groepje komt met hun projectvoorstel langs </a:t>
            </a:r>
            <a:r>
              <a:rPr lang="en-US" dirty="0">
                <a:latin typeface="Century Gothic" panose="020B0502020202020204" pitchFamily="34" charset="0"/>
              </a:rPr>
              <a:t>​</a:t>
            </a:r>
            <a:endParaRPr lang="en-US" dirty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3350330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0F9E71A6-93D8-4DC0-AB9E-03211CC634E8}"/>
              </a:ext>
            </a:extLst>
          </p:cNvPr>
          <p:cNvSpPr/>
          <p:nvPr/>
        </p:nvSpPr>
        <p:spPr>
          <a:xfrm>
            <a:off x="517589" y="1070888"/>
            <a:ext cx="9998012" cy="55399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ase"/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​</a:t>
            </a:r>
            <a:r>
              <a:rPr lang="nl-NL" sz="2800" b="1" dirty="0">
                <a:latin typeface="Arial" panose="020B0604020202020204" pitchFamily="34" charset="0"/>
                <a:cs typeface="Arial" panose="020B0604020202020204" pitchFamily="34" charset="0"/>
              </a:rPr>
              <a:t>Projectvoorstel</a:t>
            </a:r>
          </a:p>
          <a:p>
            <a:pPr fontAlgn="base"/>
            <a:endParaRPr lang="nl-NL" sz="28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/>
            <a:r>
              <a:rPr lang="nl-NL" sz="2800" b="1" dirty="0">
                <a:latin typeface="Arial" panose="020B0604020202020204" pitchFamily="34" charset="0"/>
                <a:cs typeface="Arial" panose="020B0604020202020204" pitchFamily="34" charset="0"/>
              </a:rPr>
              <a:t>Neem het onderstaande op in je projectvoorstel = borging</a:t>
            </a:r>
          </a:p>
          <a:p>
            <a:pPr fontAlgn="base"/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/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Benoem de werkprocessen en competenties die centraal staan bij het ontwikkelen van je beroepsproduct? (deze kun je halen uit het kwalificatiedossier)</a:t>
            </a:r>
          </a:p>
          <a:p>
            <a:pPr fontAlgn="base"/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/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Welke kennis, vaardigheden en houding heb je nodig om het beroepsproduct te ontwikkelen? (deze kun je halen uit het kwalificatiedossier)</a:t>
            </a:r>
          </a:p>
          <a:p>
            <a:pPr fontAlgn="base"/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>
              <a:buFont typeface="Arial" panose="020B0604020202020204" pitchFamily="34" charset="0"/>
              <a:buChar char="•"/>
            </a:pPr>
            <a:r>
              <a:rPr lang="nl-NL" dirty="0">
                <a:solidFill>
                  <a:srgbClr val="FFFFFF"/>
                </a:solidFill>
                <a:latin typeface="Century Gothic" panose="020B0502020202020204" pitchFamily="34" charset="0"/>
              </a:rPr>
              <a:t>er groepje komt met hun projectvoorstel langs </a:t>
            </a:r>
            <a:r>
              <a:rPr lang="en-US" dirty="0">
                <a:latin typeface="Century Gothic" panose="020B0502020202020204" pitchFamily="34" charset="0"/>
              </a:rPr>
              <a:t>​</a:t>
            </a:r>
            <a:endParaRPr lang="en-US" dirty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820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6A6ED2A2-A219-47FA-AEBC-724DD470C26F}"/>
              </a:ext>
            </a:extLst>
          </p:cNvPr>
          <p:cNvSpPr txBox="1"/>
          <p:nvPr/>
        </p:nvSpPr>
        <p:spPr>
          <a:xfrm>
            <a:off x="625463" y="391217"/>
            <a:ext cx="6587231" cy="64633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fontAlgn="base"/>
            <a:r>
              <a:rPr lang="nl-NL" sz="2400" b="1" dirty="0"/>
              <a:t>Planning van de les: </a:t>
            </a:r>
          </a:p>
          <a:p>
            <a:pPr fontAlgn="base"/>
            <a:endParaRPr lang="nl-NL" sz="2400" b="1" dirty="0"/>
          </a:p>
          <a:p>
            <a:pPr fontAlgn="base"/>
            <a:endParaRPr lang="nl-NL" sz="2400" dirty="0"/>
          </a:p>
          <a:p>
            <a:pPr fontAlgn="base"/>
            <a:r>
              <a:rPr lang="nl-NL" sz="2400" dirty="0"/>
              <a:t>	-Terugblik naar vorige week ​</a:t>
            </a:r>
          </a:p>
          <a:p>
            <a:pPr fontAlgn="base"/>
            <a:endParaRPr lang="nl-NL" sz="2400" dirty="0"/>
          </a:p>
          <a:p>
            <a:pPr fontAlgn="base"/>
            <a:endParaRPr lang="nl-NL" sz="2400" dirty="0"/>
          </a:p>
          <a:p>
            <a:pPr fontAlgn="base"/>
            <a:endParaRPr lang="nl-NL" sz="2400" dirty="0"/>
          </a:p>
          <a:p>
            <a:pPr fontAlgn="base"/>
            <a:r>
              <a:rPr lang="nl-NL" sz="2400" dirty="0"/>
              <a:t>	</a:t>
            </a:r>
            <a:r>
              <a:rPr lang="nl-NL" sz="2400" dirty="0">
                <a:solidFill>
                  <a:schemeClr val="accent2">
                    <a:lumMod val="60000"/>
                    <a:lumOff val="40000"/>
                  </a:schemeClr>
                </a:solidFill>
              </a:rPr>
              <a:t>-</a:t>
            </a:r>
            <a:r>
              <a:rPr lang="nl-NL" sz="3600" dirty="0">
                <a:solidFill>
                  <a:schemeClr val="accent2">
                    <a:lumMod val="60000"/>
                    <a:lumOff val="40000"/>
                  </a:schemeClr>
                </a:solidFill>
              </a:rPr>
              <a:t>Pitch!</a:t>
            </a:r>
          </a:p>
          <a:p>
            <a:pPr fontAlgn="base"/>
            <a:endParaRPr lang="nl-NL" sz="2400" dirty="0"/>
          </a:p>
          <a:p>
            <a:pPr fontAlgn="base"/>
            <a:endParaRPr lang="nl-NL" sz="2400" dirty="0"/>
          </a:p>
          <a:p>
            <a:pPr fontAlgn="base"/>
            <a:endParaRPr lang="nl-NL" sz="2400" dirty="0"/>
          </a:p>
          <a:p>
            <a:pPr fontAlgn="base"/>
            <a:r>
              <a:rPr lang="nl-NL" sz="2400" dirty="0"/>
              <a:t>	-Evt. verder met je projectvoorstel</a:t>
            </a:r>
          </a:p>
          <a:p>
            <a:pPr fontAlgn="base"/>
            <a:r>
              <a:rPr lang="nl-NL" sz="2400" dirty="0"/>
              <a:t>	(als er ruimte voor is)​</a:t>
            </a:r>
          </a:p>
          <a:p>
            <a:pPr fontAlgn="base"/>
            <a:endParaRPr lang="nl-NL" sz="2400" dirty="0"/>
          </a:p>
          <a:p>
            <a:pPr fontAlgn="base"/>
            <a:endParaRPr lang="nl-NL" sz="2400" dirty="0"/>
          </a:p>
          <a:p>
            <a:pPr fontAlgn="base"/>
            <a:r>
              <a:rPr lang="nl-NL" sz="2400" dirty="0"/>
              <a:t>	​</a:t>
            </a:r>
          </a:p>
          <a:p>
            <a:pPr fontAlgn="base"/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5156161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AE22A2DE-B45B-4D68-A66F-CFE50CF59110}"/>
              </a:ext>
            </a:extLst>
          </p:cNvPr>
          <p:cNvSpPr/>
          <p:nvPr/>
        </p:nvSpPr>
        <p:spPr>
          <a:xfrm>
            <a:off x="1499398" y="1744627"/>
            <a:ext cx="6449001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32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Rechthoek 2">
            <a:extLst>
              <a:ext uri="{FF2B5EF4-FFF2-40B4-BE49-F238E27FC236}">
                <a16:creationId xmlns:a16="http://schemas.microsoft.com/office/drawing/2014/main" id="{E29E3810-B4FB-4894-902C-9B0CEB62DCEA}"/>
              </a:ext>
            </a:extLst>
          </p:cNvPr>
          <p:cNvSpPr/>
          <p:nvPr/>
        </p:nvSpPr>
        <p:spPr>
          <a:xfrm>
            <a:off x="723679" y="1012954"/>
            <a:ext cx="9221972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b="1" dirty="0">
                <a:latin typeface="Arial" panose="020B0604020202020204" pitchFamily="34" charset="0"/>
                <a:cs typeface="Arial" panose="020B0604020202020204" pitchFamily="34" charset="0"/>
              </a:rPr>
              <a:t>Terugblik vorige week</a:t>
            </a:r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</a:p>
          <a:p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Je gaat gedurende 20 weken aan de slag met het ontwikkelen van een </a:t>
            </a:r>
            <a:r>
              <a:rPr lang="nl-NL" sz="2800" b="1" dirty="0">
                <a:solidFill>
                  <a:schemeClr val="accent2">
                    <a:lumMod val="60000"/>
                    <a:lumOff val="4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beroepsproduct. </a:t>
            </a:r>
          </a:p>
          <a:p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Het is belangrijk dat je de geleerde theorie van de afgelopen jaren op school en je praktijkervaring gaat gebruiken om dit beroepsproduct neer te zetten.</a:t>
            </a:r>
          </a:p>
          <a:p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Je gaat het beroepsproduct maken aan de hand van een door jou gekozen onderwerp uit de praktijk.</a:t>
            </a:r>
          </a:p>
        </p:txBody>
      </p:sp>
    </p:spTree>
    <p:extLst>
      <p:ext uri="{BB962C8B-B14F-4D97-AF65-F5344CB8AC3E}">
        <p14:creationId xmlns:p14="http://schemas.microsoft.com/office/powerpoint/2010/main" val="23483846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173480" y="327403"/>
            <a:ext cx="9875520" cy="1356360"/>
          </a:xfrm>
        </p:spPr>
        <p:txBody>
          <a:bodyPr>
            <a:noAutofit/>
          </a:bodyPr>
          <a:lstStyle/>
          <a:p>
            <a:br>
              <a:rPr lang="nl-NL" sz="2800"/>
            </a:br>
            <a:r>
              <a:rPr lang="nl-NL" sz="2800"/>
              <a:t>Vier fasen - drie beslismomenten</a:t>
            </a:r>
            <a:endParaRPr lang="nl-NL" sz="2800" dirty="0"/>
          </a:p>
        </p:txBody>
      </p:sp>
      <p:graphicFrame>
        <p:nvGraphicFramePr>
          <p:cNvPr id="10" name="Tijdelijke aanduiding voor inhoud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03320600"/>
              </p:ext>
            </p:extLst>
          </p:nvPr>
        </p:nvGraphicFramePr>
        <p:xfrm>
          <a:off x="1173480" y="1609725"/>
          <a:ext cx="9900595" cy="4638675"/>
        </p:xfrm>
        <a:graphic>
          <a:graphicData uri="http://schemas.openxmlformats.org/drawingml/2006/table">
            <a:tbl>
              <a:tblPr/>
              <a:tblGrid>
                <a:gridCol w="1795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15220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405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322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230425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225186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2218179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48926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77754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8276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Fase 1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OPSTARTEN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Oriënteren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b="1">
                          <a:solidFill>
                            <a:srgbClr val="FFFF00"/>
                          </a:solidFill>
                          <a:latin typeface="Calibri"/>
                          <a:ea typeface="Calibri"/>
                          <a:cs typeface="Arial"/>
                        </a:rPr>
                        <a:t>*</a:t>
                      </a:r>
                      <a:endParaRPr lang="nl-NL" sz="2800" dirty="0">
                        <a:solidFill>
                          <a:srgbClr val="FFFF00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Fase 2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PLANNEN MAKEN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b="1">
                          <a:solidFill>
                            <a:srgbClr val="FFFF00"/>
                          </a:solidFill>
                          <a:latin typeface="Calibri"/>
                          <a:ea typeface="Calibri"/>
                          <a:cs typeface="Arial"/>
                        </a:rPr>
                        <a:t>*</a:t>
                      </a:r>
                      <a:endParaRPr lang="nl-NL" sz="2800" dirty="0">
                        <a:solidFill>
                          <a:srgbClr val="FFFF00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Fase 3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UITVOEREN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b="1">
                          <a:solidFill>
                            <a:srgbClr val="FFFF00"/>
                          </a:solidFill>
                          <a:latin typeface="Calibri"/>
                          <a:ea typeface="Calibri"/>
                          <a:cs typeface="Arial"/>
                        </a:rPr>
                        <a:t>*</a:t>
                      </a:r>
                      <a:endParaRPr lang="nl-NL" sz="2800" dirty="0">
                        <a:solidFill>
                          <a:srgbClr val="FFFF00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Fase 4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AFSLUITEN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00CC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7414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Product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Projectvoorstel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Product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Projectplan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Product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Rapportages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Product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00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Presentatie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Eindevaluatie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04218">
                <a:tc gridSpan="9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b="1">
                          <a:solidFill>
                            <a:srgbClr val="FFFF00"/>
                          </a:solidFill>
                          <a:latin typeface="Calibri"/>
                          <a:ea typeface="Calibri"/>
                          <a:cs typeface="Arial"/>
                        </a:rPr>
                        <a:t>* </a:t>
                      </a:r>
                      <a:r>
                        <a:rPr lang="nl-NL" sz="2400" b="1">
                          <a:solidFill>
                            <a:srgbClr val="FFFF00"/>
                          </a:solidFill>
                          <a:latin typeface="Calibri"/>
                          <a:ea typeface="Calibri"/>
                          <a:cs typeface="Arial"/>
                        </a:rPr>
                        <a:t>Beslismomenten</a:t>
                      </a:r>
                      <a:r>
                        <a:rPr lang="nl-NL" sz="1400" b="1">
                          <a:latin typeface="Calibri"/>
                          <a:ea typeface="Calibri"/>
                          <a:cs typeface="Arial"/>
                        </a:rPr>
                        <a:t>: Go / No go opdrachtgever (opdrachtgever en/of school)</a:t>
                      </a:r>
                      <a:endParaRPr lang="nl-NL" sz="14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063" name="Rectangle 15"/>
          <p:cNvSpPr>
            <a:spLocks noChangeArrowheads="1"/>
          </p:cNvSpPr>
          <p:nvPr/>
        </p:nvSpPr>
        <p:spPr bwMode="auto">
          <a:xfrm>
            <a:off x="1524002" y="1485384"/>
            <a:ext cx="18473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nl-NL">
              <a:latin typeface="Arial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03E8462A-FEBA-4848-81CC-3F8DA3E477B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2109F83F-40FE-4DB3-84CC-09FB3340D06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1DE492D7-C3C3-48FF-80C8-37021EA0262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Rectangle 23">
              <a:extLst>
                <a:ext uri="{FF2B5EF4-FFF2-40B4-BE49-F238E27FC236}">
                  <a16:creationId xmlns:a16="http://schemas.microsoft.com/office/drawing/2014/main" id="{0B30FF97-2E9A-490A-AED2-90BA2E0EC17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Rectangle 25">
              <a:extLst>
                <a:ext uri="{FF2B5EF4-FFF2-40B4-BE49-F238E27FC236}">
                  <a16:creationId xmlns:a16="http://schemas.microsoft.com/office/drawing/2014/main" id="{B6D53C7D-A312-47B6-A66A-230A19CFACA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Isosceles Triangle 13">
              <a:extLst>
                <a:ext uri="{FF2B5EF4-FFF2-40B4-BE49-F238E27FC236}">
                  <a16:creationId xmlns:a16="http://schemas.microsoft.com/office/drawing/2014/main" id="{9329D58C-0D2E-4A2B-AD6A-9CEE506784A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Rectangle 27">
              <a:extLst>
                <a:ext uri="{FF2B5EF4-FFF2-40B4-BE49-F238E27FC236}">
                  <a16:creationId xmlns:a16="http://schemas.microsoft.com/office/drawing/2014/main" id="{9D446EDE-C690-4461-8BF2-7634808FC8B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Rectangle 28">
              <a:extLst>
                <a:ext uri="{FF2B5EF4-FFF2-40B4-BE49-F238E27FC236}">
                  <a16:creationId xmlns:a16="http://schemas.microsoft.com/office/drawing/2014/main" id="{323F3D34-6531-4AD7-A8C6-195A090281A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Rectangle 29">
              <a:extLst>
                <a:ext uri="{FF2B5EF4-FFF2-40B4-BE49-F238E27FC236}">
                  <a16:creationId xmlns:a16="http://schemas.microsoft.com/office/drawing/2014/main" id="{B9B0AE3F-2350-435F-A9B0-C310BF87638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Isosceles Triangle 17">
              <a:extLst>
                <a:ext uri="{FF2B5EF4-FFF2-40B4-BE49-F238E27FC236}">
                  <a16:creationId xmlns:a16="http://schemas.microsoft.com/office/drawing/2014/main" id="{4EFA655C-9E50-4C14-A89E-AD7B648E4E2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>
              <a:extLst>
                <a:ext uri="{FF2B5EF4-FFF2-40B4-BE49-F238E27FC236}">
                  <a16:creationId xmlns:a16="http://schemas.microsoft.com/office/drawing/2014/main" id="{3E843863-7D25-4C01-9A17-E817CB6D998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1" name="Rectangle 20">
            <a:extLst>
              <a:ext uri="{FF2B5EF4-FFF2-40B4-BE49-F238E27FC236}">
                <a16:creationId xmlns:a16="http://schemas.microsoft.com/office/drawing/2014/main" id="{7941F9B1-B01B-4A84-89D9-B169AEB4E45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7012" y="480060"/>
            <a:ext cx="11237976" cy="5897880"/>
          </a:xfrm>
          <a:prstGeom prst="rect">
            <a:avLst/>
          </a:prstGeom>
          <a:solidFill>
            <a:srgbClr val="FFFFFF"/>
          </a:solidFill>
          <a:ln w="9525">
            <a:noFill/>
          </a:ln>
          <a:effectLst>
            <a:outerShdw blurRad="63500" dist="17780" dir="5400000" algn="t" rotWithShape="0">
              <a:prstClr val="black">
                <a:alpha val="4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3" name="Tabel 2">
            <a:extLst>
              <a:ext uri="{FF2B5EF4-FFF2-40B4-BE49-F238E27FC236}">
                <a16:creationId xmlns:a16="http://schemas.microsoft.com/office/drawing/2014/main" id="{EBA949FD-BB93-47EF-A127-D2C4B8EC9C4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3737129"/>
              </p:ext>
            </p:extLst>
          </p:nvPr>
        </p:nvGraphicFramePr>
        <p:xfrm>
          <a:off x="1126309" y="1301840"/>
          <a:ext cx="9941261" cy="4250696"/>
        </p:xfrm>
        <a:graphic>
          <a:graphicData uri="http://schemas.openxmlformats.org/drawingml/2006/table">
            <a:tbl>
              <a:tblPr firstRow="1" firstCol="1" bandRow="1"/>
              <a:tblGrid>
                <a:gridCol w="3709268">
                  <a:extLst>
                    <a:ext uri="{9D8B030D-6E8A-4147-A177-3AD203B41FA5}">
                      <a16:colId xmlns:a16="http://schemas.microsoft.com/office/drawing/2014/main" val="2011188133"/>
                    </a:ext>
                  </a:extLst>
                </a:gridCol>
                <a:gridCol w="2953508">
                  <a:extLst>
                    <a:ext uri="{9D8B030D-6E8A-4147-A177-3AD203B41FA5}">
                      <a16:colId xmlns:a16="http://schemas.microsoft.com/office/drawing/2014/main" val="1496065918"/>
                    </a:ext>
                  </a:extLst>
                </a:gridCol>
                <a:gridCol w="3278485">
                  <a:extLst>
                    <a:ext uri="{9D8B030D-6E8A-4147-A177-3AD203B41FA5}">
                      <a16:colId xmlns:a16="http://schemas.microsoft.com/office/drawing/2014/main" val="3109704278"/>
                    </a:ext>
                  </a:extLst>
                </a:gridCol>
              </a:tblGrid>
              <a:tr h="980372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1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Activiteit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1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Deadline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1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Opleveren / beoordeeld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24232507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Pitch 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 maart 2020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Pitch presenteren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04779292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Oriënteren/ Plannen 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24 maart 2020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Concept plan - </a:t>
                      </a:r>
                      <a:r>
                        <a:rPr lang="nl-NL" sz="2900" b="0" i="0" u="none" strike="noStrike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GO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8955163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Uitvoeren 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19 mei 2020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Product 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31583908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Controleren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Iedere week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Logboek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11137418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Reflecteren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Iedere week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Logboek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65671693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Presenteren 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 en 9 juni 2020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Product/ proces</a:t>
                      </a:r>
                      <a:endParaRPr lang="nl-NL" sz="4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92307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586134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AE22A2DE-B45B-4D68-A66F-CFE50CF59110}"/>
              </a:ext>
            </a:extLst>
          </p:cNvPr>
          <p:cNvSpPr/>
          <p:nvPr/>
        </p:nvSpPr>
        <p:spPr>
          <a:xfrm>
            <a:off x="723221" y="660105"/>
            <a:ext cx="8473942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3200" b="1" dirty="0">
                <a:latin typeface="Arial" panose="020B0604020202020204" pitchFamily="34" charset="0"/>
                <a:cs typeface="Arial" panose="020B0604020202020204" pitchFamily="34" charset="0"/>
              </a:rPr>
              <a:t>Pitch </a:t>
            </a:r>
          </a:p>
          <a:p>
            <a:endParaRPr lang="nl-NL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Neemt hele les in beslag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Tussen de 1 en 5 minuten.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Maximaal 1 PowerPoint (mag – hoeft niet)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Klas stelt bij alle </a:t>
            </a:r>
            <a:r>
              <a:rPr lang="nl-NL" sz="3200" dirty="0" err="1">
                <a:latin typeface="Arial" panose="020B0604020202020204" pitchFamily="34" charset="0"/>
                <a:cs typeface="Arial" panose="020B0604020202020204" pitchFamily="34" charset="0"/>
              </a:rPr>
              <a:t>pitches</a:t>
            </a: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 vragen</a:t>
            </a:r>
          </a:p>
          <a:p>
            <a:r>
              <a:rPr lang="nl-NL" sz="32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363761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AE22A2DE-B45B-4D68-A66F-CFE50CF59110}"/>
              </a:ext>
            </a:extLst>
          </p:cNvPr>
          <p:cNvSpPr/>
          <p:nvPr/>
        </p:nvSpPr>
        <p:spPr>
          <a:xfrm>
            <a:off x="1066121" y="856357"/>
            <a:ext cx="8473942" cy="60016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3200" b="1" dirty="0">
                <a:latin typeface="Arial" panose="020B0604020202020204" pitchFamily="34" charset="0"/>
                <a:cs typeface="Arial" panose="020B0604020202020204" pitchFamily="34" charset="0"/>
              </a:rPr>
              <a:t>Vragen bij elke pitch:</a:t>
            </a:r>
          </a:p>
          <a:p>
            <a:endParaRPr lang="nl-NL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Tx/>
              <a:buChar char="-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Kun je iets meer vertellen over……?</a:t>
            </a:r>
          </a:p>
          <a:p>
            <a:pPr marL="457200" indent="-457200">
              <a:buFontTx/>
              <a:buChar char="-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Waarom ……?</a:t>
            </a:r>
          </a:p>
          <a:p>
            <a:pPr marL="457200" indent="-457200">
              <a:buFontTx/>
              <a:buChar char="-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Wat …..?</a:t>
            </a:r>
          </a:p>
          <a:p>
            <a:pPr marL="457200" indent="-457200">
              <a:buFontTx/>
              <a:buChar char="-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Welke…?</a:t>
            </a:r>
          </a:p>
          <a:p>
            <a:pPr marL="457200" indent="-457200">
              <a:buFontTx/>
              <a:buChar char="-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Hoe ….?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u="sng" dirty="0">
                <a:latin typeface="Arial" panose="020B0604020202020204" pitchFamily="34" charset="0"/>
                <a:cs typeface="Arial" panose="020B0604020202020204" pitchFamily="34" charset="0"/>
              </a:rPr>
              <a:t>Doel van vragen: </a:t>
            </a: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Verduidelijking van de plannen/ideeën!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572334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AE22A2DE-B45B-4D68-A66F-CFE50CF59110}"/>
              </a:ext>
            </a:extLst>
          </p:cNvPr>
          <p:cNvSpPr/>
          <p:nvPr/>
        </p:nvSpPr>
        <p:spPr>
          <a:xfrm>
            <a:off x="723221" y="660105"/>
            <a:ext cx="8473942" cy="60016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3200" b="1" dirty="0">
                <a:latin typeface="Arial" panose="020B0604020202020204" pitchFamily="34" charset="0"/>
                <a:cs typeface="Arial" panose="020B0604020202020204" pitchFamily="34" charset="0"/>
              </a:rPr>
              <a:t>Tips voor het geven van een pitch:</a:t>
            </a:r>
          </a:p>
          <a:p>
            <a:endParaRPr lang="nl-NL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1 Houd het kort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2 Maak het relevant (wat voeg jij toe?)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3 Enthousiasme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4 Maak je idee inzichtelijk/duidelijk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5 Sluit af met een vraag aan de groep</a:t>
            </a:r>
          </a:p>
          <a:p>
            <a:r>
              <a:rPr lang="nl-NL" sz="32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63818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AE22A2DE-B45B-4D68-A66F-CFE50CF59110}"/>
              </a:ext>
            </a:extLst>
          </p:cNvPr>
          <p:cNvSpPr/>
          <p:nvPr/>
        </p:nvSpPr>
        <p:spPr>
          <a:xfrm>
            <a:off x="723221" y="660105"/>
            <a:ext cx="8473942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3200" b="1" dirty="0">
                <a:latin typeface="Arial" panose="020B0604020202020204" pitchFamily="34" charset="0"/>
                <a:cs typeface="Arial" panose="020B0604020202020204" pitchFamily="34" charset="0"/>
              </a:rPr>
              <a:t>Pitch </a:t>
            </a:r>
          </a:p>
          <a:p>
            <a:endParaRPr lang="nl-NL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Neemt hele les in beslag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Tussen de 1 en 5 minuten.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Maximaal 1 PowerPoint (mag – hoeft niet)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Klas stelt bij alle </a:t>
            </a:r>
            <a:r>
              <a:rPr lang="nl-NL" sz="3200" dirty="0" err="1">
                <a:latin typeface="Arial" panose="020B0604020202020204" pitchFamily="34" charset="0"/>
                <a:cs typeface="Arial" panose="020B0604020202020204" pitchFamily="34" charset="0"/>
              </a:rPr>
              <a:t>pitches</a:t>
            </a: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 vragen</a:t>
            </a:r>
          </a:p>
          <a:p>
            <a:r>
              <a:rPr lang="nl-NL" sz="32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0FC8A73B-CAEF-4393-99A8-4DC154404F3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099" y="359055"/>
            <a:ext cx="11694047" cy="58102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92445174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C1429BF1A67E641B09F2EAAF27E91D3" ma:contentTypeVersion="12" ma:contentTypeDescription="Een nieuw document maken." ma:contentTypeScope="" ma:versionID="4291d71a0b444373c70db0e2359280b1">
  <xsd:schema xmlns:xsd="http://www.w3.org/2001/XMLSchema" xmlns:xs="http://www.w3.org/2001/XMLSchema" xmlns:p="http://schemas.microsoft.com/office/2006/metadata/properties" xmlns:ns3="ee5ad45f-5c26-4269-94b9-a38f6ca33220" xmlns:ns4="f0c2a196-fb86-4a80-b53b-494531e97d44" targetNamespace="http://schemas.microsoft.com/office/2006/metadata/properties" ma:root="true" ma:fieldsID="c1c358b9f33173bc688a3c18d7c26f14" ns3:_="" ns4:_="">
    <xsd:import namespace="ee5ad45f-5c26-4269-94b9-a38f6ca33220"/>
    <xsd:import namespace="f0c2a196-fb86-4a80-b53b-494531e97d4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e5ad45f-5c26-4269-94b9-a38f6ca3322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0c2a196-fb86-4a80-b53b-494531e97d44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7" nillable="true" ma:displayName="Hint-hash delen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9F6F36BA-2F5E-468B-80E0-6B0737DD282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ee5ad45f-5c26-4269-94b9-a38f6ca33220"/>
    <ds:schemaRef ds:uri="f0c2a196-fb86-4a80-b53b-494531e97d4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A6287E4D-68DC-43F3-B244-FFE87054D39B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5EE790FC-BD0F-4D09-8F78-A9A6B366015D}">
  <ds:schemaRefs>
    <ds:schemaRef ds:uri="http://www.w3.org/XML/1998/namespace"/>
    <ds:schemaRef ds:uri="http://purl.org/dc/elements/1.1/"/>
    <ds:schemaRef ds:uri="http://schemas.microsoft.com/office/2006/documentManagement/types"/>
    <ds:schemaRef ds:uri="http://purl.org/dc/dcmitype/"/>
    <ds:schemaRef ds:uri="http://schemas.microsoft.com/office/2006/metadata/properties"/>
    <ds:schemaRef ds:uri="http://purl.org/dc/terms/"/>
    <ds:schemaRef ds:uri="ee5ad45f-5c26-4269-94b9-a38f6ca33220"/>
    <ds:schemaRef ds:uri="http://schemas.microsoft.com/office/infopath/2007/PartnerControls"/>
    <ds:schemaRef ds:uri="http://schemas.openxmlformats.org/package/2006/metadata/core-properties"/>
    <ds:schemaRef ds:uri="f0c2a196-fb86-4a80-b53b-494531e97d44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366</Words>
  <Application>Microsoft Office PowerPoint</Application>
  <PresentationFormat>Breedbeeld</PresentationFormat>
  <Paragraphs>146</Paragraphs>
  <Slides>11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7" baseType="lpstr">
      <vt:lpstr>Arial</vt:lpstr>
      <vt:lpstr>Calibri</vt:lpstr>
      <vt:lpstr>Century Gothic</vt:lpstr>
      <vt:lpstr>Trebuchet MS</vt:lpstr>
      <vt:lpstr>Wingdings 3</vt:lpstr>
      <vt:lpstr>Facet</vt:lpstr>
      <vt:lpstr>PowerPoint-presentatie</vt:lpstr>
      <vt:lpstr>PowerPoint-presentatie</vt:lpstr>
      <vt:lpstr>PowerPoint-presentatie</vt:lpstr>
      <vt:lpstr> Vier fasen - drie beslismomenten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Mariëlle  Huisman</dc:creator>
  <cp:lastModifiedBy>Mariëlle  Huisman</cp:lastModifiedBy>
  <cp:revision>2</cp:revision>
  <dcterms:created xsi:type="dcterms:W3CDTF">2020-02-25T10:07:32Z</dcterms:created>
  <dcterms:modified xsi:type="dcterms:W3CDTF">2020-03-03T10:16:02Z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0x0101003C1429BF1A67E641B09F2EAAF27E91D3</vt:lpwstr>
  </property>
</Properties>
</file>