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 /><Relationship Id="rId2" Type="http://schemas.openxmlformats.org/package/2006/relationships/metadata/thumbnail" Target="docProps/thumbnail.jpeg" /><Relationship Id="rId1" Type="http://schemas.openxmlformats.org/officeDocument/2006/relationships/officeDocument" Target="ppt/presentation.xml" /><Relationship Id="rId4" Type="http://schemas.openxmlformats.org/officeDocument/2006/relationships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 /><Relationship Id="rId3" Type="http://schemas.openxmlformats.org/officeDocument/2006/relationships/slide" Target="slides/slide2.xml" /><Relationship Id="rId7" Type="http://schemas.openxmlformats.org/officeDocument/2006/relationships/presProps" Target="presProps.xml" /><Relationship Id="rId2" Type="http://schemas.openxmlformats.org/officeDocument/2006/relationships/slide" Target="slides/slide1.xml" /><Relationship Id="rId1" Type="http://schemas.openxmlformats.org/officeDocument/2006/relationships/slideMaster" Target="slideMasters/slideMaster1.xml" /><Relationship Id="rId6" Type="http://schemas.openxmlformats.org/officeDocument/2006/relationships/slide" Target="slides/slide5.xml" /><Relationship Id="rId5" Type="http://schemas.openxmlformats.org/officeDocument/2006/relationships/slide" Target="slides/slide4.xml" /><Relationship Id="rId10" Type="http://schemas.openxmlformats.org/officeDocument/2006/relationships/tableStyles" Target="tableStyles.xml" /><Relationship Id="rId4" Type="http://schemas.openxmlformats.org/officeDocument/2006/relationships/slide" Target="slides/slide3.xml" /><Relationship Id="rId9" Type="http://schemas.openxmlformats.org/officeDocument/2006/relationships/theme" Target="theme/theme1.xml" 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10158984" y="1792224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fld id="{5923F103-BC34-4FE4-A40E-EDDEECFDA5D0}" type="datetimeFigureOut">
              <a:rPr lang="en-US" dirty="0"/>
              <a:pPr/>
              <a:t>4/1/2020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8951976" y="3227832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4969927"/>
            <a:ext cx="8825659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4" y="685800"/>
            <a:ext cx="8825659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536665"/>
            <a:ext cx="8825658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A1CC3-2375-41D4-9E03-427CAF2A4C1A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8798" y="1063417"/>
            <a:ext cx="8831816" cy="1372986"/>
          </a:xfrm>
        </p:spPr>
        <p:txBody>
          <a:bodyPr/>
          <a:lstStyle>
            <a:lvl1pPr>
              <a:defRPr sz="4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F16868-8199-4C2C-A5B1-63AEE139F88E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7" name="Rectangle 1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Oval 24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6" name="TextBox 15"/>
          <p:cNvSpPr txBox="1"/>
          <p:nvPr/>
        </p:nvSpPr>
        <p:spPr bwMode="gray">
          <a:xfrm>
            <a:off x="881566" y="607336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 bwMode="gray">
          <a:xfrm>
            <a:off x="9884458" y="2613787"/>
            <a:ext cx="6527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2134"/>
            <a:ext cx="8453906" cy="2696632"/>
          </a:xfrm>
        </p:spPr>
        <p:txBody>
          <a:bodyPr/>
          <a:lstStyle>
            <a:lvl1pPr>
              <a:defRPr sz="4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31219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029199"/>
            <a:ext cx="9244897" cy="997857"/>
          </a:xfrm>
        </p:spPr>
        <p:txBody>
          <a:bodyPr anchor="ctr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9FF7F-6988-44CC-821B-644E70CD2F73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9" name="Rectangle 18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24967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C299-16B2-4475-990D-751901EACC14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2"/>
            <a:ext cx="314187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3" y="3179764"/>
            <a:ext cx="314187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0"/>
            <a:ext cx="31470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79763"/>
            <a:ext cx="314700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8135" y="2603501"/>
            <a:ext cx="314573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8329" y="3179762"/>
            <a:ext cx="3145536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86839-B9D8-4651-8783-F325ECE74E65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-ko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532844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1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3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4" y="5109106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865" y="4532844"/>
            <a:ext cx="3050438" cy="576263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1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2" y="2603500"/>
            <a:ext cx="2691243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70172" y="5109105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2775" y="4532845"/>
            <a:ext cx="30510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2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2775" y="5109104"/>
            <a:ext cx="3051096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440583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7797802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484F64-32F6-45C5-931F-ADC1662401D0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561111" y="6391838"/>
            <a:ext cx="3644282" cy="3048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2603500"/>
            <a:ext cx="8825659" cy="3416300"/>
          </a:xfrm>
        </p:spPr>
        <p:txBody>
          <a:bodyPr vert="eaVert" anchor="t" anchorCtr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95439" y="6391838"/>
            <a:ext cx="990599" cy="304799"/>
          </a:xfrm>
        </p:spPr>
        <p:txBody>
          <a:bodyPr/>
          <a:lstStyle/>
          <a:p>
            <a:fld id="{53086D93-FCAC-47E0-A2EE-787E62CA814C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 bwMode="gray"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85235" y="1278467"/>
            <a:ext cx="1409965" cy="4748590"/>
          </a:xfrm>
        </p:spPr>
        <p:txBody>
          <a:bodyPr vert="eaVert" anchor="b" anchorCtr="0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7"/>
            <a:ext cx="6256025" cy="47485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53104" y="6391838"/>
            <a:ext cx="992135" cy="304799"/>
          </a:xfrm>
        </p:spPr>
        <p:txBody>
          <a:bodyPr/>
          <a:lstStyle/>
          <a:p>
            <a:fld id="{CDA879A6-0FD0-4734-A311-86BFCA472E6E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54954" y="2603500"/>
            <a:ext cx="8825659" cy="34163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9CA7B-DFD4-44B5-8C60-D14B8CD1FB59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 bwMode="gray"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677645"/>
            <a:ext cx="4351025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9" y="2677644"/>
            <a:ext cx="3757545" cy="228382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4E6425-0181-43F2-84FC-787E803FD2F8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DB8791-F1B0-41E7-B7FD-A781E65C4266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2" y="3179762"/>
            <a:ext cx="4825159" cy="28400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D63B2-E120-4ED8-B27B-C685F510A5FE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761413" cy="706964"/>
          </a:xfrm>
        </p:spPr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18ACC-A947-437B-A130-35BD54FDF1E9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8D7E02-BCB8-4D50-A234-369438C08659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295400"/>
            <a:ext cx="2793158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6" cy="4572000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129280"/>
            <a:ext cx="2793158" cy="289559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86A4C-8E40-4F87-A4F0-01A0687C5742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693333"/>
            <a:ext cx="3865134" cy="1735667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marL="0" lvl="0" indent="0" algn="ctr">
              <a:buNone/>
            </a:pPr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72C73-2D91-4E12-BA25-F0AA0C03599B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 /><Relationship Id="rId13" Type="http://schemas.openxmlformats.org/officeDocument/2006/relationships/slideLayout" Target="../slideLayouts/slideLayout13.xml" /><Relationship Id="rId18" Type="http://schemas.openxmlformats.org/officeDocument/2006/relationships/theme" Target="../theme/theme1.xml" /><Relationship Id="rId3" Type="http://schemas.openxmlformats.org/officeDocument/2006/relationships/slideLayout" Target="../slideLayouts/slideLayout3.xml" /><Relationship Id="rId7" Type="http://schemas.openxmlformats.org/officeDocument/2006/relationships/slideLayout" Target="../slideLayouts/slideLayout7.xml" /><Relationship Id="rId12" Type="http://schemas.openxmlformats.org/officeDocument/2006/relationships/slideLayout" Target="../slideLayouts/slideLayout12.xml" /><Relationship Id="rId17" Type="http://schemas.openxmlformats.org/officeDocument/2006/relationships/slideLayout" Target="../slideLayouts/slideLayout17.xml" /><Relationship Id="rId2" Type="http://schemas.openxmlformats.org/officeDocument/2006/relationships/slideLayout" Target="../slideLayouts/slideLayout2.xml" /><Relationship Id="rId16" Type="http://schemas.openxmlformats.org/officeDocument/2006/relationships/slideLayout" Target="../slideLayouts/slideLayout16.xml" /><Relationship Id="rId1" Type="http://schemas.openxmlformats.org/officeDocument/2006/relationships/slideLayout" Target="../slideLayouts/slideLayout1.xml" /><Relationship Id="rId6" Type="http://schemas.openxmlformats.org/officeDocument/2006/relationships/slideLayout" Target="../slideLayouts/slideLayout6.xml" /><Relationship Id="rId11" Type="http://schemas.openxmlformats.org/officeDocument/2006/relationships/slideLayout" Target="../slideLayouts/slideLayout11.xml" /><Relationship Id="rId5" Type="http://schemas.openxmlformats.org/officeDocument/2006/relationships/slideLayout" Target="../slideLayouts/slideLayout5.xml" /><Relationship Id="rId15" Type="http://schemas.openxmlformats.org/officeDocument/2006/relationships/slideLayout" Target="../slideLayouts/slideLayout15.xml" /><Relationship Id="rId10" Type="http://schemas.openxmlformats.org/officeDocument/2006/relationships/slideLayout" Target="../slideLayouts/slideLayout10.xml" /><Relationship Id="rId19" Type="http://schemas.openxmlformats.org/officeDocument/2006/relationships/image" Target="../media/image1.jpeg" /><Relationship Id="rId4" Type="http://schemas.openxmlformats.org/officeDocument/2006/relationships/slideLayout" Target="../slideLayouts/slideLayout4.xml" /><Relationship Id="rId9" Type="http://schemas.openxmlformats.org/officeDocument/2006/relationships/slideLayout" Target="../slideLayouts/slideLayout9.xml" /><Relationship Id="rId14" Type="http://schemas.openxmlformats.org/officeDocument/2006/relationships/slideLayout" Target="../slideLayouts/slideLayout14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4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4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8761413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3104" y="6391838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2BE451C3-0FF4-47C4-B829-773ADF60F88C}" type="datetimeFigureOut">
              <a:rPr lang="en-US" dirty="0"/>
              <a:t>4/1/2020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61110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1" i="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73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8" r:id="rId9"/>
    <p:sldLayoutId id="2147483667" r:id="rId10"/>
    <p:sldLayoutId id="2147483661" r:id="rId11"/>
    <p:sldLayoutId id="2147483672" r:id="rId12"/>
    <p:sldLayoutId id="2147483662" r:id="rId13"/>
    <p:sldLayoutId id="2147483669" r:id="rId14"/>
    <p:sldLayoutId id="2147483670" r:id="rId15"/>
    <p:sldLayoutId id="2147483658" r:id="rId16"/>
    <p:sldLayoutId id="2147483659" r:id="rId17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9C2364-C297-FD44-B35E-2F70E014AC4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Jongeren als consument</a:t>
            </a:r>
            <a:endParaRPr lang="nl-NL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599048B-D9C4-554B-9E87-A39BD8ACEC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Leervraag: waarom richten sommige producenten zich speciaal op jongeren? </a:t>
            </a:r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9E33B725-19AB-564A-9361-CA148D9C08F4}"/>
              </a:ext>
            </a:extLst>
          </p:cNvPr>
          <p:cNvSpPr txBox="1"/>
          <p:nvPr/>
        </p:nvSpPr>
        <p:spPr>
          <a:xfrm>
            <a:off x="1068531" y="1053648"/>
            <a:ext cx="65601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>
                <a:solidFill>
                  <a:schemeClr val="bg1"/>
                </a:solidFill>
              </a:rPr>
              <a:t>Het antwoord van de leervraag vind je in de PowerPoint</a:t>
            </a:r>
            <a:endParaRPr lang="nl-NL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46717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FC02708-482C-6C44-89ED-A75B46D9192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2568" y="3105727"/>
            <a:ext cx="8825659" cy="3416300"/>
          </a:xfrm>
        </p:spPr>
        <p:txBody>
          <a:bodyPr/>
          <a:lstStyle/>
          <a:p>
            <a:pPr marL="0" indent="0">
              <a:buNone/>
            </a:pPr>
            <a:r>
              <a:rPr lang="en-US"/>
              <a:t>Winkeliers en fabrikanten richten hun reclame op doelgroepen. </a:t>
            </a:r>
          </a:p>
          <a:p>
            <a:pPr marL="0" indent="0">
              <a:buNone/>
            </a:pPr>
            <a:r>
              <a:rPr lang="en-US" b="1"/>
              <a:t>Jongeren zijn een balengrijke doelgroep, want:</a:t>
            </a:r>
          </a:p>
          <a:p>
            <a:pPr>
              <a:buFontTx/>
              <a:buChar char="-"/>
            </a:pPr>
            <a:r>
              <a:rPr lang="en-US"/>
              <a:t>Ze hebben samen veel geld te besteden;</a:t>
            </a:r>
          </a:p>
          <a:p>
            <a:pPr>
              <a:buFontTx/>
              <a:buChar char="-"/>
            </a:pPr>
            <a:r>
              <a:rPr lang="en-US"/>
              <a:t>Ze hebben invloed op veel uitgaven thuis;</a:t>
            </a:r>
          </a:p>
          <a:p>
            <a:pPr>
              <a:buFontTx/>
              <a:buChar char="-"/>
            </a:pPr>
            <a:r>
              <a:rPr lang="en-US"/>
              <a:t>Ze zijn de volwassen consumenten van de toekomst en blijven vaak trouw aan merken.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441095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B5EE529-633F-0E48-8A56-94AC2C62B1C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5864" y="2231159"/>
            <a:ext cx="8825659" cy="3416300"/>
          </a:xfrm>
        </p:spPr>
        <p:txBody>
          <a:bodyPr/>
          <a:lstStyle/>
          <a:p>
            <a:pPr marL="0" indent="0">
              <a:buNone/>
            </a:pPr>
            <a:r>
              <a:rPr lang="en-US" b="1"/>
              <a:t>Reclame met jongeren als doelgroep:</a:t>
            </a:r>
          </a:p>
          <a:p>
            <a:pPr>
              <a:buFontTx/>
              <a:buChar char="-"/>
            </a:pPr>
            <a:r>
              <a:rPr lang="en-US"/>
              <a:t>Heeft de sfeer waarvan jongeren houden;</a:t>
            </a:r>
          </a:p>
          <a:p>
            <a:pPr>
              <a:buFontTx/>
              <a:buChar char="-"/>
            </a:pPr>
            <a:r>
              <a:rPr lang="en-US"/>
              <a:t>Staat op plaatsen of wordt uitgezonden op tijden die opvallen bij jongeren. </a:t>
            </a:r>
          </a:p>
          <a:p>
            <a:pPr>
              <a:buFontTx/>
              <a:buChar char="-"/>
            </a:pPr>
            <a:endParaRPr lang="en-US"/>
          </a:p>
          <a:p>
            <a:pPr marL="0" indent="0">
              <a:buNone/>
            </a:pPr>
            <a:r>
              <a:rPr lang="en-US" b="1"/>
              <a:t>Reclames zijn misleidend als:</a:t>
            </a:r>
          </a:p>
          <a:p>
            <a:pPr>
              <a:buFontTx/>
              <a:buChar char="-"/>
            </a:pPr>
            <a:r>
              <a:rPr lang="en-US"/>
              <a:t>Ze onjuiste informatie geven;</a:t>
            </a:r>
          </a:p>
          <a:p>
            <a:pPr>
              <a:buFontTx/>
              <a:buChar char="-"/>
            </a:pPr>
            <a:r>
              <a:rPr lang="en-US"/>
              <a:t>Ze noodzakelijke informatie weglaten. </a:t>
            </a:r>
          </a:p>
          <a:p>
            <a:pPr>
              <a:buFontTx/>
              <a:buChar char="-"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66578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5ED0424-0AFD-4F40-8259-7677C4C2696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0499" y="2551546"/>
            <a:ext cx="8825659" cy="3416300"/>
          </a:xfrm>
        </p:spPr>
        <p:txBody>
          <a:bodyPr/>
          <a:lstStyle/>
          <a:p>
            <a:pPr marL="0" indent="0">
              <a:buNone/>
            </a:pPr>
            <a:r>
              <a:rPr lang="en-US" b="1"/>
              <a:t>Reclames zijn verboden als:</a:t>
            </a:r>
          </a:p>
          <a:p>
            <a:pPr>
              <a:buFontTx/>
              <a:buChar char="-"/>
            </a:pPr>
            <a:r>
              <a:rPr lang="en-US"/>
              <a:t>Ze misleidend zijn;</a:t>
            </a:r>
          </a:p>
          <a:p>
            <a:pPr>
              <a:buFontTx/>
              <a:buChar char="-"/>
            </a:pPr>
            <a:r>
              <a:rPr lang="en-US"/>
              <a:t>Ze schadelijke producten aanprijzen. </a:t>
            </a:r>
          </a:p>
          <a:p>
            <a:pPr>
              <a:buFontTx/>
              <a:buChar char="-"/>
            </a:pPr>
            <a:endParaRPr lang="en-US"/>
          </a:p>
          <a:p>
            <a:pPr marL="0" indent="0">
              <a:buNone/>
            </a:pPr>
            <a:r>
              <a:rPr lang="en-US"/>
              <a:t>De Reclame Code Commissie bekijkt of reclames zijn toegestaan. 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630422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4C40CFD-480B-084B-8ACE-7455B5DDB0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Het antwoord op de leervraag</a:t>
            </a:r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2E091FF-4671-7F46-90D3-13E4BC4371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>
                <a:solidFill>
                  <a:srgbClr val="FF0000"/>
                </a:solidFill>
              </a:rPr>
              <a:t>! </a:t>
            </a:r>
          </a:p>
          <a:p>
            <a:pPr marL="0" indent="0">
              <a:buNone/>
            </a:pPr>
            <a:r>
              <a:rPr lang="en-US"/>
              <a:t>Jongeren hebben veel te besteden en grote invloed op aankopen die thuis worden gedaan. </a:t>
            </a:r>
          </a:p>
          <a:p>
            <a:pPr marL="0" indent="0">
              <a:buNone/>
            </a:pPr>
            <a:r>
              <a:rPr lang="en-US"/>
              <a:t>Ook zijn onze jongeren de toekomst en zijn de jongeren daarom een speciale doelgroep voor bedrijven.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8284207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 /></Relationships>
</file>

<file path=ppt/theme/theme1.xml><?xml version="1.0" encoding="utf-8"?>
<a:theme xmlns:a="http://schemas.openxmlformats.org/drawingml/2006/main" name="TF10001029">
  <a:themeElements>
    <a:clrScheme name="Ion Boardroom">
      <a:dk1>
        <a:sysClr val="windowText" lastClr="000000"/>
      </a:dk1>
      <a:lt1>
        <a:sysClr val="window" lastClr="FFFFFF"/>
      </a:lt1>
      <a:dk2>
        <a:srgbClr val="3B3059"/>
      </a:dk2>
      <a:lt2>
        <a:srgbClr val="EBEBEB"/>
      </a:lt2>
      <a:accent1>
        <a:srgbClr val="B31166"/>
      </a:accent1>
      <a:accent2>
        <a:srgbClr val="E33D6F"/>
      </a:accent2>
      <a:accent3>
        <a:srgbClr val="E45F3C"/>
      </a:accent3>
      <a:accent4>
        <a:srgbClr val="E9943A"/>
      </a:accent4>
      <a:accent5>
        <a:srgbClr val="9B6BF2"/>
      </a:accent5>
      <a:accent6>
        <a:srgbClr val="D53DD0"/>
      </a:accent6>
      <a:hlink>
        <a:srgbClr val="8F8F8F"/>
      </a:hlink>
      <a:folHlink>
        <a:srgbClr val="A5A5A5"/>
      </a:folHlink>
    </a:clrScheme>
    <a:fontScheme name="Ion Boardroom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 Boardroom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F10001029" id="{ED3996BA-162B-43C7-B0E2-A5CA4E649741}" vid="{187088E4-27D7-4455-856F-4A44258D82E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Breedbeeld</PresentationFormat>
  <Slides>5</Slides>
  <Notes>0</Notes>
  <HiddenSlides>0</HiddenSlide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TF10001029</vt:lpstr>
      <vt:lpstr>Jongeren als consument</vt:lpstr>
      <vt:lpstr>PowerPoint-presentatie</vt:lpstr>
      <vt:lpstr>PowerPoint-presentatie</vt:lpstr>
      <vt:lpstr>PowerPoint-presentatie</vt:lpstr>
      <vt:lpstr>Het antwoord op de leervraag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Jongeren als consument</dc:title>
  <dc:creator>Zeynep Genç (0962061)</dc:creator>
  <cp:lastModifiedBy>Zeynep Genç (0962061)</cp:lastModifiedBy>
  <cp:revision>1</cp:revision>
  <dcterms:created xsi:type="dcterms:W3CDTF">2020-04-01T18:56:27Z</dcterms:created>
  <dcterms:modified xsi:type="dcterms:W3CDTF">2020-04-01T19:07:17Z</dcterms:modified>
</cp:coreProperties>
</file>

<file path=docProps/thumbnail.jpeg>
</file>