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7"/>
  </p:notesMasterIdLst>
  <p:handoutMasterIdLst>
    <p:handoutMasterId r:id="rId8"/>
  </p:handoutMasterIdLst>
  <p:sldIdLst>
    <p:sldId id="283" r:id="rId5"/>
    <p:sldId id="284" r:id="rId6"/>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8978"/>
    <a:srgbClr val="C9434D"/>
    <a:srgbClr val="DFA243"/>
    <a:srgbClr val="7B78C7"/>
    <a:srgbClr val="504B8F"/>
    <a:srgbClr val="20A3D8"/>
    <a:srgbClr val="43686B"/>
    <a:srgbClr val="30894A"/>
    <a:srgbClr val="53C93E"/>
    <a:srgbClr val="468D5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858" y="10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C41B6BE-AA3F-A44E-A8C5-195234E25B57}"/>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NL"/>
          </a:p>
        </p:txBody>
      </p:sp>
      <p:sp>
        <p:nvSpPr>
          <p:cNvPr id="3" name="Date Placeholder 2">
            <a:extLst>
              <a:ext uri="{FF2B5EF4-FFF2-40B4-BE49-F238E27FC236}">
                <a16:creationId xmlns:a16="http://schemas.microsoft.com/office/drawing/2014/main" id="{05A8ECBC-D28E-C942-BA30-DD6A30B4AFF1}"/>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50FC04B-A9AD-0144-B174-F31191A7EA7A}" type="datetimeFigureOut">
              <a:rPr lang="en-NL" smtClean="0"/>
              <a:t>03/30/2020</a:t>
            </a:fld>
            <a:endParaRPr lang="en-NL"/>
          </a:p>
        </p:txBody>
      </p:sp>
      <p:sp>
        <p:nvSpPr>
          <p:cNvPr id="4" name="Footer Placeholder 3">
            <a:extLst>
              <a:ext uri="{FF2B5EF4-FFF2-40B4-BE49-F238E27FC236}">
                <a16:creationId xmlns:a16="http://schemas.microsoft.com/office/drawing/2014/main" id="{D486C52E-F2C4-AB42-A4F8-43FF66D02FC9}"/>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NL"/>
          </a:p>
        </p:txBody>
      </p:sp>
      <p:sp>
        <p:nvSpPr>
          <p:cNvPr id="5" name="Slide Number Placeholder 4">
            <a:extLst>
              <a:ext uri="{FF2B5EF4-FFF2-40B4-BE49-F238E27FC236}">
                <a16:creationId xmlns:a16="http://schemas.microsoft.com/office/drawing/2014/main" id="{2A8A5675-8695-0F47-AC20-016AFABE7332}"/>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681B30E6-EA10-1B4F-93A4-F26DE7F9CFE2}" type="slidenum">
              <a:rPr lang="en-NL" smtClean="0"/>
              <a:t>‹#›</a:t>
            </a:fld>
            <a:endParaRPr lang="en-NL"/>
          </a:p>
        </p:txBody>
      </p:sp>
    </p:spTree>
    <p:extLst>
      <p:ext uri="{BB962C8B-B14F-4D97-AF65-F5344CB8AC3E}">
        <p14:creationId xmlns:p14="http://schemas.microsoft.com/office/powerpoint/2010/main" val="3353249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71FE8760-1569-E146-BFF7-77B814182313}" type="datetimeFigureOut">
              <a:rPr lang="en-NL" smtClean="0"/>
              <a:t>03/30/2020</a:t>
            </a:fld>
            <a:endParaRPr lang="en-NL"/>
          </a:p>
        </p:txBody>
      </p:sp>
      <p:sp>
        <p:nvSpPr>
          <p:cNvPr id="4" name="Slide Image Placeholder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A95A330D-B637-F74A-8A6B-939BF562921A}" type="slidenum">
              <a:rPr lang="en-NL" smtClean="0"/>
              <a:t>‹#›</a:t>
            </a:fld>
            <a:endParaRPr lang="en-NL"/>
          </a:p>
        </p:txBody>
      </p:sp>
    </p:spTree>
    <p:extLst>
      <p:ext uri="{BB962C8B-B14F-4D97-AF65-F5344CB8AC3E}">
        <p14:creationId xmlns:p14="http://schemas.microsoft.com/office/powerpoint/2010/main" val="2081788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0363" y="857250"/>
            <a:ext cx="3343275" cy="2314575"/>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980659CD-34D8-A142-923E-EC00EE8C696F}" type="slidenum">
              <a:rPr lang="nl-NL" smtClean="0"/>
              <a:t>1</a:t>
            </a:fld>
            <a:endParaRPr lang="nl-NL"/>
          </a:p>
        </p:txBody>
      </p:sp>
    </p:spTree>
    <p:extLst>
      <p:ext uri="{BB962C8B-B14F-4D97-AF65-F5344CB8AC3E}">
        <p14:creationId xmlns:p14="http://schemas.microsoft.com/office/powerpoint/2010/main" val="3426422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0363" y="857250"/>
            <a:ext cx="3343275" cy="2314575"/>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980659CD-34D8-A142-923E-EC00EE8C696F}" type="slidenum">
              <a:rPr lang="nl-NL" smtClean="0"/>
              <a:t>2</a:t>
            </a:fld>
            <a:endParaRPr lang="nl-NL"/>
          </a:p>
        </p:txBody>
      </p:sp>
    </p:spTree>
    <p:extLst>
      <p:ext uri="{BB962C8B-B14F-4D97-AF65-F5344CB8AC3E}">
        <p14:creationId xmlns:p14="http://schemas.microsoft.com/office/powerpoint/2010/main" val="3508182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86969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869426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71987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PAGINA WIT 1">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69671D-7FBA-F94F-99E6-915DE56A8E21}"/>
              </a:ext>
            </a:extLst>
          </p:cNvPr>
          <p:cNvSpPr>
            <a:spLocks noGrp="1"/>
          </p:cNvSpPr>
          <p:nvPr>
            <p:ph type="ctrTitle" hasCustomPrompt="1"/>
          </p:nvPr>
        </p:nvSpPr>
        <p:spPr>
          <a:xfrm>
            <a:off x="3878559" y="643696"/>
            <a:ext cx="5399286" cy="492443"/>
          </a:xfrm>
          <a:prstGeom prst="rect">
            <a:avLst/>
          </a:prstGeom>
        </p:spPr>
        <p:txBody>
          <a:bodyPr anchor="t" anchorCtr="0">
            <a:normAutofit/>
          </a:bodyPr>
          <a:lstStyle>
            <a:lvl1pPr algn="l">
              <a:defRPr sz="2500" b="1" i="0" baseline="0">
                <a:solidFill>
                  <a:srgbClr val="009C82"/>
                </a:solidFill>
              </a:defRPr>
            </a:lvl1pPr>
          </a:lstStyle>
          <a:p>
            <a:r>
              <a:rPr lang="nl-NL"/>
              <a:t>Klik om titel bewerken</a:t>
            </a:r>
          </a:p>
        </p:txBody>
      </p:sp>
      <p:sp>
        <p:nvSpPr>
          <p:cNvPr id="12" name="Tijdelijke aanduiding voor tekst 11">
            <a:extLst>
              <a:ext uri="{FF2B5EF4-FFF2-40B4-BE49-F238E27FC236}">
                <a16:creationId xmlns:a16="http://schemas.microsoft.com/office/drawing/2014/main" id="{AA0FAF0F-FE3B-E34A-88BF-FDD0848A27F6}"/>
              </a:ext>
            </a:extLst>
          </p:cNvPr>
          <p:cNvSpPr>
            <a:spLocks noGrp="1"/>
          </p:cNvSpPr>
          <p:nvPr>
            <p:ph type="body" sz="quarter" idx="12" hasCustomPrompt="1"/>
          </p:nvPr>
        </p:nvSpPr>
        <p:spPr>
          <a:xfrm>
            <a:off x="327620" y="643693"/>
            <a:ext cx="2724150" cy="4943440"/>
          </a:xfrm>
          <a:prstGeom prst="rect">
            <a:avLst/>
          </a:prstGeom>
        </p:spPr>
        <p:txBody>
          <a:bodyPr>
            <a:normAutofit/>
          </a:bodyPr>
          <a:lstStyle>
            <a:lvl1pPr marL="0" indent="0">
              <a:buFontTx/>
              <a:buNone/>
              <a:defRPr sz="3000" b="1" i="0" baseline="0">
                <a:solidFill>
                  <a:schemeClr val="bg1"/>
                </a:solidFill>
              </a:defRPr>
            </a:lvl1pPr>
          </a:lstStyle>
          <a:p>
            <a:r>
              <a:rPr lang="nl-NL"/>
              <a:t>Kopregel van de pagina over meerdere regels</a:t>
            </a:r>
          </a:p>
        </p:txBody>
      </p:sp>
      <p:sp>
        <p:nvSpPr>
          <p:cNvPr id="7" name="Text Placeholder 7">
            <a:extLst>
              <a:ext uri="{FF2B5EF4-FFF2-40B4-BE49-F238E27FC236}">
                <a16:creationId xmlns:a16="http://schemas.microsoft.com/office/drawing/2014/main" id="{4A753B03-DF56-614F-9BDE-EF8B2A069D47}"/>
              </a:ext>
            </a:extLst>
          </p:cNvPr>
          <p:cNvSpPr>
            <a:spLocks noGrp="1"/>
          </p:cNvSpPr>
          <p:nvPr>
            <p:ph type="body" sz="quarter" idx="13"/>
          </p:nvPr>
        </p:nvSpPr>
        <p:spPr>
          <a:xfrm>
            <a:off x="3878560" y="1360054"/>
            <a:ext cx="5399286" cy="4862513"/>
          </a:xfrm>
        </p:spPr>
        <p:txBody>
          <a:bodyPr/>
          <a:lstStyle>
            <a:lvl1pPr>
              <a:defRPr sz="2400">
                <a:solidFill>
                  <a:schemeClr val="tx1"/>
                </a:solidFill>
                <a:latin typeface="Auto 1" panose="020B0603040000020003" pitchFamily="34" charset="77"/>
              </a:defRPr>
            </a:lvl1pPr>
            <a:lvl2pPr>
              <a:defRPr>
                <a:solidFill>
                  <a:schemeClr val="tx1"/>
                </a:solidFill>
                <a:latin typeface="Auto 1" panose="020B0603040000020003" pitchFamily="34" charset="77"/>
              </a:defRPr>
            </a:lvl2pPr>
            <a:lvl3pPr>
              <a:defRPr>
                <a:solidFill>
                  <a:schemeClr val="tx1"/>
                </a:solidFill>
                <a:latin typeface="Auto 1" panose="020B0603040000020003" pitchFamily="34" charset="77"/>
              </a:defRPr>
            </a:lvl3pPr>
            <a:lvl4pPr>
              <a:defRPr>
                <a:solidFill>
                  <a:schemeClr val="tx1"/>
                </a:solidFill>
                <a:latin typeface="Auto 1" panose="020B0603040000020003" pitchFamily="34" charset="77"/>
              </a:defRPr>
            </a:lvl4pPr>
            <a:lvl5pPr>
              <a:defRPr>
                <a:solidFill>
                  <a:schemeClr val="tx1"/>
                </a:solidFill>
                <a:latin typeface="Auto 1" panose="020B0603040000020003" pitchFamily="34" charset="77"/>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Tree>
    <p:extLst>
      <p:ext uri="{BB962C8B-B14F-4D97-AF65-F5344CB8AC3E}">
        <p14:creationId xmlns:p14="http://schemas.microsoft.com/office/powerpoint/2010/main" val="88500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4001588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2434888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6FFFD6E-9734-424D-A4F0-6B9BEB7F4ACB}" type="datetimeFigureOut">
              <a:rPr lang="en-NL" smtClean="0"/>
              <a:t>03/30/2020</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94999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6FFFD6E-9734-424D-A4F0-6B9BEB7F4ACB}" type="datetimeFigureOut">
              <a:rPr lang="en-NL" smtClean="0"/>
              <a:t>03/30/2020</a:t>
            </a:fld>
            <a:endParaRPr lang="en-NL"/>
          </a:p>
        </p:txBody>
      </p:sp>
      <p:sp>
        <p:nvSpPr>
          <p:cNvPr id="8" name="Footer Placeholder 7"/>
          <p:cNvSpPr>
            <a:spLocks noGrp="1"/>
          </p:cNvSpPr>
          <p:nvPr>
            <p:ph type="ftr" sz="quarter" idx="11"/>
          </p:nvPr>
        </p:nvSpPr>
        <p:spPr/>
        <p:txBody>
          <a:bodyPr/>
          <a:lstStyle/>
          <a:p>
            <a:endParaRPr lang="en-NL"/>
          </a:p>
        </p:txBody>
      </p:sp>
      <p:sp>
        <p:nvSpPr>
          <p:cNvPr id="9" name="Slide Number Placeholder 8"/>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241233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6FFFD6E-9734-424D-A4F0-6B9BEB7F4ACB}" type="datetimeFigureOut">
              <a:rPr lang="en-NL" smtClean="0"/>
              <a:t>03/30/2020</a:t>
            </a:fld>
            <a:endParaRPr lang="en-NL"/>
          </a:p>
        </p:txBody>
      </p:sp>
      <p:sp>
        <p:nvSpPr>
          <p:cNvPr id="4" name="Footer Placeholder 3"/>
          <p:cNvSpPr>
            <a:spLocks noGrp="1"/>
          </p:cNvSpPr>
          <p:nvPr>
            <p:ph type="ftr" sz="quarter" idx="11"/>
          </p:nvPr>
        </p:nvSpPr>
        <p:spPr/>
        <p:txBody>
          <a:bodyPr/>
          <a:lstStyle/>
          <a:p>
            <a:endParaRPr lang="en-NL"/>
          </a:p>
        </p:txBody>
      </p:sp>
      <p:sp>
        <p:nvSpPr>
          <p:cNvPr id="5" name="Slide Number Placeholder 4"/>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0370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FFFD6E-9734-424D-A4F0-6B9BEB7F4ACB}" type="datetimeFigureOut">
              <a:rPr lang="en-NL" smtClean="0"/>
              <a:t>03/30/2020</a:t>
            </a:fld>
            <a:endParaRPr lang="en-NL"/>
          </a:p>
        </p:txBody>
      </p:sp>
      <p:sp>
        <p:nvSpPr>
          <p:cNvPr id="3" name="Footer Placeholder 2"/>
          <p:cNvSpPr>
            <a:spLocks noGrp="1"/>
          </p:cNvSpPr>
          <p:nvPr>
            <p:ph type="ftr" sz="quarter" idx="11"/>
          </p:nvPr>
        </p:nvSpPr>
        <p:spPr/>
        <p:txBody>
          <a:bodyPr/>
          <a:lstStyle/>
          <a:p>
            <a:endParaRPr lang="en-NL"/>
          </a:p>
        </p:txBody>
      </p:sp>
      <p:sp>
        <p:nvSpPr>
          <p:cNvPr id="4" name="Slide Number Placeholder 3"/>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279470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96FFFD6E-9734-424D-A4F0-6B9BEB7F4ACB}" type="datetimeFigureOut">
              <a:rPr lang="en-NL" smtClean="0"/>
              <a:t>03/30/2020</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19738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96FFFD6E-9734-424D-A4F0-6B9BEB7F4ACB}" type="datetimeFigureOut">
              <a:rPr lang="en-NL" smtClean="0"/>
              <a:t>03/30/2020</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1960681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FFFD6E-9734-424D-A4F0-6B9BEB7F4ACB}" type="datetimeFigureOut">
              <a:rPr lang="en-NL" smtClean="0"/>
              <a:t>03/30/2020</a:t>
            </a:fld>
            <a:endParaRPr lang="en-NL"/>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729139-D739-5246-8E6A-852E4E1A7259}" type="slidenum">
              <a:rPr lang="en-NL" smtClean="0"/>
              <a:t>‹#›</a:t>
            </a:fld>
            <a:endParaRPr lang="en-NL"/>
          </a:p>
        </p:txBody>
      </p:sp>
    </p:spTree>
    <p:extLst>
      <p:ext uri="{BB962C8B-B14F-4D97-AF65-F5344CB8AC3E}">
        <p14:creationId xmlns:p14="http://schemas.microsoft.com/office/powerpoint/2010/main" val="214907410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svg"/><Relationship Id="rId1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4.svg"/><Relationship Id="rId12" Type="http://schemas.openxmlformats.org/officeDocument/2006/relationships/image" Target="../media/image9.png"/><Relationship Id="rId17" Type="http://schemas.openxmlformats.org/officeDocument/2006/relationships/image" Target="../media/image14.sv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8.svg"/><Relationship Id="rId5" Type="http://schemas.openxmlformats.org/officeDocument/2006/relationships/image" Target="../media/image2.tiff"/><Relationship Id="rId15" Type="http://schemas.openxmlformats.org/officeDocument/2006/relationships/image" Target="../media/image12.svg"/><Relationship Id="rId10" Type="http://schemas.openxmlformats.org/officeDocument/2006/relationships/image" Target="../media/image7.png"/><Relationship Id="rId19" Type="http://schemas.openxmlformats.org/officeDocument/2006/relationships/image" Target="../media/image16.svg"/><Relationship Id="rId4" Type="http://schemas.openxmlformats.org/officeDocument/2006/relationships/hyperlink" Target="https://maken.wikiwijs.nl/159604/Coronaveilige_onderzoeksmethoden___Corona_safe_research_methods" TargetMode="External"/><Relationship Id="rId9" Type="http://schemas.openxmlformats.org/officeDocument/2006/relationships/image" Target="../media/image6.svg"/><Relationship Id="rId14"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image" Target="../media/image2.tiff"/><Relationship Id="rId3" Type="http://schemas.openxmlformats.org/officeDocument/2006/relationships/image" Target="../media/image1.png"/><Relationship Id="rId7" Type="http://schemas.openxmlformats.org/officeDocument/2006/relationships/hyperlink" Target="https://maken.wikiwijs.nl/159604/Coronaveilige_onderzoeksmethoden___Corona_safe_research_methods" TargetMode="External"/><Relationship Id="rId12" Type="http://schemas.openxmlformats.org/officeDocument/2006/relationships/hyperlink" Target="http://ictresearchmethods.nl/Main_Page"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search.saxionbibliotheek.nl" TargetMode="External"/><Relationship Id="rId11" Type="http://schemas.openxmlformats.org/officeDocument/2006/relationships/hyperlink" Target="https://www.researchgate.net/publication/277003225_Proeven_van_Onderzoek_De_Methodenkaart_in_de_Beroepspraktijk_van_ICT_en_Media" TargetMode="External"/><Relationship Id="rId5" Type="http://schemas.openxmlformats.org/officeDocument/2006/relationships/hyperlink" Target="cmdmethods.nl" TargetMode="External"/><Relationship Id="rId10" Type="http://schemas.openxmlformats.org/officeDocument/2006/relationships/image" Target="../media/image17.tiff"/><Relationship Id="rId4" Type="http://schemas.openxmlformats.org/officeDocument/2006/relationships/hyperlink" Target="http://www.ictresearchmethods.nl/" TargetMode="External"/><Relationship Id="rId9" Type="http://schemas.openxmlformats.org/officeDocument/2006/relationships/hyperlink" Target="https://maken.wikiwijs.nl/129804/DOT_framework__EN_"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Straight Arrow Connector 95">
            <a:extLst>
              <a:ext uri="{FF2B5EF4-FFF2-40B4-BE49-F238E27FC236}">
                <a16:creationId xmlns:a16="http://schemas.microsoft.com/office/drawing/2014/main" id="{BF9943AC-1820-AF40-8399-C9BEB386F001}"/>
              </a:ext>
            </a:extLst>
          </p:cNvPr>
          <p:cNvCxnSpPr/>
          <p:nvPr/>
        </p:nvCxnSpPr>
        <p:spPr>
          <a:xfrm flipH="1">
            <a:off x="4065105" y="2452402"/>
            <a:ext cx="2618" cy="536496"/>
          </a:xfrm>
          <a:prstGeom prst="straightConnector1">
            <a:avLst/>
          </a:prstGeom>
          <a:ln w="28575">
            <a:solidFill>
              <a:srgbClr val="218979"/>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85F11258-A9CE-E54D-B1BE-FA105C47EE03}"/>
              </a:ext>
            </a:extLst>
          </p:cNvPr>
          <p:cNvCxnSpPr/>
          <p:nvPr/>
        </p:nvCxnSpPr>
        <p:spPr>
          <a:xfrm flipH="1">
            <a:off x="4063796" y="3802103"/>
            <a:ext cx="2618" cy="536496"/>
          </a:xfrm>
          <a:prstGeom prst="straightConnector1">
            <a:avLst/>
          </a:prstGeom>
          <a:ln w="28575">
            <a:solidFill>
              <a:srgbClr val="965E36"/>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EBE55C7D-981A-B84E-8D29-649937CFAB5F}"/>
              </a:ext>
            </a:extLst>
          </p:cNvPr>
          <p:cNvCxnSpPr/>
          <p:nvPr/>
        </p:nvCxnSpPr>
        <p:spPr>
          <a:xfrm flipH="1">
            <a:off x="4061178" y="5140329"/>
            <a:ext cx="2618" cy="536496"/>
          </a:xfrm>
          <a:prstGeom prst="straightConnector1">
            <a:avLst/>
          </a:prstGeom>
          <a:ln w="28575">
            <a:solidFill>
              <a:srgbClr val="965E36"/>
            </a:solidFill>
            <a:tailEnd type="triangle"/>
          </a:ln>
        </p:spPr>
        <p:style>
          <a:lnRef idx="1">
            <a:schemeClr val="accent1"/>
          </a:lnRef>
          <a:fillRef idx="0">
            <a:schemeClr val="accent1"/>
          </a:fillRef>
          <a:effectRef idx="0">
            <a:schemeClr val="accent1"/>
          </a:effectRef>
          <a:fontRef idx="minor">
            <a:schemeClr val="tx1"/>
          </a:fontRef>
        </p:style>
      </p:cxnSp>
      <p:sp>
        <p:nvSpPr>
          <p:cNvPr id="85" name="Rechthoek 14">
            <a:extLst>
              <a:ext uri="{FF2B5EF4-FFF2-40B4-BE49-F238E27FC236}">
                <a16:creationId xmlns:a16="http://schemas.microsoft.com/office/drawing/2014/main" id="{29B63EF0-13C3-0C44-8492-0BFDB9276CDA}"/>
              </a:ext>
            </a:extLst>
          </p:cNvPr>
          <p:cNvSpPr/>
          <p:nvPr/>
        </p:nvSpPr>
        <p:spPr>
          <a:xfrm>
            <a:off x="0" y="0"/>
            <a:ext cx="2604247" cy="6858000"/>
          </a:xfrm>
          <a:prstGeom prst="rect">
            <a:avLst/>
          </a:prstGeom>
          <a:solidFill>
            <a:srgbClr val="009C82"/>
          </a:solidFill>
          <a:ln>
            <a:solidFill>
              <a:srgbClr val="009C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a:p>
        </p:txBody>
      </p:sp>
      <p:pic>
        <p:nvPicPr>
          <p:cNvPr id="86" name="Afbeelding 13">
            <a:extLst>
              <a:ext uri="{FF2B5EF4-FFF2-40B4-BE49-F238E27FC236}">
                <a16:creationId xmlns:a16="http://schemas.microsoft.com/office/drawing/2014/main" id="{A2971437-A09D-3F4D-B49B-832BDA70BE62}"/>
              </a:ext>
            </a:extLst>
          </p:cNvPr>
          <p:cNvPicPr>
            <a:picLocks noChangeAspect="1"/>
          </p:cNvPicPr>
          <p:nvPr/>
        </p:nvPicPr>
        <p:blipFill>
          <a:blip r:embed="rId3"/>
          <a:stretch>
            <a:fillRect/>
          </a:stretch>
        </p:blipFill>
        <p:spPr>
          <a:xfrm>
            <a:off x="327622" y="5970197"/>
            <a:ext cx="1384385" cy="504743"/>
          </a:xfrm>
          <a:prstGeom prst="rect">
            <a:avLst/>
          </a:prstGeom>
        </p:spPr>
      </p:pic>
      <p:sp>
        <p:nvSpPr>
          <p:cNvPr id="3" name="Text Placeholder 2">
            <a:extLst>
              <a:ext uri="{FF2B5EF4-FFF2-40B4-BE49-F238E27FC236}">
                <a16:creationId xmlns:a16="http://schemas.microsoft.com/office/drawing/2014/main" id="{FF348377-6E1C-DF44-B696-45A306991398}"/>
              </a:ext>
            </a:extLst>
          </p:cNvPr>
          <p:cNvSpPr>
            <a:spLocks noGrp="1"/>
          </p:cNvSpPr>
          <p:nvPr>
            <p:ph type="body" sz="quarter" idx="12"/>
          </p:nvPr>
        </p:nvSpPr>
        <p:spPr>
          <a:xfrm>
            <a:off x="246479" y="362340"/>
            <a:ext cx="2218956" cy="5607857"/>
          </a:xfrm>
        </p:spPr>
        <p:txBody>
          <a:bodyPr vert="horz" lIns="91440" tIns="45720" rIns="91440" bIns="45720" rtlCol="0" anchor="t">
            <a:normAutofit lnSpcReduction="10000"/>
          </a:bodyPr>
          <a:lstStyle/>
          <a:p>
            <a:pPr>
              <a:lnSpc>
                <a:spcPct val="120000"/>
              </a:lnSpc>
            </a:pPr>
            <a:r>
              <a:rPr lang="nl-NL" sz="1900" dirty="0"/>
              <a:t>Corona-safe research methods, for application in safe-distance circumstances</a:t>
            </a:r>
            <a:endParaRPr lang="en-US" dirty="0"/>
          </a:p>
          <a:p>
            <a:pPr>
              <a:lnSpc>
                <a:spcPct val="120000"/>
              </a:lnSpc>
            </a:pPr>
            <a:r>
              <a:rPr lang="nl-NL" sz="1300" b="0" dirty="0"/>
              <a:t>As the Netherlands are locked down in quarantine due to the world-wide pandemic, chances are that the research approach you have chosen is no longer viable. This sheet supports the process of rewriting your research plan by pointing out alternative research methods that can be applied in the current social distancing situation, making it possible to show the required level of research competency necessary for your graduation. </a:t>
            </a:r>
            <a:endParaRPr lang="en-US" dirty="0"/>
          </a:p>
          <a:p>
            <a:pPr>
              <a:lnSpc>
                <a:spcPct val="120000"/>
              </a:lnSpc>
            </a:pPr>
            <a:r>
              <a:rPr lang="nl-NL" sz="800" dirty="0">
                <a:cs typeface="Calibri"/>
              </a:rPr>
              <a:t>See the back side for more tips and inspiration!</a:t>
            </a:r>
          </a:p>
          <a:p>
            <a:pPr>
              <a:lnSpc>
                <a:spcPct val="120000"/>
              </a:lnSpc>
            </a:pPr>
            <a:endParaRPr lang="nl-NL" sz="1300" b="0" dirty="0">
              <a:cs typeface="Calibri"/>
            </a:endParaRPr>
          </a:p>
        </p:txBody>
      </p:sp>
      <p:sp>
        <p:nvSpPr>
          <p:cNvPr id="4" name="TextBox 3">
            <a:extLst>
              <a:ext uri="{FF2B5EF4-FFF2-40B4-BE49-F238E27FC236}">
                <a16:creationId xmlns:a16="http://schemas.microsoft.com/office/drawing/2014/main" id="{15E80B4E-42B7-B541-B9C5-ABC97BC7E737}"/>
              </a:ext>
            </a:extLst>
          </p:cNvPr>
          <p:cNvSpPr txBox="1"/>
          <p:nvPr/>
        </p:nvSpPr>
        <p:spPr>
          <a:xfrm>
            <a:off x="8922590" y="336774"/>
            <a:ext cx="983410" cy="1200329"/>
          </a:xfrm>
          <a:prstGeom prst="rect">
            <a:avLst/>
          </a:prstGeom>
          <a:noFill/>
        </p:spPr>
        <p:txBody>
          <a:bodyPr wrap="square" rtlCol="0" anchor="t">
            <a:spAutoFit/>
          </a:bodyPr>
          <a:lstStyle/>
          <a:p>
            <a:r>
              <a:rPr lang="en-NL" sz="800" b="1" dirty="0"/>
              <a:t>Version</a:t>
            </a:r>
            <a:r>
              <a:rPr lang="en-NL" sz="800" dirty="0"/>
              <a:t>: 03-</a:t>
            </a:r>
            <a:r>
              <a:rPr lang="en-US" sz="800" dirty="0"/>
              <a:t>3</a:t>
            </a:r>
            <a:r>
              <a:rPr lang="en-NL" sz="800" dirty="0"/>
              <a:t>0-’20</a:t>
            </a:r>
          </a:p>
          <a:p>
            <a:r>
              <a:rPr lang="en-NL" sz="800" b="1" dirty="0"/>
              <a:t>Author</a:t>
            </a:r>
            <a:r>
              <a:rPr lang="en-US" sz="800" b="1" dirty="0"/>
              <a:t>:</a:t>
            </a:r>
            <a:r>
              <a:rPr lang="en-NL" sz="800" b="1" dirty="0"/>
              <a:t> </a:t>
            </a:r>
            <a:br>
              <a:rPr lang="en-US" sz="800" b="1" dirty="0"/>
            </a:br>
            <a:r>
              <a:rPr lang="en-US" sz="800" dirty="0">
                <a:highlight>
                  <a:srgbClr val="FFFF00"/>
                </a:highlight>
              </a:rPr>
              <a:t>&lt;your name here&gt;</a:t>
            </a:r>
          </a:p>
          <a:p>
            <a:r>
              <a:rPr lang="en-US" sz="800" b="1" dirty="0"/>
              <a:t>Derivative </a:t>
            </a:r>
            <a:r>
              <a:rPr lang="en-US" sz="800" dirty="0"/>
              <a:t>of</a:t>
            </a:r>
            <a:r>
              <a:rPr lang="en-US" sz="800" b="1" dirty="0"/>
              <a:t> </a:t>
            </a:r>
            <a:r>
              <a:rPr lang="en-US" sz="800" dirty="0">
                <a:hlinkClick r:id="rId4"/>
              </a:rPr>
              <a:t>Corona-safe research methods</a:t>
            </a:r>
            <a:r>
              <a:rPr lang="en-US" sz="800" dirty="0"/>
              <a:t> J. van de Pas &amp; </a:t>
            </a:r>
            <a:br>
              <a:rPr lang="en-US" sz="800" dirty="0"/>
            </a:br>
            <a:r>
              <a:rPr lang="en-US" sz="800" dirty="0"/>
              <a:t>D. Plass. HBO-IT, </a:t>
            </a:r>
            <a:r>
              <a:rPr lang="en-NL" sz="800" dirty="0"/>
              <a:t>Saxion</a:t>
            </a:r>
            <a:r>
              <a:rPr lang="en-US" sz="800" dirty="0"/>
              <a:t>. </a:t>
            </a:r>
            <a:endParaRPr lang="en-NL" sz="800" dirty="0"/>
          </a:p>
        </p:txBody>
      </p:sp>
      <p:pic>
        <p:nvPicPr>
          <p:cNvPr id="7" name="Picture 6">
            <a:extLst>
              <a:ext uri="{FF2B5EF4-FFF2-40B4-BE49-F238E27FC236}">
                <a16:creationId xmlns:a16="http://schemas.microsoft.com/office/drawing/2014/main" id="{56A6AD7E-9245-3A42-8BA7-0E1EA88B5F39}"/>
              </a:ext>
            </a:extLst>
          </p:cNvPr>
          <p:cNvPicPr>
            <a:picLocks noChangeAspect="1"/>
          </p:cNvPicPr>
          <p:nvPr/>
        </p:nvPicPr>
        <p:blipFill>
          <a:blip r:embed="rId5">
            <a:alphaModFix/>
          </a:blip>
          <a:stretch>
            <a:fillRect/>
          </a:stretch>
        </p:blipFill>
        <p:spPr>
          <a:xfrm>
            <a:off x="8980662" y="111461"/>
            <a:ext cx="762000" cy="253181"/>
          </a:xfrm>
          <a:prstGeom prst="rect">
            <a:avLst/>
          </a:prstGeom>
        </p:spPr>
      </p:pic>
      <p:pic>
        <p:nvPicPr>
          <p:cNvPr id="65" name="Graphic 64" descr="Tick">
            <a:extLst>
              <a:ext uri="{FF2B5EF4-FFF2-40B4-BE49-F238E27FC236}">
                <a16:creationId xmlns:a16="http://schemas.microsoft.com/office/drawing/2014/main" id="{5C46F7EA-7998-3344-8C17-FD1C9619516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131428" y="1241855"/>
            <a:ext cx="241255" cy="241255"/>
          </a:xfrm>
          <a:prstGeom prst="rect">
            <a:avLst/>
          </a:prstGeom>
        </p:spPr>
      </p:pic>
      <p:sp>
        <p:nvSpPr>
          <p:cNvPr id="12" name="Round Diagonal Corner of Rectangle 11">
            <a:extLst>
              <a:ext uri="{FF2B5EF4-FFF2-40B4-BE49-F238E27FC236}">
                <a16:creationId xmlns:a16="http://schemas.microsoft.com/office/drawing/2014/main" id="{32C0652C-C209-6F44-A3F4-7444D50B261F}"/>
              </a:ext>
            </a:extLst>
          </p:cNvPr>
          <p:cNvSpPr/>
          <p:nvPr/>
        </p:nvSpPr>
        <p:spPr>
          <a:xfrm>
            <a:off x="3019333" y="333860"/>
            <a:ext cx="2233914" cy="876151"/>
          </a:xfrm>
          <a:prstGeom prst="round2DiagRect">
            <a:avLst/>
          </a:prstGeom>
          <a:solidFill>
            <a:srgbClr val="218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11" name="Round Diagonal Corner of Rectangle 10">
            <a:extLst>
              <a:ext uri="{FF2B5EF4-FFF2-40B4-BE49-F238E27FC236}">
                <a16:creationId xmlns:a16="http://schemas.microsoft.com/office/drawing/2014/main" id="{3953EE2A-C455-5F4D-A71C-FC6D2677DA1A}"/>
              </a:ext>
            </a:extLst>
          </p:cNvPr>
          <p:cNvSpPr/>
          <p:nvPr/>
        </p:nvSpPr>
        <p:spPr>
          <a:xfrm>
            <a:off x="2959531" y="333861"/>
            <a:ext cx="2233914" cy="876151"/>
          </a:xfrm>
          <a:prstGeom prst="round2DiagRect">
            <a:avLst/>
          </a:prstGeom>
          <a:solidFill>
            <a:srgbClr val="029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200" b="1"/>
              <a:t>Did you plan a method that requires physical interaction with others?</a:t>
            </a:r>
            <a:endParaRPr lang="en-US" sz="1200" b="1">
              <a:cs typeface="Calibri"/>
            </a:endParaRPr>
          </a:p>
        </p:txBody>
      </p:sp>
      <p:sp>
        <p:nvSpPr>
          <p:cNvPr id="17" name="Round Diagonal Corner of Rectangle 16">
            <a:extLst>
              <a:ext uri="{FF2B5EF4-FFF2-40B4-BE49-F238E27FC236}">
                <a16:creationId xmlns:a16="http://schemas.microsoft.com/office/drawing/2014/main" id="{E3189129-1EAC-534D-9007-4B0F683ED455}"/>
              </a:ext>
            </a:extLst>
          </p:cNvPr>
          <p:cNvSpPr/>
          <p:nvPr/>
        </p:nvSpPr>
        <p:spPr>
          <a:xfrm>
            <a:off x="5603771" y="333860"/>
            <a:ext cx="973793" cy="876151"/>
          </a:xfrm>
          <a:prstGeom prst="round2DiagRect">
            <a:avLst/>
          </a:prstGeom>
          <a:solidFill>
            <a:schemeClr val="bg1"/>
          </a:solidFill>
          <a:ln>
            <a:solidFill>
              <a:srgbClr val="029C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a:solidFill>
                  <a:schemeClr val="tx1"/>
                </a:solidFill>
              </a:rPr>
              <a:t>Carry on, there is no problem!</a:t>
            </a:r>
          </a:p>
        </p:txBody>
      </p:sp>
      <p:cxnSp>
        <p:nvCxnSpPr>
          <p:cNvPr id="30" name="Elbow Connector 29">
            <a:extLst>
              <a:ext uri="{FF2B5EF4-FFF2-40B4-BE49-F238E27FC236}">
                <a16:creationId xmlns:a16="http://schemas.microsoft.com/office/drawing/2014/main" id="{C74F275D-B2A3-6646-AA25-E204A2449A9A}"/>
              </a:ext>
            </a:extLst>
          </p:cNvPr>
          <p:cNvCxnSpPr>
            <a:cxnSpLocks/>
            <a:stCxn id="11" idx="0"/>
            <a:endCxn id="17" idx="2"/>
          </p:cNvCxnSpPr>
          <p:nvPr/>
        </p:nvCxnSpPr>
        <p:spPr>
          <a:xfrm flipV="1">
            <a:off x="5193445" y="771936"/>
            <a:ext cx="410326" cy="1"/>
          </a:xfrm>
          <a:prstGeom prst="bentConnector3">
            <a:avLst>
              <a:gd name="adj1" fmla="val 50000"/>
            </a:avLst>
          </a:prstGeom>
          <a:ln w="28575">
            <a:solidFill>
              <a:srgbClr val="21897A"/>
            </a:solidFill>
            <a:tailEnd type="triangle"/>
          </a:ln>
        </p:spPr>
        <p:style>
          <a:lnRef idx="1">
            <a:schemeClr val="accent1"/>
          </a:lnRef>
          <a:fillRef idx="0">
            <a:schemeClr val="accent1"/>
          </a:fillRef>
          <a:effectRef idx="0">
            <a:schemeClr val="accent1"/>
          </a:effectRef>
          <a:fontRef idx="minor">
            <a:schemeClr val="tx1"/>
          </a:fontRef>
        </p:style>
      </p:cxnSp>
      <p:pic>
        <p:nvPicPr>
          <p:cNvPr id="63" name="Graphic 62" descr="Thumbs up sign">
            <a:extLst>
              <a:ext uri="{FF2B5EF4-FFF2-40B4-BE49-F238E27FC236}">
                <a16:creationId xmlns:a16="http://schemas.microsoft.com/office/drawing/2014/main" id="{9ECE38CE-F41F-1540-8C8B-8CF65B53FE6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96055" y="952628"/>
            <a:ext cx="350333" cy="350333"/>
          </a:xfrm>
          <a:prstGeom prst="rect">
            <a:avLst/>
          </a:prstGeom>
        </p:spPr>
      </p:pic>
      <p:pic>
        <p:nvPicPr>
          <p:cNvPr id="67" name="Graphic 66" descr="Close">
            <a:extLst>
              <a:ext uri="{FF2B5EF4-FFF2-40B4-BE49-F238E27FC236}">
                <a16:creationId xmlns:a16="http://schemas.microsoft.com/office/drawing/2014/main" id="{0AB5F8B4-09FB-7F41-8EE8-6C17EF140F1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298050" y="520848"/>
            <a:ext cx="241255" cy="241255"/>
          </a:xfrm>
          <a:prstGeom prst="rect">
            <a:avLst/>
          </a:prstGeom>
        </p:spPr>
      </p:pic>
      <p:pic>
        <p:nvPicPr>
          <p:cNvPr id="69" name="Graphic 68" descr="Close">
            <a:extLst>
              <a:ext uri="{FF2B5EF4-FFF2-40B4-BE49-F238E27FC236}">
                <a16:creationId xmlns:a16="http://schemas.microsoft.com/office/drawing/2014/main" id="{4BAC22EA-6EA9-8645-8198-71307CBB686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31428" y="2587281"/>
            <a:ext cx="241255" cy="241255"/>
          </a:xfrm>
          <a:prstGeom prst="rect">
            <a:avLst/>
          </a:prstGeom>
        </p:spPr>
      </p:pic>
      <p:pic>
        <p:nvPicPr>
          <p:cNvPr id="70" name="Graphic 69" descr="Close">
            <a:extLst>
              <a:ext uri="{FF2B5EF4-FFF2-40B4-BE49-F238E27FC236}">
                <a16:creationId xmlns:a16="http://schemas.microsoft.com/office/drawing/2014/main" id="{CC5D5CFA-5FBF-1E40-A255-7932B5DFD9D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131428" y="3911344"/>
            <a:ext cx="241255" cy="241255"/>
          </a:xfrm>
          <a:prstGeom prst="rect">
            <a:avLst/>
          </a:prstGeom>
        </p:spPr>
      </p:pic>
      <p:pic>
        <p:nvPicPr>
          <p:cNvPr id="71" name="Graphic 70" descr="Close">
            <a:extLst>
              <a:ext uri="{FF2B5EF4-FFF2-40B4-BE49-F238E27FC236}">
                <a16:creationId xmlns:a16="http://schemas.microsoft.com/office/drawing/2014/main" id="{0B4B635A-6674-7148-85DB-F8F208AEB6C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131428" y="5257054"/>
            <a:ext cx="241255" cy="241255"/>
          </a:xfrm>
          <a:prstGeom prst="rect">
            <a:avLst/>
          </a:prstGeom>
        </p:spPr>
      </p:pic>
      <p:sp>
        <p:nvSpPr>
          <p:cNvPr id="54" name="Round Diagonal Corner of Rectangle 53">
            <a:extLst>
              <a:ext uri="{FF2B5EF4-FFF2-40B4-BE49-F238E27FC236}">
                <a16:creationId xmlns:a16="http://schemas.microsoft.com/office/drawing/2014/main" id="{F09EFAA7-30B8-E74C-B8F5-5FF1241A1770}"/>
              </a:ext>
            </a:extLst>
          </p:cNvPr>
          <p:cNvSpPr/>
          <p:nvPr/>
        </p:nvSpPr>
        <p:spPr>
          <a:xfrm>
            <a:off x="7352599" y="1648282"/>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solidFill>
                  <a:srgbClr val="029C83"/>
                </a:solidFill>
              </a:rPr>
              <a:t>Anna planned a </a:t>
            </a:r>
            <a:r>
              <a:rPr lang="en-NL" sz="1000" b="1" i="1">
                <a:solidFill>
                  <a:srgbClr val="029C83"/>
                </a:solidFill>
              </a:rPr>
              <a:t>user evaluation</a:t>
            </a:r>
            <a:r>
              <a:rPr lang="en-NL" sz="1000" i="1">
                <a:solidFill>
                  <a:srgbClr val="029C83"/>
                </a:solidFill>
              </a:rPr>
              <a:t>. </a:t>
            </a:r>
            <a:br>
              <a:rPr lang="en-NL" sz="1000" i="1">
                <a:solidFill>
                  <a:srgbClr val="029C83"/>
                </a:solidFill>
              </a:rPr>
            </a:br>
            <a:r>
              <a:rPr lang="en-NL" sz="1000" i="1">
                <a:solidFill>
                  <a:srgbClr val="029C83"/>
                </a:solidFill>
              </a:rPr>
              <a:t>Now she uses an </a:t>
            </a:r>
            <a:r>
              <a:rPr lang="en-NL" sz="1000" b="1" i="1">
                <a:solidFill>
                  <a:srgbClr val="029C83"/>
                </a:solidFill>
              </a:rPr>
              <a:t>online screen sharing</a:t>
            </a:r>
            <a:r>
              <a:rPr lang="en-NL" sz="1000" i="1">
                <a:solidFill>
                  <a:srgbClr val="029C83"/>
                </a:solidFill>
              </a:rPr>
              <a:t> tool to be able to see and hear what people are doing. </a:t>
            </a:r>
            <a:endParaRPr lang="en-US" sz="1000" i="1">
              <a:solidFill>
                <a:srgbClr val="029C83"/>
              </a:solidFill>
              <a:cs typeface="Calibri"/>
            </a:endParaRPr>
          </a:p>
        </p:txBody>
      </p:sp>
      <p:sp>
        <p:nvSpPr>
          <p:cNvPr id="13" name="Round Diagonal Corner of Rectangle 12">
            <a:extLst>
              <a:ext uri="{FF2B5EF4-FFF2-40B4-BE49-F238E27FC236}">
                <a16:creationId xmlns:a16="http://schemas.microsoft.com/office/drawing/2014/main" id="{D029D978-67A9-2B45-8F0F-0F9A02D1BCC0}"/>
              </a:ext>
            </a:extLst>
          </p:cNvPr>
          <p:cNvSpPr/>
          <p:nvPr/>
        </p:nvSpPr>
        <p:spPr>
          <a:xfrm>
            <a:off x="3016715" y="1648282"/>
            <a:ext cx="2233914" cy="876151"/>
          </a:xfrm>
          <a:prstGeom prst="round2DiagRect">
            <a:avLst/>
          </a:prstGeom>
          <a:solidFill>
            <a:srgbClr val="218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14" name="Round Diagonal Corner of Rectangle 13">
            <a:extLst>
              <a:ext uri="{FF2B5EF4-FFF2-40B4-BE49-F238E27FC236}">
                <a16:creationId xmlns:a16="http://schemas.microsoft.com/office/drawing/2014/main" id="{9FAEBD49-3562-3E4D-B9E6-F736E2305C43}"/>
              </a:ext>
            </a:extLst>
          </p:cNvPr>
          <p:cNvSpPr/>
          <p:nvPr/>
        </p:nvSpPr>
        <p:spPr>
          <a:xfrm>
            <a:off x="2956913" y="1648282"/>
            <a:ext cx="2233914" cy="876151"/>
          </a:xfrm>
          <a:prstGeom prst="round2DiagRect">
            <a:avLst/>
          </a:prstGeom>
          <a:solidFill>
            <a:srgbClr val="029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Can you change </a:t>
            </a:r>
            <a:br>
              <a:rPr lang="en-NL" sz="1000" i="1"/>
            </a:br>
            <a:r>
              <a:rPr lang="en-NL" sz="1000" i="1"/>
              <a:t>the communication channel?</a:t>
            </a:r>
          </a:p>
          <a:p>
            <a:pPr algn="ctr"/>
            <a:r>
              <a:rPr lang="en-NL" sz="1100"/>
              <a:t>Can it be done using online tools or the telephone? </a:t>
            </a:r>
            <a:endParaRPr lang="en-NL" sz="1100">
              <a:cs typeface="Calibri"/>
            </a:endParaRPr>
          </a:p>
        </p:txBody>
      </p:sp>
      <p:sp>
        <p:nvSpPr>
          <p:cNvPr id="25" name="Round Diagonal Corner of Rectangle 24">
            <a:extLst>
              <a:ext uri="{FF2B5EF4-FFF2-40B4-BE49-F238E27FC236}">
                <a16:creationId xmlns:a16="http://schemas.microsoft.com/office/drawing/2014/main" id="{C35586D2-B160-7048-A71C-303934989F03}"/>
              </a:ext>
            </a:extLst>
          </p:cNvPr>
          <p:cNvSpPr/>
          <p:nvPr/>
        </p:nvSpPr>
        <p:spPr>
          <a:xfrm>
            <a:off x="5296270" y="1648282"/>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26" name="Round Diagonal Corner of Rectangle 25">
            <a:extLst>
              <a:ext uri="{FF2B5EF4-FFF2-40B4-BE49-F238E27FC236}">
                <a16:creationId xmlns:a16="http://schemas.microsoft.com/office/drawing/2014/main" id="{3FEF4630-06B5-5C46-99A3-CDE4255B4D28}"/>
              </a:ext>
            </a:extLst>
          </p:cNvPr>
          <p:cNvSpPr/>
          <p:nvPr/>
        </p:nvSpPr>
        <p:spPr>
          <a:xfrm>
            <a:off x="5236468" y="1648282"/>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a:solidFill>
                  <a:schemeClr val="tx1"/>
                </a:solidFill>
              </a:rPr>
              <a:t>Check whether your contacts </a:t>
            </a:r>
            <a:br>
              <a:rPr lang="en-NL" sz="1100">
                <a:solidFill>
                  <a:schemeClr val="tx1"/>
                </a:solidFill>
              </a:rPr>
            </a:br>
            <a:r>
              <a:rPr lang="en-NL" sz="1100">
                <a:solidFill>
                  <a:schemeClr val="tx1"/>
                </a:solidFill>
              </a:rPr>
              <a:t>are in a position to use the </a:t>
            </a:r>
            <a:br>
              <a:rPr lang="en-NL" sz="1100">
                <a:solidFill>
                  <a:schemeClr val="tx1"/>
                </a:solidFill>
              </a:rPr>
            </a:br>
            <a:r>
              <a:rPr lang="en-NL" sz="1100">
                <a:solidFill>
                  <a:schemeClr val="tx1"/>
                </a:solidFill>
              </a:rPr>
              <a:t>telephone or online tools</a:t>
            </a:r>
            <a:endParaRPr lang="en-US" sz="1100">
              <a:solidFill>
                <a:schemeClr val="tx1"/>
              </a:solidFill>
              <a:cs typeface="Calibri"/>
            </a:endParaRPr>
          </a:p>
          <a:p>
            <a:pPr algn="ctr"/>
            <a:r>
              <a:rPr lang="en-NL" sz="1000" i="1">
                <a:solidFill>
                  <a:srgbClr val="029C83"/>
                </a:solidFill>
                <a:sym typeface="Wingdings" pitchFamily="2" charset="2"/>
              </a:rPr>
              <a:t> </a:t>
            </a:r>
            <a:r>
              <a:rPr lang="en-US" sz="1000" i="1">
                <a:solidFill>
                  <a:srgbClr val="029C83"/>
                </a:solidFill>
                <a:sym typeface="Wingdings" pitchFamily="2" charset="2"/>
              </a:rPr>
              <a:t>Consult with company and supervisor(s)</a:t>
            </a:r>
            <a:endParaRPr lang="en-NL" sz="1000" i="1">
              <a:solidFill>
                <a:srgbClr val="029C83"/>
              </a:solidFill>
            </a:endParaRPr>
          </a:p>
        </p:txBody>
      </p:sp>
      <p:grpSp>
        <p:nvGrpSpPr>
          <p:cNvPr id="74" name="Group 73">
            <a:extLst>
              <a:ext uri="{FF2B5EF4-FFF2-40B4-BE49-F238E27FC236}">
                <a16:creationId xmlns:a16="http://schemas.microsoft.com/office/drawing/2014/main" id="{3E9C7201-A1C9-BA4A-AA7E-9C9D69C8BD05}"/>
              </a:ext>
            </a:extLst>
          </p:cNvPr>
          <p:cNvGrpSpPr/>
          <p:nvPr/>
        </p:nvGrpSpPr>
        <p:grpSpPr>
          <a:xfrm>
            <a:off x="5118005" y="1944475"/>
            <a:ext cx="289607" cy="260922"/>
            <a:chOff x="5874752" y="2182311"/>
            <a:chExt cx="289607" cy="260922"/>
          </a:xfrm>
        </p:grpSpPr>
        <p:sp>
          <p:nvSpPr>
            <p:cNvPr id="72" name="Oval 71">
              <a:extLst>
                <a:ext uri="{FF2B5EF4-FFF2-40B4-BE49-F238E27FC236}">
                  <a16:creationId xmlns:a16="http://schemas.microsoft.com/office/drawing/2014/main" id="{57E2AF3B-7F5C-7C4B-8344-5E092822635F}"/>
                </a:ext>
              </a:extLst>
            </p:cNvPr>
            <p:cNvSpPr/>
            <p:nvPr/>
          </p:nvSpPr>
          <p:spPr>
            <a:xfrm>
              <a:off x="5874752" y="2182311"/>
              <a:ext cx="260922" cy="260922"/>
            </a:xfrm>
            <a:prstGeom prst="ellipse">
              <a:avLst/>
            </a:prstGeom>
            <a:solidFill>
              <a:schemeClr val="bg1"/>
            </a:solidFill>
            <a:ln w="28575">
              <a:solidFill>
                <a:srgbClr val="169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73" name="Graphic 72" descr="Tick">
              <a:extLst>
                <a:ext uri="{FF2B5EF4-FFF2-40B4-BE49-F238E27FC236}">
                  <a16:creationId xmlns:a16="http://schemas.microsoft.com/office/drawing/2014/main" id="{EBF558B8-4031-4E45-A18D-4579092189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23104" y="2182312"/>
              <a:ext cx="241255" cy="241255"/>
            </a:xfrm>
            <a:prstGeom prst="rect">
              <a:avLst/>
            </a:prstGeom>
          </p:spPr>
        </p:pic>
      </p:grpSp>
      <p:grpSp>
        <p:nvGrpSpPr>
          <p:cNvPr id="45" name="Group 44">
            <a:extLst>
              <a:ext uri="{FF2B5EF4-FFF2-40B4-BE49-F238E27FC236}">
                <a16:creationId xmlns:a16="http://schemas.microsoft.com/office/drawing/2014/main" id="{BAFE06AD-FCB2-C14B-AC3D-A8A6D8B0A14B}"/>
              </a:ext>
            </a:extLst>
          </p:cNvPr>
          <p:cNvGrpSpPr/>
          <p:nvPr/>
        </p:nvGrpSpPr>
        <p:grpSpPr>
          <a:xfrm>
            <a:off x="2703589" y="1713507"/>
            <a:ext cx="246221" cy="2094315"/>
            <a:chOff x="2703589" y="1605352"/>
            <a:chExt cx="246221" cy="2094315"/>
          </a:xfrm>
        </p:grpSpPr>
        <p:sp>
          <p:nvSpPr>
            <p:cNvPr id="56" name="TextBox 55">
              <a:extLst>
                <a:ext uri="{FF2B5EF4-FFF2-40B4-BE49-F238E27FC236}">
                  <a16:creationId xmlns:a16="http://schemas.microsoft.com/office/drawing/2014/main" id="{7B0D4DA3-50C4-314C-B458-D5AFAF0E850A}"/>
                </a:ext>
              </a:extLst>
            </p:cNvPr>
            <p:cNvSpPr txBox="1"/>
            <p:nvPr/>
          </p:nvSpPr>
          <p:spPr>
            <a:xfrm rot="16200000">
              <a:off x="1846303" y="2462638"/>
              <a:ext cx="1960793" cy="246221"/>
            </a:xfrm>
            <a:prstGeom prst="rect">
              <a:avLst/>
            </a:prstGeom>
            <a:noFill/>
          </p:spPr>
          <p:txBody>
            <a:bodyPr wrap="none" rtlCol="0" anchor="t">
              <a:spAutoFit/>
            </a:bodyPr>
            <a:lstStyle/>
            <a:p>
              <a:r>
                <a:rPr lang="en-NL" sz="1000" b="1">
                  <a:solidFill>
                    <a:srgbClr val="21897A"/>
                  </a:solidFill>
                </a:rPr>
                <a:t>Consult your company supervisor</a:t>
              </a:r>
              <a:endParaRPr lang="en-US" sz="1000" b="1">
                <a:solidFill>
                  <a:srgbClr val="21897A"/>
                </a:solidFill>
                <a:cs typeface="Calibri"/>
              </a:endParaRPr>
            </a:p>
          </p:txBody>
        </p:sp>
        <p:pic>
          <p:nvPicPr>
            <p:cNvPr id="97" name="Graphic 96" descr="Warning">
              <a:extLst>
                <a:ext uri="{FF2B5EF4-FFF2-40B4-BE49-F238E27FC236}">
                  <a16:creationId xmlns:a16="http://schemas.microsoft.com/office/drawing/2014/main" id="{9513A3E0-0B66-C741-9C80-EDB5B2CC6A9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16200000">
              <a:off x="2718239" y="3495467"/>
              <a:ext cx="204200" cy="204200"/>
            </a:xfrm>
            <a:prstGeom prst="rect">
              <a:avLst/>
            </a:prstGeom>
          </p:spPr>
        </p:pic>
      </p:grpSp>
      <p:grpSp>
        <p:nvGrpSpPr>
          <p:cNvPr id="46" name="Group 45">
            <a:extLst>
              <a:ext uri="{FF2B5EF4-FFF2-40B4-BE49-F238E27FC236}">
                <a16:creationId xmlns:a16="http://schemas.microsoft.com/office/drawing/2014/main" id="{82076FFF-36C2-6247-8128-BD34DCE83ED1}"/>
              </a:ext>
            </a:extLst>
          </p:cNvPr>
          <p:cNvGrpSpPr/>
          <p:nvPr/>
        </p:nvGrpSpPr>
        <p:grpSpPr>
          <a:xfrm>
            <a:off x="2707968" y="4380536"/>
            <a:ext cx="246221" cy="2153963"/>
            <a:chOff x="2707968" y="4036408"/>
            <a:chExt cx="246221" cy="2153963"/>
          </a:xfrm>
        </p:grpSpPr>
        <p:sp>
          <p:nvSpPr>
            <p:cNvPr id="55" name="TextBox 54">
              <a:extLst>
                <a:ext uri="{FF2B5EF4-FFF2-40B4-BE49-F238E27FC236}">
                  <a16:creationId xmlns:a16="http://schemas.microsoft.com/office/drawing/2014/main" id="{9EBCA129-5657-4E46-A8D1-B314F530DADE}"/>
                </a:ext>
              </a:extLst>
            </p:cNvPr>
            <p:cNvSpPr txBox="1"/>
            <p:nvPr/>
          </p:nvSpPr>
          <p:spPr>
            <a:xfrm rot="16200000">
              <a:off x="1879536" y="4864840"/>
              <a:ext cx="1903085" cy="246221"/>
            </a:xfrm>
            <a:prstGeom prst="rect">
              <a:avLst/>
            </a:prstGeom>
            <a:noFill/>
          </p:spPr>
          <p:txBody>
            <a:bodyPr wrap="none" rtlCol="0" anchor="t">
              <a:spAutoFit/>
            </a:bodyPr>
            <a:lstStyle/>
            <a:p>
              <a:r>
                <a:rPr lang="en-NL" sz="1000" b="1">
                  <a:solidFill>
                    <a:srgbClr val="965E36"/>
                  </a:solidFill>
                </a:rPr>
                <a:t>Consult your graduation teacher</a:t>
              </a:r>
              <a:endParaRPr lang="en-US"/>
            </a:p>
          </p:txBody>
        </p:sp>
        <p:pic>
          <p:nvPicPr>
            <p:cNvPr id="98" name="Graphic 97" descr="Warning">
              <a:extLst>
                <a:ext uri="{FF2B5EF4-FFF2-40B4-BE49-F238E27FC236}">
                  <a16:creationId xmlns:a16="http://schemas.microsoft.com/office/drawing/2014/main" id="{F00F59D1-91BE-4046-8464-2E1D0F1C34C4}"/>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rot="16200000">
              <a:off x="2715746" y="5986171"/>
              <a:ext cx="204200" cy="204200"/>
            </a:xfrm>
            <a:prstGeom prst="rect">
              <a:avLst/>
            </a:prstGeom>
          </p:spPr>
        </p:pic>
      </p:grpSp>
      <p:sp>
        <p:nvSpPr>
          <p:cNvPr id="15" name="Round Diagonal Corner of Rectangle 14">
            <a:extLst>
              <a:ext uri="{FF2B5EF4-FFF2-40B4-BE49-F238E27FC236}">
                <a16:creationId xmlns:a16="http://schemas.microsoft.com/office/drawing/2014/main" id="{191AF504-F949-6C42-8658-AC319E158317}"/>
              </a:ext>
            </a:extLst>
          </p:cNvPr>
          <p:cNvSpPr/>
          <p:nvPr/>
        </p:nvSpPr>
        <p:spPr>
          <a:xfrm>
            <a:off x="3019333" y="3009620"/>
            <a:ext cx="2233914" cy="876151"/>
          </a:xfrm>
          <a:prstGeom prst="round2DiagRect">
            <a:avLst/>
          </a:prstGeom>
          <a:solidFill>
            <a:srgbClr val="21897A"/>
          </a:solidFill>
          <a:ln>
            <a:solidFill>
              <a:srgbClr val="2189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16" name="Round Diagonal Corner of Rectangle 15">
            <a:extLst>
              <a:ext uri="{FF2B5EF4-FFF2-40B4-BE49-F238E27FC236}">
                <a16:creationId xmlns:a16="http://schemas.microsoft.com/office/drawing/2014/main" id="{9B90EFAD-5490-BB40-BB1C-F1BBBCDC906E}"/>
              </a:ext>
            </a:extLst>
          </p:cNvPr>
          <p:cNvSpPr/>
          <p:nvPr/>
        </p:nvSpPr>
        <p:spPr>
          <a:xfrm>
            <a:off x="2959531" y="2985493"/>
            <a:ext cx="2233914" cy="924404"/>
          </a:xfrm>
          <a:prstGeom prst="round2DiagRect">
            <a:avLst/>
          </a:prstGeom>
          <a:solidFill>
            <a:srgbClr val="029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Can you change </a:t>
            </a:r>
            <a:br>
              <a:rPr lang="en-NL" sz="1000" i="1"/>
            </a:br>
            <a:r>
              <a:rPr lang="en-NL" sz="1000" i="1"/>
              <a:t>the information source?</a:t>
            </a:r>
          </a:p>
          <a:p>
            <a:pPr algn="ctr"/>
            <a:r>
              <a:rPr lang="en-NL" sz="1100"/>
              <a:t>Can you acquire the information from a source </a:t>
            </a:r>
            <a:r>
              <a:rPr lang="en-NL" sz="1100" b="1"/>
              <a:t>not</a:t>
            </a:r>
            <a:r>
              <a:rPr lang="en-NL" sz="1100"/>
              <a:t> depending on direct social interaction?</a:t>
            </a:r>
            <a:endParaRPr lang="en-NL" sz="1100">
              <a:cs typeface="Calibri"/>
            </a:endParaRPr>
          </a:p>
        </p:txBody>
      </p:sp>
      <p:sp>
        <p:nvSpPr>
          <p:cNvPr id="87" name="Round Diagonal Corner of Rectangle 86">
            <a:extLst>
              <a:ext uri="{FF2B5EF4-FFF2-40B4-BE49-F238E27FC236}">
                <a16:creationId xmlns:a16="http://schemas.microsoft.com/office/drawing/2014/main" id="{BD6751E9-1015-5E48-A1CC-CE67D8095227}"/>
              </a:ext>
            </a:extLst>
          </p:cNvPr>
          <p:cNvSpPr/>
          <p:nvPr/>
        </p:nvSpPr>
        <p:spPr>
          <a:xfrm>
            <a:off x="7344859" y="3009620"/>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solidFill>
                  <a:srgbClr val="029C83"/>
                </a:solidFill>
              </a:rPr>
              <a:t>Alex wanted to interview </a:t>
            </a:r>
            <a:br>
              <a:rPr lang="en-NL" sz="1000" b="1" i="1"/>
            </a:br>
            <a:r>
              <a:rPr lang="en-NL" sz="1000" b="1" i="1">
                <a:solidFill>
                  <a:srgbClr val="029C83"/>
                </a:solidFill>
              </a:rPr>
              <a:t>doctors</a:t>
            </a:r>
            <a:r>
              <a:rPr lang="en-NL" sz="1000" i="1">
                <a:solidFill>
                  <a:srgbClr val="029C83"/>
                </a:solidFill>
              </a:rPr>
              <a:t> in person, but resorts </a:t>
            </a:r>
            <a:br>
              <a:rPr lang="en-NL" sz="1000" i="1">
                <a:solidFill>
                  <a:srgbClr val="029C83"/>
                </a:solidFill>
              </a:rPr>
            </a:br>
            <a:r>
              <a:rPr lang="en-NL" sz="1000" i="1">
                <a:solidFill>
                  <a:srgbClr val="029C83"/>
                </a:solidFill>
              </a:rPr>
              <a:t>to a Skype interview with </a:t>
            </a:r>
            <a:br>
              <a:rPr lang="en-NL" sz="1000" i="1">
                <a:solidFill>
                  <a:srgbClr val="029C83"/>
                </a:solidFill>
              </a:rPr>
            </a:br>
            <a:r>
              <a:rPr lang="en-NL" sz="1000" i="1">
                <a:solidFill>
                  <a:srgbClr val="029C83"/>
                </a:solidFill>
              </a:rPr>
              <a:t>the </a:t>
            </a:r>
            <a:r>
              <a:rPr lang="en-NL" sz="1000" b="1" i="1">
                <a:solidFill>
                  <a:srgbClr val="029C83"/>
                </a:solidFill>
              </a:rPr>
              <a:t>medical association</a:t>
            </a:r>
            <a:r>
              <a:rPr lang="en-NL" sz="1000" i="1">
                <a:solidFill>
                  <a:srgbClr val="029C83"/>
                </a:solidFill>
              </a:rPr>
              <a:t>.</a:t>
            </a:r>
            <a:endParaRPr lang="en-NL" sz="1100" i="1">
              <a:solidFill>
                <a:srgbClr val="029C83"/>
              </a:solidFill>
              <a:cs typeface="Calibri" panose="020F0502020204030204"/>
            </a:endParaRPr>
          </a:p>
        </p:txBody>
      </p:sp>
      <p:sp>
        <p:nvSpPr>
          <p:cNvPr id="88" name="Round Diagonal Corner of Rectangle 87">
            <a:extLst>
              <a:ext uri="{FF2B5EF4-FFF2-40B4-BE49-F238E27FC236}">
                <a16:creationId xmlns:a16="http://schemas.microsoft.com/office/drawing/2014/main" id="{D5F120FC-F9AD-654F-9FE9-02A95631BFE1}"/>
              </a:ext>
            </a:extLst>
          </p:cNvPr>
          <p:cNvSpPr/>
          <p:nvPr/>
        </p:nvSpPr>
        <p:spPr>
          <a:xfrm>
            <a:off x="5310431" y="3009620"/>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89" name="Round Diagonal Corner of Rectangle 88">
            <a:extLst>
              <a:ext uri="{FF2B5EF4-FFF2-40B4-BE49-F238E27FC236}">
                <a16:creationId xmlns:a16="http://schemas.microsoft.com/office/drawing/2014/main" id="{7A2CDA99-D467-4D42-A3DF-B86E8EAECFB8}"/>
              </a:ext>
            </a:extLst>
          </p:cNvPr>
          <p:cNvSpPr/>
          <p:nvPr/>
        </p:nvSpPr>
        <p:spPr>
          <a:xfrm>
            <a:off x="5250629" y="3009620"/>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cs typeface="Calibri"/>
              </a:rPr>
              <a:t>Consult less or different people</a:t>
            </a:r>
          </a:p>
          <a:p>
            <a:pPr algn="ctr"/>
            <a:r>
              <a:rPr lang="en-NL" sz="1000" i="1">
                <a:solidFill>
                  <a:srgbClr val="029C83"/>
                </a:solidFill>
                <a:sym typeface="Wingdings" pitchFamily="2" charset="2"/>
              </a:rPr>
              <a:t> Consult with company and supervisor(s)</a:t>
            </a:r>
            <a:endParaRPr lang="en-NL" sz="1000" i="1" err="1">
              <a:solidFill>
                <a:srgbClr val="029C83"/>
              </a:solidFill>
            </a:endParaRPr>
          </a:p>
        </p:txBody>
      </p:sp>
      <p:grpSp>
        <p:nvGrpSpPr>
          <p:cNvPr id="75" name="Group 74">
            <a:extLst>
              <a:ext uri="{FF2B5EF4-FFF2-40B4-BE49-F238E27FC236}">
                <a16:creationId xmlns:a16="http://schemas.microsoft.com/office/drawing/2014/main" id="{16D8705C-377E-6143-A556-CCCD83E2E58E}"/>
              </a:ext>
            </a:extLst>
          </p:cNvPr>
          <p:cNvGrpSpPr/>
          <p:nvPr/>
        </p:nvGrpSpPr>
        <p:grpSpPr>
          <a:xfrm>
            <a:off x="5115968" y="3293103"/>
            <a:ext cx="289607" cy="260922"/>
            <a:chOff x="5874752" y="2182311"/>
            <a:chExt cx="289607" cy="260922"/>
          </a:xfrm>
        </p:grpSpPr>
        <p:sp>
          <p:nvSpPr>
            <p:cNvPr id="76" name="Oval 75">
              <a:extLst>
                <a:ext uri="{FF2B5EF4-FFF2-40B4-BE49-F238E27FC236}">
                  <a16:creationId xmlns:a16="http://schemas.microsoft.com/office/drawing/2014/main" id="{0BA15CD2-82D7-D64F-9F5A-4E6F693B65A2}"/>
                </a:ext>
              </a:extLst>
            </p:cNvPr>
            <p:cNvSpPr/>
            <p:nvPr/>
          </p:nvSpPr>
          <p:spPr>
            <a:xfrm>
              <a:off x="5874752" y="2182311"/>
              <a:ext cx="260922" cy="260922"/>
            </a:xfrm>
            <a:prstGeom prst="ellipse">
              <a:avLst/>
            </a:prstGeom>
            <a:solidFill>
              <a:schemeClr val="bg1"/>
            </a:solidFill>
            <a:ln w="28575">
              <a:solidFill>
                <a:srgbClr val="169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77" name="Graphic 76" descr="Tick">
              <a:extLst>
                <a:ext uri="{FF2B5EF4-FFF2-40B4-BE49-F238E27FC236}">
                  <a16:creationId xmlns:a16="http://schemas.microsoft.com/office/drawing/2014/main" id="{8713C842-5992-784E-B7E0-F8ED8F29C34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23104" y="2182312"/>
              <a:ext cx="241255" cy="241255"/>
            </a:xfrm>
            <a:prstGeom prst="rect">
              <a:avLst/>
            </a:prstGeom>
          </p:spPr>
        </p:pic>
      </p:grpSp>
      <p:sp>
        <p:nvSpPr>
          <p:cNvPr id="43" name="Round Diagonal Corner of Rectangle 42">
            <a:extLst>
              <a:ext uri="{FF2B5EF4-FFF2-40B4-BE49-F238E27FC236}">
                <a16:creationId xmlns:a16="http://schemas.microsoft.com/office/drawing/2014/main" id="{47440DD8-79D3-5F4E-91D7-38D16C69AC83}"/>
              </a:ext>
            </a:extLst>
          </p:cNvPr>
          <p:cNvSpPr/>
          <p:nvPr/>
        </p:nvSpPr>
        <p:spPr>
          <a:xfrm>
            <a:off x="3016715" y="4328447"/>
            <a:ext cx="2233914" cy="876151"/>
          </a:xfrm>
          <a:prstGeom prst="round2DiagRect">
            <a:avLst/>
          </a:prstGeom>
          <a:solidFill>
            <a:srgbClr val="965E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44" name="Round Diagonal Corner of Rectangle 43">
            <a:extLst>
              <a:ext uri="{FF2B5EF4-FFF2-40B4-BE49-F238E27FC236}">
                <a16:creationId xmlns:a16="http://schemas.microsoft.com/office/drawing/2014/main" id="{30438BAA-5650-F049-B24D-206F1DA1E978}"/>
              </a:ext>
            </a:extLst>
          </p:cNvPr>
          <p:cNvSpPr/>
          <p:nvPr/>
        </p:nvSpPr>
        <p:spPr>
          <a:xfrm>
            <a:off x="2956913" y="4328447"/>
            <a:ext cx="2233914" cy="876151"/>
          </a:xfrm>
          <a:prstGeom prst="round2Diag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Can you adapt the method?</a:t>
            </a:r>
          </a:p>
          <a:p>
            <a:pPr algn="ctr"/>
            <a:r>
              <a:rPr lang="en-NL" sz="1100"/>
              <a:t>Is there a method that </a:t>
            </a:r>
            <a:br>
              <a:rPr lang="en-NL" sz="1100"/>
            </a:br>
            <a:r>
              <a:rPr lang="en-NL" sz="1100"/>
              <a:t>delivers similar information </a:t>
            </a:r>
            <a:br>
              <a:rPr lang="en-NL" sz="1100"/>
            </a:br>
            <a:r>
              <a:rPr lang="en-NL" sz="1100"/>
              <a:t>that may be useful?</a:t>
            </a:r>
            <a:endParaRPr lang="en-NL" sz="1100">
              <a:cs typeface="Calibri"/>
            </a:endParaRPr>
          </a:p>
        </p:txBody>
      </p:sp>
      <p:sp>
        <p:nvSpPr>
          <p:cNvPr id="90" name="Round Diagonal Corner of Rectangle 89">
            <a:extLst>
              <a:ext uri="{FF2B5EF4-FFF2-40B4-BE49-F238E27FC236}">
                <a16:creationId xmlns:a16="http://schemas.microsoft.com/office/drawing/2014/main" id="{90976856-5992-AE48-97C9-2E33E70CA4E3}"/>
              </a:ext>
            </a:extLst>
          </p:cNvPr>
          <p:cNvSpPr/>
          <p:nvPr/>
        </p:nvSpPr>
        <p:spPr>
          <a:xfrm>
            <a:off x="7442663" y="4334478"/>
            <a:ext cx="2143476" cy="864088"/>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solidFill>
                  <a:srgbClr val="029C83"/>
                </a:solidFill>
              </a:rPr>
              <a:t>Asya wanted to do a </a:t>
            </a:r>
            <a:r>
              <a:rPr lang="en-NL" sz="1000" b="1" i="1">
                <a:solidFill>
                  <a:srgbClr val="029C83"/>
                </a:solidFill>
              </a:rPr>
              <a:t>real-life </a:t>
            </a:r>
            <a:br>
              <a:rPr lang="en-NL" sz="1000" b="1" i="1">
                <a:solidFill>
                  <a:srgbClr val="029C83"/>
                </a:solidFill>
              </a:rPr>
            </a:br>
            <a:r>
              <a:rPr lang="en-NL" sz="1000" b="1" i="1">
                <a:solidFill>
                  <a:srgbClr val="029C83"/>
                </a:solidFill>
              </a:rPr>
              <a:t>test run </a:t>
            </a:r>
            <a:r>
              <a:rPr lang="en-NL" sz="1000" i="1">
                <a:solidFill>
                  <a:srgbClr val="029C83"/>
                </a:solidFill>
              </a:rPr>
              <a:t>for her prototype. </a:t>
            </a:r>
            <a:br>
              <a:rPr lang="en-NL" sz="1000" i="1">
                <a:solidFill>
                  <a:srgbClr val="029C83"/>
                </a:solidFill>
              </a:rPr>
            </a:br>
            <a:r>
              <a:rPr lang="en-NL" sz="1000" i="1">
                <a:solidFill>
                  <a:srgbClr val="029C83"/>
                </a:solidFill>
              </a:rPr>
              <a:t>She exchanges that for a </a:t>
            </a:r>
            <a:br>
              <a:rPr lang="en-NL" sz="1000" i="1">
                <a:solidFill>
                  <a:srgbClr val="029C83"/>
                </a:solidFill>
              </a:rPr>
            </a:br>
            <a:r>
              <a:rPr lang="en-NL" sz="1000" b="1" i="1">
                <a:solidFill>
                  <a:srgbClr val="029C83"/>
                </a:solidFill>
              </a:rPr>
              <a:t>simulation</a:t>
            </a:r>
            <a:r>
              <a:rPr lang="en-NL" sz="1000" i="1">
                <a:solidFill>
                  <a:srgbClr val="029C83"/>
                </a:solidFill>
              </a:rPr>
              <a:t> at her own place.</a:t>
            </a:r>
            <a:endParaRPr lang="en-NL" sz="1100" i="1">
              <a:solidFill>
                <a:srgbClr val="029C83"/>
              </a:solidFill>
            </a:endParaRPr>
          </a:p>
        </p:txBody>
      </p:sp>
      <p:sp>
        <p:nvSpPr>
          <p:cNvPr id="91" name="Round Diagonal Corner of Rectangle 90">
            <a:extLst>
              <a:ext uri="{FF2B5EF4-FFF2-40B4-BE49-F238E27FC236}">
                <a16:creationId xmlns:a16="http://schemas.microsoft.com/office/drawing/2014/main" id="{4388E0A4-6A67-B04B-B710-41869DD11D49}"/>
              </a:ext>
            </a:extLst>
          </p:cNvPr>
          <p:cNvSpPr/>
          <p:nvPr/>
        </p:nvSpPr>
        <p:spPr>
          <a:xfrm>
            <a:off x="5302408" y="4328447"/>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92" name="Round Diagonal Corner of Rectangle 91">
            <a:extLst>
              <a:ext uri="{FF2B5EF4-FFF2-40B4-BE49-F238E27FC236}">
                <a16:creationId xmlns:a16="http://schemas.microsoft.com/office/drawing/2014/main" id="{867C8A04-281E-2E46-BF35-0B840AB34F38}"/>
              </a:ext>
            </a:extLst>
          </p:cNvPr>
          <p:cNvSpPr/>
          <p:nvPr/>
        </p:nvSpPr>
        <p:spPr>
          <a:xfrm>
            <a:off x="5242606" y="4328447"/>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a:solidFill>
                  <a:schemeClr val="tx1"/>
                </a:solidFill>
              </a:rPr>
              <a:t>Trade methods for different ones that still provide valid answers to your research question</a:t>
            </a:r>
            <a:endParaRPr lang="en-US">
              <a:solidFill>
                <a:schemeClr val="tx1"/>
              </a:solidFill>
            </a:endParaRPr>
          </a:p>
          <a:p>
            <a:pPr algn="ctr"/>
            <a:r>
              <a:rPr lang="en-NL" sz="1000">
                <a:solidFill>
                  <a:schemeClr val="tx1"/>
                </a:solidFill>
              </a:rPr>
              <a:t>(see next page)</a:t>
            </a:r>
            <a:endParaRPr lang="en-NL">
              <a:solidFill>
                <a:schemeClr val="tx1"/>
              </a:solidFill>
            </a:endParaRPr>
          </a:p>
          <a:p>
            <a:pPr algn="ctr"/>
            <a:r>
              <a:rPr lang="en-NL" sz="1000" i="1">
                <a:solidFill>
                  <a:srgbClr val="029C83"/>
                </a:solidFill>
                <a:sym typeface="Wingdings" pitchFamily="2" charset="2"/>
              </a:rPr>
              <a:t> Consult your supervisor(s)</a:t>
            </a:r>
            <a:endParaRPr lang="en-NL" sz="1000" i="1">
              <a:solidFill>
                <a:srgbClr val="029C83"/>
              </a:solidFill>
            </a:endParaRPr>
          </a:p>
        </p:txBody>
      </p:sp>
      <p:grpSp>
        <p:nvGrpSpPr>
          <p:cNvPr id="78" name="Group 77">
            <a:extLst>
              <a:ext uri="{FF2B5EF4-FFF2-40B4-BE49-F238E27FC236}">
                <a16:creationId xmlns:a16="http://schemas.microsoft.com/office/drawing/2014/main" id="{29112A4A-9BD6-A040-B7A5-4F25577A6552}"/>
              </a:ext>
            </a:extLst>
          </p:cNvPr>
          <p:cNvGrpSpPr/>
          <p:nvPr/>
        </p:nvGrpSpPr>
        <p:grpSpPr>
          <a:xfrm>
            <a:off x="5113931" y="4643897"/>
            <a:ext cx="289607" cy="260922"/>
            <a:chOff x="5874752" y="2182311"/>
            <a:chExt cx="289607" cy="260922"/>
          </a:xfrm>
        </p:grpSpPr>
        <p:sp>
          <p:nvSpPr>
            <p:cNvPr id="79" name="Oval 78">
              <a:extLst>
                <a:ext uri="{FF2B5EF4-FFF2-40B4-BE49-F238E27FC236}">
                  <a16:creationId xmlns:a16="http://schemas.microsoft.com/office/drawing/2014/main" id="{BD8E66E3-2F81-8F41-A9C3-5A11E4A866BD}"/>
                </a:ext>
              </a:extLst>
            </p:cNvPr>
            <p:cNvSpPr/>
            <p:nvPr/>
          </p:nvSpPr>
          <p:spPr>
            <a:xfrm>
              <a:off x="5874752" y="2182311"/>
              <a:ext cx="260922" cy="260922"/>
            </a:xfrm>
            <a:prstGeom prst="ellipse">
              <a:avLst/>
            </a:prstGeom>
            <a:solidFill>
              <a:schemeClr val="bg1"/>
            </a:solidFill>
            <a:ln w="28575">
              <a:solidFill>
                <a:srgbClr val="965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80" name="Graphic 79" descr="Tick">
              <a:extLst>
                <a:ext uri="{FF2B5EF4-FFF2-40B4-BE49-F238E27FC236}">
                  <a16:creationId xmlns:a16="http://schemas.microsoft.com/office/drawing/2014/main" id="{E984B0FC-C211-9D49-A371-B1286F2957C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923104" y="2182312"/>
              <a:ext cx="241255" cy="241255"/>
            </a:xfrm>
            <a:prstGeom prst="rect">
              <a:avLst/>
            </a:prstGeom>
          </p:spPr>
        </p:pic>
      </p:grpSp>
      <p:sp>
        <p:nvSpPr>
          <p:cNvPr id="49" name="Round Diagonal Corner of Rectangle 48">
            <a:extLst>
              <a:ext uri="{FF2B5EF4-FFF2-40B4-BE49-F238E27FC236}">
                <a16:creationId xmlns:a16="http://schemas.microsoft.com/office/drawing/2014/main" id="{A3773654-DE6E-9A42-908F-14666CE9440D}"/>
              </a:ext>
            </a:extLst>
          </p:cNvPr>
          <p:cNvSpPr/>
          <p:nvPr/>
        </p:nvSpPr>
        <p:spPr>
          <a:xfrm>
            <a:off x="3016715" y="5673650"/>
            <a:ext cx="2233914" cy="876151"/>
          </a:xfrm>
          <a:prstGeom prst="round2DiagRect">
            <a:avLst/>
          </a:prstGeom>
          <a:solidFill>
            <a:srgbClr val="965E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50" name="Round Diagonal Corner of Rectangle 49">
            <a:extLst>
              <a:ext uri="{FF2B5EF4-FFF2-40B4-BE49-F238E27FC236}">
                <a16:creationId xmlns:a16="http://schemas.microsoft.com/office/drawing/2014/main" id="{852D0BFD-9C11-A342-9075-7B87982E2363}"/>
              </a:ext>
            </a:extLst>
          </p:cNvPr>
          <p:cNvSpPr/>
          <p:nvPr/>
        </p:nvSpPr>
        <p:spPr>
          <a:xfrm>
            <a:off x="2956913" y="5673650"/>
            <a:ext cx="2233914" cy="876151"/>
          </a:xfrm>
          <a:prstGeom prst="round2Diag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Can you adapt the question?</a:t>
            </a:r>
          </a:p>
          <a:p>
            <a:pPr algn="ctr"/>
            <a:r>
              <a:rPr lang="en-NL" sz="1100"/>
              <a:t>Can you rephrase the question </a:t>
            </a:r>
            <a:br>
              <a:rPr lang="en-NL" sz="1100"/>
            </a:br>
            <a:r>
              <a:rPr lang="en-NL" sz="1100"/>
              <a:t>so existing work suffices for providing a fitting anwer?</a:t>
            </a:r>
            <a:endParaRPr lang="en-NL" sz="1100">
              <a:cs typeface="Calibri"/>
            </a:endParaRPr>
          </a:p>
        </p:txBody>
      </p:sp>
      <p:sp>
        <p:nvSpPr>
          <p:cNvPr id="93" name="Round Diagonal Corner of Rectangle 92">
            <a:extLst>
              <a:ext uri="{FF2B5EF4-FFF2-40B4-BE49-F238E27FC236}">
                <a16:creationId xmlns:a16="http://schemas.microsoft.com/office/drawing/2014/main" id="{C09D6D0B-47D5-7647-A39E-EDAC6ADF4CF1}"/>
              </a:ext>
            </a:extLst>
          </p:cNvPr>
          <p:cNvSpPr/>
          <p:nvPr/>
        </p:nvSpPr>
        <p:spPr>
          <a:xfrm>
            <a:off x="7352599" y="5673650"/>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solidFill>
                  <a:srgbClr val="029C83"/>
                </a:solidFill>
              </a:rPr>
              <a:t>Alan wanted to </a:t>
            </a:r>
            <a:r>
              <a:rPr lang="en-NL" sz="1000" b="1" i="1">
                <a:solidFill>
                  <a:srgbClr val="029C83"/>
                </a:solidFill>
              </a:rPr>
              <a:t>interview</a:t>
            </a:r>
            <a:r>
              <a:rPr lang="en-NL" sz="1000" i="1">
                <a:solidFill>
                  <a:srgbClr val="029C83"/>
                </a:solidFill>
              </a:rPr>
              <a:t> </a:t>
            </a:r>
            <a:br>
              <a:rPr lang="en-NL" sz="1000" i="1">
                <a:solidFill>
                  <a:srgbClr val="029C83"/>
                </a:solidFill>
              </a:rPr>
            </a:br>
            <a:r>
              <a:rPr lang="en-NL" sz="1000" i="1">
                <a:solidFill>
                  <a:srgbClr val="029C83"/>
                </a:solidFill>
              </a:rPr>
              <a:t>local soccer fans, but resorts </a:t>
            </a:r>
            <a:br>
              <a:rPr lang="en-NL" sz="1000" i="1">
                <a:solidFill>
                  <a:srgbClr val="029C83"/>
                </a:solidFill>
              </a:rPr>
            </a:br>
            <a:r>
              <a:rPr lang="en-NL" sz="1000" i="1">
                <a:solidFill>
                  <a:srgbClr val="029C83"/>
                </a:solidFill>
              </a:rPr>
              <a:t>to </a:t>
            </a:r>
            <a:r>
              <a:rPr lang="en-NL" sz="1000" b="1" i="1">
                <a:solidFill>
                  <a:srgbClr val="029C83"/>
                </a:solidFill>
              </a:rPr>
              <a:t>existing</a:t>
            </a:r>
            <a:r>
              <a:rPr lang="en-NL" sz="1000" i="1">
                <a:solidFill>
                  <a:srgbClr val="029C83"/>
                </a:solidFill>
              </a:rPr>
              <a:t> </a:t>
            </a:r>
            <a:r>
              <a:rPr lang="en-NL" sz="1000" b="1" i="1">
                <a:solidFill>
                  <a:srgbClr val="029C83"/>
                </a:solidFill>
              </a:rPr>
              <a:t>survey results</a:t>
            </a:r>
            <a:br>
              <a:rPr lang="en-NL" sz="1000" i="1"/>
            </a:br>
            <a:r>
              <a:rPr lang="en-NL" sz="1000" i="1">
                <a:solidFill>
                  <a:srgbClr val="029C83"/>
                </a:solidFill>
              </a:rPr>
              <a:t>provided by the national </a:t>
            </a:r>
            <a:br>
              <a:rPr lang="en-NL" sz="1000" i="1">
                <a:solidFill>
                  <a:srgbClr val="029C83"/>
                </a:solidFill>
              </a:rPr>
            </a:br>
            <a:r>
              <a:rPr lang="en-NL" sz="1000" i="1">
                <a:solidFill>
                  <a:srgbClr val="029C83"/>
                </a:solidFill>
              </a:rPr>
              <a:t>soccer association. </a:t>
            </a:r>
            <a:endParaRPr lang="en-NL" sz="1100" i="1">
              <a:solidFill>
                <a:srgbClr val="029C83"/>
              </a:solidFill>
            </a:endParaRPr>
          </a:p>
        </p:txBody>
      </p:sp>
      <p:sp>
        <p:nvSpPr>
          <p:cNvPr id="94" name="Round Diagonal Corner of Rectangle 93">
            <a:extLst>
              <a:ext uri="{FF2B5EF4-FFF2-40B4-BE49-F238E27FC236}">
                <a16:creationId xmlns:a16="http://schemas.microsoft.com/office/drawing/2014/main" id="{F601A70C-7F4A-D045-B3EA-933614CC1D25}"/>
              </a:ext>
            </a:extLst>
          </p:cNvPr>
          <p:cNvSpPr/>
          <p:nvPr/>
        </p:nvSpPr>
        <p:spPr>
          <a:xfrm>
            <a:off x="5310431" y="5673650"/>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95" name="Round Diagonal Corner of Rectangle 94">
            <a:extLst>
              <a:ext uri="{FF2B5EF4-FFF2-40B4-BE49-F238E27FC236}">
                <a16:creationId xmlns:a16="http://schemas.microsoft.com/office/drawing/2014/main" id="{5F1551FB-0AD0-EE48-BE9C-3A67C360F97C}"/>
              </a:ext>
            </a:extLst>
          </p:cNvPr>
          <p:cNvSpPr/>
          <p:nvPr/>
        </p:nvSpPr>
        <p:spPr>
          <a:xfrm>
            <a:off x="5250629" y="5673650"/>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a:solidFill>
                  <a:schemeClr val="tx1"/>
                </a:solidFill>
              </a:rPr>
              <a:t>Trade Field and Lab strategies for Library and Showroom </a:t>
            </a:r>
            <a:br>
              <a:rPr lang="en-NL" sz="1100"/>
            </a:br>
            <a:r>
              <a:rPr lang="en-NL" sz="1000">
                <a:solidFill>
                  <a:schemeClr val="tx1"/>
                </a:solidFill>
              </a:rPr>
              <a:t>(see next page), adapting research question as circumstances require</a:t>
            </a:r>
            <a:endParaRPr lang="en-US" sz="1000">
              <a:solidFill>
                <a:schemeClr val="tx1"/>
              </a:solidFill>
              <a:cs typeface="Calibri"/>
            </a:endParaRPr>
          </a:p>
          <a:p>
            <a:pPr algn="ctr"/>
            <a:r>
              <a:rPr lang="en-NL" sz="1000" i="1">
                <a:solidFill>
                  <a:srgbClr val="029C83"/>
                </a:solidFill>
                <a:sym typeface="Wingdings" pitchFamily="2" charset="2"/>
              </a:rPr>
              <a:t> </a:t>
            </a:r>
            <a:r>
              <a:rPr lang="en-US" sz="1000" i="1">
                <a:solidFill>
                  <a:srgbClr val="029C83"/>
                </a:solidFill>
                <a:sym typeface="Wingdings" pitchFamily="2" charset="2"/>
              </a:rPr>
              <a:t>Consult your supervisor(s)</a:t>
            </a:r>
            <a:endParaRPr lang="en-NL" sz="1000" i="1">
              <a:solidFill>
                <a:srgbClr val="029C83"/>
              </a:solidFill>
            </a:endParaRPr>
          </a:p>
        </p:txBody>
      </p:sp>
      <p:grpSp>
        <p:nvGrpSpPr>
          <p:cNvPr id="81" name="Group 80">
            <a:extLst>
              <a:ext uri="{FF2B5EF4-FFF2-40B4-BE49-F238E27FC236}">
                <a16:creationId xmlns:a16="http://schemas.microsoft.com/office/drawing/2014/main" id="{CDA6EF3C-67A8-B34F-AA64-A690929B0390}"/>
              </a:ext>
            </a:extLst>
          </p:cNvPr>
          <p:cNvGrpSpPr/>
          <p:nvPr/>
        </p:nvGrpSpPr>
        <p:grpSpPr>
          <a:xfrm>
            <a:off x="5111894" y="5984440"/>
            <a:ext cx="289607" cy="260922"/>
            <a:chOff x="5874752" y="2182311"/>
            <a:chExt cx="289607" cy="260922"/>
          </a:xfrm>
        </p:grpSpPr>
        <p:sp>
          <p:nvSpPr>
            <p:cNvPr id="82" name="Oval 81">
              <a:extLst>
                <a:ext uri="{FF2B5EF4-FFF2-40B4-BE49-F238E27FC236}">
                  <a16:creationId xmlns:a16="http://schemas.microsoft.com/office/drawing/2014/main" id="{FEA6249C-2A8E-3740-B8C9-B614CB2BFECC}"/>
                </a:ext>
              </a:extLst>
            </p:cNvPr>
            <p:cNvSpPr/>
            <p:nvPr/>
          </p:nvSpPr>
          <p:spPr>
            <a:xfrm>
              <a:off x="5874752" y="2182311"/>
              <a:ext cx="260922" cy="260922"/>
            </a:xfrm>
            <a:prstGeom prst="ellipse">
              <a:avLst/>
            </a:prstGeom>
            <a:solidFill>
              <a:schemeClr val="bg1"/>
            </a:solidFill>
            <a:ln w="28575">
              <a:solidFill>
                <a:srgbClr val="965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83" name="Graphic 82" descr="Tick">
              <a:extLst>
                <a:ext uri="{FF2B5EF4-FFF2-40B4-BE49-F238E27FC236}">
                  <a16:creationId xmlns:a16="http://schemas.microsoft.com/office/drawing/2014/main" id="{356DFFE9-DA8B-F544-A178-CC47E4B1B033}"/>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923104" y="2182312"/>
              <a:ext cx="241255" cy="241255"/>
            </a:xfrm>
            <a:prstGeom prst="rect">
              <a:avLst/>
            </a:prstGeom>
          </p:spPr>
        </p:pic>
      </p:grpSp>
      <p:cxnSp>
        <p:nvCxnSpPr>
          <p:cNvPr id="42" name="Straight Arrow Connector 41">
            <a:extLst>
              <a:ext uri="{FF2B5EF4-FFF2-40B4-BE49-F238E27FC236}">
                <a16:creationId xmlns:a16="http://schemas.microsoft.com/office/drawing/2014/main" id="{85C8266E-E02D-5E43-95E0-F9B4B7363E8F}"/>
              </a:ext>
            </a:extLst>
          </p:cNvPr>
          <p:cNvCxnSpPr>
            <a:stCxn id="11" idx="1"/>
            <a:endCxn id="14" idx="3"/>
          </p:cNvCxnSpPr>
          <p:nvPr/>
        </p:nvCxnSpPr>
        <p:spPr>
          <a:xfrm flipH="1">
            <a:off x="4073870" y="1210012"/>
            <a:ext cx="2618" cy="438270"/>
          </a:xfrm>
          <a:prstGeom prst="straightConnector1">
            <a:avLst/>
          </a:prstGeom>
          <a:ln w="28575">
            <a:solidFill>
              <a:srgbClr val="218979"/>
            </a:solidFill>
            <a:tailEnd type="triangle"/>
          </a:ln>
        </p:spPr>
        <p:style>
          <a:lnRef idx="1">
            <a:schemeClr val="accent1"/>
          </a:lnRef>
          <a:fillRef idx="0">
            <a:schemeClr val="accent1"/>
          </a:fillRef>
          <a:effectRef idx="0">
            <a:schemeClr val="accent1"/>
          </a:effectRef>
          <a:fontRef idx="minor">
            <a:schemeClr val="tx1"/>
          </a:fontRef>
        </p:style>
      </p:cxnSp>
      <p:pic>
        <p:nvPicPr>
          <p:cNvPr id="59" name="Picture 58">
            <a:extLst>
              <a:ext uri="{FF2B5EF4-FFF2-40B4-BE49-F238E27FC236}">
                <a16:creationId xmlns:a16="http://schemas.microsoft.com/office/drawing/2014/main" id="{7F70FC55-FEE9-4929-AB17-45061213BF3B}"/>
              </a:ext>
            </a:extLst>
          </p:cNvPr>
          <p:cNvPicPr>
            <a:picLocks noChangeAspect="1"/>
          </p:cNvPicPr>
          <p:nvPr/>
        </p:nvPicPr>
        <p:blipFill>
          <a:blip r:embed="rId5">
            <a:alphaModFix/>
          </a:blip>
          <a:stretch>
            <a:fillRect/>
          </a:stretch>
        </p:blipFill>
        <p:spPr>
          <a:xfrm>
            <a:off x="9324348" y="1360944"/>
            <a:ext cx="331176" cy="110036"/>
          </a:xfrm>
          <a:prstGeom prst="rect">
            <a:avLst/>
          </a:prstGeom>
        </p:spPr>
      </p:pic>
    </p:spTree>
    <p:extLst>
      <p:ext uri="{BB962C8B-B14F-4D97-AF65-F5344CB8AC3E}">
        <p14:creationId xmlns:p14="http://schemas.microsoft.com/office/powerpoint/2010/main" val="2220912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echthoek 14">
            <a:extLst>
              <a:ext uri="{FF2B5EF4-FFF2-40B4-BE49-F238E27FC236}">
                <a16:creationId xmlns:a16="http://schemas.microsoft.com/office/drawing/2014/main" id="{29B63EF0-13C3-0C44-8492-0BFDB9276CDA}"/>
              </a:ext>
            </a:extLst>
          </p:cNvPr>
          <p:cNvSpPr/>
          <p:nvPr/>
        </p:nvSpPr>
        <p:spPr>
          <a:xfrm>
            <a:off x="0" y="0"/>
            <a:ext cx="2604247" cy="6858000"/>
          </a:xfrm>
          <a:prstGeom prst="rect">
            <a:avLst/>
          </a:prstGeom>
          <a:solidFill>
            <a:srgbClr val="009C82"/>
          </a:solidFill>
          <a:ln>
            <a:solidFill>
              <a:srgbClr val="009C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a:p>
        </p:txBody>
      </p:sp>
      <p:pic>
        <p:nvPicPr>
          <p:cNvPr id="86" name="Afbeelding 13">
            <a:extLst>
              <a:ext uri="{FF2B5EF4-FFF2-40B4-BE49-F238E27FC236}">
                <a16:creationId xmlns:a16="http://schemas.microsoft.com/office/drawing/2014/main" id="{A2971437-A09D-3F4D-B49B-832BDA70BE62}"/>
              </a:ext>
            </a:extLst>
          </p:cNvPr>
          <p:cNvPicPr>
            <a:picLocks noChangeAspect="1"/>
          </p:cNvPicPr>
          <p:nvPr/>
        </p:nvPicPr>
        <p:blipFill>
          <a:blip r:embed="rId3"/>
          <a:stretch>
            <a:fillRect/>
          </a:stretch>
        </p:blipFill>
        <p:spPr>
          <a:xfrm>
            <a:off x="327622" y="5970197"/>
            <a:ext cx="1384385" cy="504743"/>
          </a:xfrm>
          <a:prstGeom prst="rect">
            <a:avLst/>
          </a:prstGeom>
        </p:spPr>
      </p:pic>
      <p:sp>
        <p:nvSpPr>
          <p:cNvPr id="3" name="Text Placeholder 2">
            <a:extLst>
              <a:ext uri="{FF2B5EF4-FFF2-40B4-BE49-F238E27FC236}">
                <a16:creationId xmlns:a16="http://schemas.microsoft.com/office/drawing/2014/main" id="{FF348377-6E1C-DF44-B696-45A306991398}"/>
              </a:ext>
            </a:extLst>
          </p:cNvPr>
          <p:cNvSpPr>
            <a:spLocks noGrp="1"/>
          </p:cNvSpPr>
          <p:nvPr>
            <p:ph type="body" sz="quarter" idx="12"/>
          </p:nvPr>
        </p:nvSpPr>
        <p:spPr>
          <a:xfrm>
            <a:off x="246479" y="362340"/>
            <a:ext cx="2124581" cy="6406237"/>
          </a:xfrm>
        </p:spPr>
        <p:txBody>
          <a:bodyPr>
            <a:normAutofit/>
          </a:bodyPr>
          <a:lstStyle/>
          <a:p>
            <a:r>
              <a:rPr lang="en-NL" sz="1500"/>
              <a:t>General tips</a:t>
            </a:r>
          </a:p>
          <a:p>
            <a:pPr marL="171450" indent="-171450">
              <a:lnSpc>
                <a:spcPct val="120000"/>
              </a:lnSpc>
              <a:buFont typeface="Arial" panose="020B0604020202020204" pitchFamily="34" charset="0"/>
              <a:buChar char="•"/>
            </a:pPr>
            <a:r>
              <a:rPr lang="en-NL" sz="1300"/>
              <a:t>Get inspired</a:t>
            </a:r>
            <a:r>
              <a:rPr lang="en-NL" sz="1300" b="0"/>
              <a:t> for other possible methods, for example at </a:t>
            </a:r>
            <a:r>
              <a:rPr lang="en-NL" sz="1300" b="0">
                <a:hlinkClick r:id="rId4">
                  <a:extLst>
                    <a:ext uri="{A12FA001-AC4F-418D-AE19-62706E023703}">
                      <ahyp:hlinkClr xmlns:ahyp="http://schemas.microsoft.com/office/drawing/2018/hyperlinkcolor" val="tx"/>
                    </a:ext>
                  </a:extLst>
                </a:hlinkClick>
              </a:rPr>
              <a:t>ictresearchmethods.nl</a:t>
            </a:r>
            <a:r>
              <a:rPr lang="en-NL" sz="1300" b="0"/>
              <a:t> and </a:t>
            </a:r>
            <a:r>
              <a:rPr lang="en-NL" sz="1300" b="0">
                <a:hlinkClick r:id="rId5">
                  <a:extLst>
                    <a:ext uri="{A12FA001-AC4F-418D-AE19-62706E023703}">
                      <ahyp:hlinkClr xmlns:ahyp="http://schemas.microsoft.com/office/drawing/2018/hyperlinkcolor" val="tx"/>
                    </a:ext>
                  </a:extLst>
                </a:hlinkClick>
              </a:rPr>
              <a:t>cmdmethods.nl</a:t>
            </a:r>
            <a:r>
              <a:rPr lang="en-NL" sz="1300" b="0"/>
              <a:t> </a:t>
            </a:r>
          </a:p>
          <a:p>
            <a:pPr marL="171450" indent="-171450">
              <a:lnSpc>
                <a:spcPct val="120000"/>
              </a:lnSpc>
              <a:buFont typeface="Arial" panose="020B0604020202020204" pitchFamily="34" charset="0"/>
              <a:buChar char="•"/>
            </a:pPr>
            <a:r>
              <a:rPr lang="en-NL" sz="1300" b="0"/>
              <a:t>A lot of existing work is available through the Saxion </a:t>
            </a:r>
            <a:r>
              <a:rPr lang="en-NL" sz="1300"/>
              <a:t>library</a:t>
            </a:r>
            <a:r>
              <a:rPr lang="en-NL" sz="1300" b="0"/>
              <a:t>, also from home, see: </a:t>
            </a:r>
            <a:r>
              <a:rPr lang="en-NL" sz="1300" b="0">
                <a:hlinkClick r:id="rId6">
                  <a:extLst>
                    <a:ext uri="{A12FA001-AC4F-418D-AE19-62706E023703}">
                      <ahyp:hlinkClr xmlns:ahyp="http://schemas.microsoft.com/office/drawing/2018/hyperlinkcolor" val="tx"/>
                    </a:ext>
                  </a:extLst>
                </a:hlinkClick>
              </a:rPr>
              <a:t>search.saxionbibliotheek.nl</a:t>
            </a:r>
            <a:r>
              <a:rPr lang="en-NL" sz="1300" b="0"/>
              <a:t>.</a:t>
            </a:r>
          </a:p>
          <a:p>
            <a:pPr marL="171450" indent="-171450">
              <a:lnSpc>
                <a:spcPct val="120000"/>
              </a:lnSpc>
              <a:buFont typeface="Arial" panose="020B0604020202020204" pitchFamily="34" charset="0"/>
              <a:buChar char="•"/>
            </a:pPr>
            <a:r>
              <a:rPr lang="en-NL" sz="1300" b="0"/>
              <a:t>Maintain </a:t>
            </a:r>
            <a:r>
              <a:rPr lang="en-NL" sz="1300"/>
              <a:t>regular</a:t>
            </a:r>
            <a:r>
              <a:rPr lang="en-NL" sz="1300" b="0"/>
              <a:t> </a:t>
            </a:r>
            <a:r>
              <a:rPr lang="en-NL" sz="1300"/>
              <a:t>contact</a:t>
            </a:r>
            <a:r>
              <a:rPr lang="en-NL" sz="1300" b="0"/>
              <a:t> with your company and school graduation coach.</a:t>
            </a:r>
          </a:p>
          <a:p>
            <a:pPr marL="171450" indent="-171450">
              <a:lnSpc>
                <a:spcPct val="120000"/>
              </a:lnSpc>
              <a:buFont typeface="Arial" panose="020B0604020202020204" pitchFamily="34" charset="0"/>
              <a:buChar char="•"/>
            </a:pPr>
            <a:r>
              <a:rPr lang="en-NL" sz="1300" b="0"/>
              <a:t>When you adjust your approach, consider the </a:t>
            </a:r>
            <a:r>
              <a:rPr lang="en-NL" sz="1300"/>
              <a:t>consequences</a:t>
            </a:r>
            <a:r>
              <a:rPr lang="en-NL" sz="1300" b="0"/>
              <a:t>.</a:t>
            </a:r>
          </a:p>
          <a:p>
            <a:pPr marL="171450" indent="-171450">
              <a:lnSpc>
                <a:spcPct val="120000"/>
              </a:lnSpc>
              <a:buFont typeface="Arial" panose="020B0604020202020204" pitchFamily="34" charset="0"/>
              <a:buChar char="•"/>
            </a:pPr>
            <a:r>
              <a:rPr lang="en-NL" sz="1300" b="0"/>
              <a:t>Create a daily </a:t>
            </a:r>
            <a:r>
              <a:rPr lang="en-NL" sz="1300"/>
              <a:t>schedule</a:t>
            </a:r>
            <a:r>
              <a:rPr lang="en-NL" sz="1300" b="0"/>
              <a:t> and check your planning regularly, to maintain progress.</a:t>
            </a:r>
            <a:endParaRPr lang="nl-NL" sz="1300" b="0"/>
          </a:p>
        </p:txBody>
      </p:sp>
      <p:sp>
        <p:nvSpPr>
          <p:cNvPr id="4" name="TextBox 3">
            <a:extLst>
              <a:ext uri="{FF2B5EF4-FFF2-40B4-BE49-F238E27FC236}">
                <a16:creationId xmlns:a16="http://schemas.microsoft.com/office/drawing/2014/main" id="{15E80B4E-42B7-B541-B9C5-ABC97BC7E737}"/>
              </a:ext>
            </a:extLst>
          </p:cNvPr>
          <p:cNvSpPr txBox="1"/>
          <p:nvPr/>
        </p:nvSpPr>
        <p:spPr>
          <a:xfrm>
            <a:off x="8872566" y="331357"/>
            <a:ext cx="992870" cy="757130"/>
          </a:xfrm>
          <a:prstGeom prst="rect">
            <a:avLst/>
          </a:prstGeom>
          <a:noFill/>
        </p:spPr>
        <p:txBody>
          <a:bodyPr wrap="square" rtlCol="0">
            <a:spAutoFit/>
          </a:bodyPr>
          <a:lstStyle/>
          <a:p>
            <a:pPr>
              <a:lnSpc>
                <a:spcPct val="90000"/>
              </a:lnSpc>
            </a:pPr>
            <a:r>
              <a:rPr lang="en-NL" sz="800" b="1" dirty="0"/>
              <a:t>Version</a:t>
            </a:r>
            <a:r>
              <a:rPr lang="en-NL" sz="800" dirty="0"/>
              <a:t>: 03-</a:t>
            </a:r>
            <a:r>
              <a:rPr lang="en-US" sz="800" dirty="0"/>
              <a:t>3</a:t>
            </a:r>
            <a:r>
              <a:rPr lang="en-NL" sz="800" dirty="0"/>
              <a:t>0-’20</a:t>
            </a:r>
          </a:p>
          <a:p>
            <a:pPr>
              <a:lnSpc>
                <a:spcPct val="90000"/>
              </a:lnSpc>
            </a:pPr>
            <a:r>
              <a:rPr lang="en-NL" sz="800" b="1" dirty="0"/>
              <a:t>Author: </a:t>
            </a:r>
            <a:br>
              <a:rPr lang="en-US" sz="800" b="1" dirty="0"/>
            </a:br>
            <a:r>
              <a:rPr lang="en-US" sz="800" dirty="0">
                <a:highlight>
                  <a:srgbClr val="FFFF00"/>
                </a:highlight>
              </a:rPr>
              <a:t>&lt;your name here&gt;</a:t>
            </a:r>
          </a:p>
          <a:p>
            <a:pPr>
              <a:lnSpc>
                <a:spcPct val="90000"/>
              </a:lnSpc>
            </a:pPr>
            <a:r>
              <a:rPr lang="en-US" sz="800" b="1" dirty="0"/>
              <a:t>Derivative of</a:t>
            </a:r>
            <a:r>
              <a:rPr lang="en-US" sz="800" dirty="0"/>
              <a:t> </a:t>
            </a:r>
            <a:r>
              <a:rPr lang="en-US" sz="800" dirty="0">
                <a:hlinkClick r:id="rId7"/>
              </a:rPr>
              <a:t>J. van </a:t>
            </a:r>
            <a:br>
              <a:rPr lang="en-US" sz="800" dirty="0">
                <a:hlinkClick r:id="rId7"/>
              </a:rPr>
            </a:br>
            <a:r>
              <a:rPr lang="en-US" sz="800" dirty="0">
                <a:hlinkClick r:id="rId7"/>
              </a:rPr>
              <a:t>de Pas &amp; D. Plass</a:t>
            </a:r>
            <a:r>
              <a:rPr lang="en-US" sz="800" dirty="0"/>
              <a:t>. </a:t>
            </a:r>
            <a:br>
              <a:rPr lang="en-NL" sz="800" dirty="0"/>
            </a:br>
            <a:r>
              <a:rPr lang="en-NL" sz="800" dirty="0"/>
              <a:t>Saxion</a:t>
            </a:r>
            <a:r>
              <a:rPr lang="en-US" sz="800" dirty="0"/>
              <a:t>. </a:t>
            </a:r>
            <a:endParaRPr lang="en-NL" sz="800" dirty="0"/>
          </a:p>
        </p:txBody>
      </p:sp>
      <p:pic>
        <p:nvPicPr>
          <p:cNvPr id="7" name="Picture 6">
            <a:extLst>
              <a:ext uri="{FF2B5EF4-FFF2-40B4-BE49-F238E27FC236}">
                <a16:creationId xmlns:a16="http://schemas.microsoft.com/office/drawing/2014/main" id="{56A6AD7E-9245-3A42-8BA7-0E1EA88B5F39}"/>
              </a:ext>
            </a:extLst>
          </p:cNvPr>
          <p:cNvPicPr>
            <a:picLocks noChangeAspect="1"/>
          </p:cNvPicPr>
          <p:nvPr/>
        </p:nvPicPr>
        <p:blipFill>
          <a:blip r:embed="rId8">
            <a:alphaModFix/>
          </a:blip>
          <a:stretch>
            <a:fillRect/>
          </a:stretch>
        </p:blipFill>
        <p:spPr>
          <a:xfrm>
            <a:off x="8939798" y="111154"/>
            <a:ext cx="762000" cy="253181"/>
          </a:xfrm>
          <a:prstGeom prst="rect">
            <a:avLst/>
          </a:prstGeom>
        </p:spPr>
      </p:pic>
      <p:sp>
        <p:nvSpPr>
          <p:cNvPr id="100" name="TextBox 99">
            <a:extLst>
              <a:ext uri="{FF2B5EF4-FFF2-40B4-BE49-F238E27FC236}">
                <a16:creationId xmlns:a16="http://schemas.microsoft.com/office/drawing/2014/main" id="{764D4ACB-8E8F-824C-8649-233069E9CD80}"/>
              </a:ext>
            </a:extLst>
          </p:cNvPr>
          <p:cNvSpPr txBox="1"/>
          <p:nvPr/>
        </p:nvSpPr>
        <p:spPr>
          <a:xfrm rot="16200000">
            <a:off x="181661" y="4137786"/>
            <a:ext cx="5148049" cy="215444"/>
          </a:xfrm>
          <a:prstGeom prst="rect">
            <a:avLst/>
          </a:prstGeom>
          <a:noFill/>
        </p:spPr>
        <p:txBody>
          <a:bodyPr wrap="square" rtlCol="0">
            <a:spAutoFit/>
          </a:bodyPr>
          <a:lstStyle/>
          <a:p>
            <a:r>
              <a:rPr lang="en-NL" sz="800" i="1">
                <a:solidFill>
                  <a:srgbClr val="029C83"/>
                </a:solidFill>
              </a:rPr>
              <a:t>* online/phone; check online tools!     ** if you can get access to the necessary hardware or systems</a:t>
            </a:r>
          </a:p>
        </p:txBody>
      </p:sp>
      <p:sp>
        <p:nvSpPr>
          <p:cNvPr id="5" name="TextBox 4">
            <a:extLst>
              <a:ext uri="{FF2B5EF4-FFF2-40B4-BE49-F238E27FC236}">
                <a16:creationId xmlns:a16="http://schemas.microsoft.com/office/drawing/2014/main" id="{005A5819-BB72-8D42-816F-98A28E1D9CF9}"/>
              </a:ext>
            </a:extLst>
          </p:cNvPr>
          <p:cNvSpPr txBox="1"/>
          <p:nvPr/>
        </p:nvSpPr>
        <p:spPr>
          <a:xfrm>
            <a:off x="2788469" y="178752"/>
            <a:ext cx="3889591" cy="369332"/>
          </a:xfrm>
          <a:prstGeom prst="rect">
            <a:avLst/>
          </a:prstGeom>
          <a:noFill/>
        </p:spPr>
        <p:txBody>
          <a:bodyPr wrap="none" rtlCol="0">
            <a:spAutoFit/>
          </a:bodyPr>
          <a:lstStyle/>
          <a:p>
            <a:r>
              <a:rPr lang="en-NL" sz="1600" b="1">
                <a:solidFill>
                  <a:srgbClr val="029C83"/>
                </a:solidFill>
              </a:rPr>
              <a:t>Methods inspiration</a:t>
            </a:r>
            <a:r>
              <a:rPr lang="en-NL">
                <a:solidFill>
                  <a:srgbClr val="029C83"/>
                </a:solidFill>
              </a:rPr>
              <a:t> </a:t>
            </a:r>
            <a:r>
              <a:rPr lang="en-NL" sz="1200">
                <a:solidFill>
                  <a:srgbClr val="029C83"/>
                </a:solidFill>
              </a:rPr>
              <a:t>(based on </a:t>
            </a:r>
            <a:r>
              <a:rPr lang="en-NL" sz="1200">
                <a:solidFill>
                  <a:srgbClr val="029C83"/>
                </a:solidFill>
                <a:hlinkClick r:id="rId9">
                  <a:extLst>
                    <a:ext uri="{A12FA001-AC4F-418D-AE19-62706E023703}">
                      <ahyp:hlinkClr xmlns:ahyp="http://schemas.microsoft.com/office/drawing/2018/hyperlinkcolor" val="tx"/>
                    </a:ext>
                  </a:extLst>
                </a:hlinkClick>
              </a:rPr>
              <a:t>the DOT framework</a:t>
            </a:r>
            <a:r>
              <a:rPr lang="en-NL" sz="1200">
                <a:solidFill>
                  <a:srgbClr val="029C83"/>
                </a:solidFill>
              </a:rPr>
              <a:t>)</a:t>
            </a:r>
          </a:p>
        </p:txBody>
      </p:sp>
      <p:pic>
        <p:nvPicPr>
          <p:cNvPr id="6" name="Picture 5">
            <a:extLst>
              <a:ext uri="{FF2B5EF4-FFF2-40B4-BE49-F238E27FC236}">
                <a16:creationId xmlns:a16="http://schemas.microsoft.com/office/drawing/2014/main" id="{CEC79ED1-7B97-844F-A56B-E39E4B8FC5A0}"/>
              </a:ext>
            </a:extLst>
          </p:cNvPr>
          <p:cNvPicPr>
            <a:picLocks noChangeAspect="1"/>
          </p:cNvPicPr>
          <p:nvPr/>
        </p:nvPicPr>
        <p:blipFill>
          <a:blip r:embed="rId10"/>
          <a:stretch>
            <a:fillRect/>
          </a:stretch>
        </p:blipFill>
        <p:spPr>
          <a:xfrm>
            <a:off x="2884287" y="606644"/>
            <a:ext cx="4375318" cy="4311445"/>
          </a:xfrm>
          <a:prstGeom prst="rect">
            <a:avLst/>
          </a:prstGeom>
        </p:spPr>
      </p:pic>
      <p:sp>
        <p:nvSpPr>
          <p:cNvPr id="66" name="Round Diagonal Corner of Rectangle 65">
            <a:extLst>
              <a:ext uri="{FF2B5EF4-FFF2-40B4-BE49-F238E27FC236}">
                <a16:creationId xmlns:a16="http://schemas.microsoft.com/office/drawing/2014/main" id="{E515C510-0C83-4449-BEFD-007DB6A18D7C}"/>
              </a:ext>
            </a:extLst>
          </p:cNvPr>
          <p:cNvSpPr/>
          <p:nvPr/>
        </p:nvSpPr>
        <p:spPr>
          <a:xfrm>
            <a:off x="7366641" y="1075640"/>
            <a:ext cx="2292880" cy="2077700"/>
          </a:xfrm>
          <a:prstGeom prst="round2DiagRect">
            <a:avLst/>
          </a:prstGeom>
          <a:solidFill>
            <a:schemeClr val="bg1"/>
          </a:solidFill>
          <a:ln>
            <a:solidFill>
              <a:srgbClr val="00C78E"/>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468D53"/>
                </a:solidFill>
              </a:rPr>
              <a:t>Field</a:t>
            </a:r>
            <a:endParaRPr lang="en-NL" sz="1100">
              <a:solidFill>
                <a:srgbClr val="468D53"/>
              </a:solidFill>
            </a:endParaRPr>
          </a:p>
          <a:p>
            <a:pPr marL="171450" indent="-171450">
              <a:buFont typeface="Arial" panose="020B0604020202020204" pitchFamily="34" charset="0"/>
              <a:buChar char="•"/>
            </a:pPr>
            <a:r>
              <a:rPr lang="en-NL" sz="1100">
                <a:solidFill>
                  <a:srgbClr val="468D53"/>
                </a:solidFill>
              </a:rPr>
              <a:t>document analysis</a:t>
            </a:r>
          </a:p>
          <a:p>
            <a:pPr marL="171450" indent="-171450">
              <a:buFont typeface="Arial" panose="020B0604020202020204" pitchFamily="34" charset="0"/>
              <a:buChar char="•"/>
            </a:pPr>
            <a:r>
              <a:rPr lang="en-NL" sz="1100">
                <a:solidFill>
                  <a:srgbClr val="468D53"/>
                </a:solidFill>
              </a:rPr>
              <a:t>domain modeling</a:t>
            </a:r>
          </a:p>
          <a:p>
            <a:pPr marL="171450" indent="-171450">
              <a:buFont typeface="Arial" panose="020B0604020202020204" pitchFamily="34" charset="0"/>
              <a:buChar char="•"/>
            </a:pPr>
            <a:r>
              <a:rPr lang="en-NL" sz="1100">
                <a:solidFill>
                  <a:srgbClr val="468D53"/>
                </a:solidFill>
              </a:rPr>
              <a:t>explore requirements*</a:t>
            </a:r>
          </a:p>
          <a:p>
            <a:pPr marL="171450" indent="-171450">
              <a:buFont typeface="Arial" panose="020B0604020202020204" pitchFamily="34" charset="0"/>
              <a:buChar char="•"/>
            </a:pPr>
            <a:r>
              <a:rPr lang="en-NL" sz="1100">
                <a:solidFill>
                  <a:srgbClr val="468D53"/>
                </a:solidFill>
              </a:rPr>
              <a:t>focus group*</a:t>
            </a:r>
          </a:p>
          <a:p>
            <a:pPr marL="171450" indent="-171450">
              <a:buFont typeface="Arial" panose="020B0604020202020204" pitchFamily="34" charset="0"/>
              <a:buChar char="•"/>
            </a:pPr>
            <a:r>
              <a:rPr lang="en-NL" sz="1100">
                <a:solidFill>
                  <a:srgbClr val="468D53"/>
                </a:solidFill>
              </a:rPr>
              <a:t>interview*</a:t>
            </a:r>
          </a:p>
          <a:p>
            <a:pPr marL="171450" indent="-171450">
              <a:buFont typeface="Arial" panose="020B0604020202020204" pitchFamily="34" charset="0"/>
              <a:buChar char="•"/>
            </a:pPr>
            <a:r>
              <a:rPr lang="en-NL" sz="1100">
                <a:solidFill>
                  <a:srgbClr val="468D53"/>
                </a:solidFill>
              </a:rPr>
              <a:t>observation*</a:t>
            </a:r>
          </a:p>
          <a:p>
            <a:pPr marL="171450" indent="-171450">
              <a:buFont typeface="Arial" panose="020B0604020202020204" pitchFamily="34" charset="0"/>
              <a:buChar char="•"/>
            </a:pPr>
            <a:r>
              <a:rPr lang="en-NL" sz="1100">
                <a:solidFill>
                  <a:srgbClr val="468D53"/>
                </a:solidFill>
              </a:rPr>
              <a:t>problem analysis*</a:t>
            </a:r>
          </a:p>
          <a:p>
            <a:pPr marL="171450" indent="-171450">
              <a:buFont typeface="Arial" panose="020B0604020202020204" pitchFamily="34" charset="0"/>
              <a:buChar char="•"/>
            </a:pPr>
            <a:r>
              <a:rPr lang="en-NL" sz="1100">
                <a:solidFill>
                  <a:srgbClr val="468D53"/>
                </a:solidFill>
              </a:rPr>
              <a:t>stakeholder analysis*</a:t>
            </a:r>
          </a:p>
          <a:p>
            <a:pPr marL="171450" indent="-171450">
              <a:buFont typeface="Arial" panose="020B0604020202020204" pitchFamily="34" charset="0"/>
              <a:buChar char="•"/>
            </a:pPr>
            <a:r>
              <a:rPr lang="en-NL" sz="1100">
                <a:solidFill>
                  <a:srgbClr val="468D53"/>
                </a:solidFill>
              </a:rPr>
              <a:t>survey*</a:t>
            </a:r>
          </a:p>
          <a:p>
            <a:pPr marL="171450" indent="-171450">
              <a:buFont typeface="Arial" panose="020B0604020202020204" pitchFamily="34" charset="0"/>
              <a:buChar char="•"/>
            </a:pPr>
            <a:r>
              <a:rPr lang="en-NL" sz="1100">
                <a:solidFill>
                  <a:srgbClr val="468D53"/>
                </a:solidFill>
              </a:rPr>
              <a:t>task analysis*</a:t>
            </a:r>
            <a:endParaRPr lang="en-NL" sz="1100" i="1">
              <a:solidFill>
                <a:srgbClr val="468D53"/>
              </a:solidFill>
            </a:endParaRPr>
          </a:p>
        </p:txBody>
      </p:sp>
      <p:sp>
        <p:nvSpPr>
          <p:cNvPr id="68" name="Round Diagonal Corner of Rectangle 67">
            <a:extLst>
              <a:ext uri="{FF2B5EF4-FFF2-40B4-BE49-F238E27FC236}">
                <a16:creationId xmlns:a16="http://schemas.microsoft.com/office/drawing/2014/main" id="{95563CF1-6F7A-5E41-B6B8-CD2059088303}"/>
              </a:ext>
            </a:extLst>
          </p:cNvPr>
          <p:cNvSpPr/>
          <p:nvPr/>
        </p:nvSpPr>
        <p:spPr>
          <a:xfrm>
            <a:off x="7366641" y="3253700"/>
            <a:ext cx="2292880" cy="1534100"/>
          </a:xfrm>
          <a:prstGeom prst="round2DiagRect">
            <a:avLst/>
          </a:prstGeom>
          <a:solidFill>
            <a:schemeClr val="bg1"/>
          </a:solidFill>
          <a:ln>
            <a:solidFill>
              <a:srgbClr val="53C93E"/>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30894A"/>
                </a:solidFill>
              </a:rPr>
              <a:t>Library</a:t>
            </a:r>
            <a:endParaRPr lang="en-NL" sz="1100">
              <a:solidFill>
                <a:srgbClr val="30894A"/>
              </a:solidFill>
            </a:endParaRPr>
          </a:p>
          <a:p>
            <a:pPr marL="171450" indent="-171450">
              <a:buFont typeface="Arial" panose="020B0604020202020204" pitchFamily="34" charset="0"/>
              <a:buChar char="•"/>
            </a:pPr>
            <a:r>
              <a:rPr lang="en-NL" sz="1100">
                <a:solidFill>
                  <a:srgbClr val="30894A"/>
                </a:solidFill>
              </a:rPr>
              <a:t>available product analysis </a:t>
            </a:r>
          </a:p>
          <a:p>
            <a:pPr marL="171450" indent="-171450">
              <a:buFont typeface="Arial" panose="020B0604020202020204" pitchFamily="34" charset="0"/>
              <a:buChar char="•"/>
            </a:pPr>
            <a:r>
              <a:rPr lang="en-NL" sz="1100">
                <a:solidFill>
                  <a:srgbClr val="30894A"/>
                </a:solidFill>
              </a:rPr>
              <a:t>best practices</a:t>
            </a:r>
          </a:p>
          <a:p>
            <a:pPr marL="171450" indent="-171450">
              <a:buFont typeface="Arial" panose="020B0604020202020204" pitchFamily="34" charset="0"/>
              <a:buChar char="•"/>
            </a:pPr>
            <a:r>
              <a:rPr lang="en-NL" sz="1100">
                <a:solidFill>
                  <a:srgbClr val="30894A"/>
                </a:solidFill>
              </a:rPr>
              <a:t>community research</a:t>
            </a:r>
          </a:p>
          <a:p>
            <a:pPr marL="171450" indent="-171450">
              <a:buFont typeface="Arial" panose="020B0604020202020204" pitchFamily="34" charset="0"/>
              <a:buChar char="•"/>
            </a:pPr>
            <a:r>
              <a:rPr lang="en-NL" sz="1100">
                <a:solidFill>
                  <a:srgbClr val="30894A"/>
                </a:solidFill>
              </a:rPr>
              <a:t>design pattern research</a:t>
            </a:r>
          </a:p>
          <a:p>
            <a:pPr marL="171450" indent="-171450">
              <a:buFont typeface="Arial" panose="020B0604020202020204" pitchFamily="34" charset="0"/>
              <a:buChar char="•"/>
            </a:pPr>
            <a:r>
              <a:rPr lang="en-NL" sz="1100">
                <a:solidFill>
                  <a:srgbClr val="30894A"/>
                </a:solidFill>
              </a:rPr>
              <a:t>expert interview*</a:t>
            </a:r>
          </a:p>
          <a:p>
            <a:pPr marL="171450" indent="-171450">
              <a:buFont typeface="Arial" panose="020B0604020202020204" pitchFamily="34" charset="0"/>
              <a:buChar char="•"/>
            </a:pPr>
            <a:r>
              <a:rPr lang="en-NL" sz="1100">
                <a:solidFill>
                  <a:srgbClr val="30894A"/>
                </a:solidFill>
              </a:rPr>
              <a:t>literature study</a:t>
            </a:r>
          </a:p>
          <a:p>
            <a:pPr marL="171450" indent="-171450">
              <a:buFont typeface="Arial" panose="020B0604020202020204" pitchFamily="34" charset="0"/>
              <a:buChar char="•"/>
            </a:pPr>
            <a:r>
              <a:rPr lang="en-NL" sz="1100">
                <a:solidFill>
                  <a:srgbClr val="30894A"/>
                </a:solidFill>
              </a:rPr>
              <a:t>SWOT analysis</a:t>
            </a:r>
          </a:p>
        </p:txBody>
      </p:sp>
      <p:sp>
        <p:nvSpPr>
          <p:cNvPr id="84" name="Round Diagonal Corner of Rectangle 83">
            <a:extLst>
              <a:ext uri="{FF2B5EF4-FFF2-40B4-BE49-F238E27FC236}">
                <a16:creationId xmlns:a16="http://schemas.microsoft.com/office/drawing/2014/main" id="{30D4D17E-5B31-8144-8F2E-F5D226A2FC07}"/>
              </a:ext>
            </a:extLst>
          </p:cNvPr>
          <p:cNvSpPr/>
          <p:nvPr/>
        </p:nvSpPr>
        <p:spPr>
          <a:xfrm>
            <a:off x="7366641" y="4888159"/>
            <a:ext cx="2292880" cy="1880418"/>
          </a:xfrm>
          <a:prstGeom prst="round2DiagRect">
            <a:avLst/>
          </a:prstGeom>
          <a:solidFill>
            <a:schemeClr val="bg1"/>
          </a:solidFill>
          <a:ln>
            <a:solidFill>
              <a:srgbClr val="20A3D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43686B"/>
                </a:solidFill>
              </a:rPr>
              <a:t>Workshop</a:t>
            </a:r>
            <a:endParaRPr lang="en-NL" sz="1100">
              <a:solidFill>
                <a:srgbClr val="43686B"/>
              </a:solidFill>
            </a:endParaRPr>
          </a:p>
          <a:p>
            <a:pPr marL="171450" indent="-171450">
              <a:buFont typeface="Arial" panose="020B0604020202020204" pitchFamily="34" charset="0"/>
              <a:buChar char="•"/>
            </a:pPr>
            <a:r>
              <a:rPr lang="en-NL" sz="1100">
                <a:solidFill>
                  <a:srgbClr val="43686B"/>
                </a:solidFill>
              </a:rPr>
              <a:t>brainstorm*</a:t>
            </a:r>
          </a:p>
          <a:p>
            <a:pPr marL="171450" indent="-171450">
              <a:buFont typeface="Arial" panose="020B0604020202020204" pitchFamily="34" charset="0"/>
              <a:buChar char="•"/>
            </a:pPr>
            <a:r>
              <a:rPr lang="en-NL" sz="1100">
                <a:solidFill>
                  <a:srgbClr val="43686B"/>
                </a:solidFill>
              </a:rPr>
              <a:t>business case exploration</a:t>
            </a:r>
          </a:p>
          <a:p>
            <a:pPr marL="171450" indent="-171450">
              <a:buFont typeface="Arial" panose="020B0604020202020204" pitchFamily="34" charset="0"/>
              <a:buChar char="•"/>
            </a:pPr>
            <a:r>
              <a:rPr lang="en-NL" sz="1100">
                <a:solidFill>
                  <a:srgbClr val="43686B"/>
                </a:solidFill>
              </a:rPr>
              <a:t>code review*</a:t>
            </a:r>
          </a:p>
          <a:p>
            <a:pPr marL="171450" indent="-171450">
              <a:buFont typeface="Arial" panose="020B0604020202020204" pitchFamily="34" charset="0"/>
              <a:buChar char="•"/>
            </a:pPr>
            <a:r>
              <a:rPr lang="en-NL" sz="1100">
                <a:solidFill>
                  <a:srgbClr val="43686B"/>
                </a:solidFill>
              </a:rPr>
              <a:t>decomposition</a:t>
            </a:r>
          </a:p>
          <a:p>
            <a:pPr marL="171450" indent="-171450">
              <a:buFont typeface="Arial" panose="020B0604020202020204" pitchFamily="34" charset="0"/>
              <a:buChar char="•"/>
            </a:pPr>
            <a:r>
              <a:rPr lang="en-NL" sz="1100">
                <a:solidFill>
                  <a:srgbClr val="43686B"/>
                </a:solidFill>
              </a:rPr>
              <a:t>gap analysis</a:t>
            </a:r>
          </a:p>
          <a:p>
            <a:pPr marL="171450" indent="-171450">
              <a:buFont typeface="Arial" panose="020B0604020202020204" pitchFamily="34" charset="0"/>
              <a:buChar char="•"/>
            </a:pPr>
            <a:r>
              <a:rPr lang="en-NL" sz="1100">
                <a:solidFill>
                  <a:srgbClr val="43686B"/>
                </a:solidFill>
              </a:rPr>
              <a:t>multi-criteria decision making</a:t>
            </a:r>
          </a:p>
          <a:p>
            <a:pPr marL="171450" indent="-171450">
              <a:buFont typeface="Arial" panose="020B0604020202020204" pitchFamily="34" charset="0"/>
              <a:buChar char="•"/>
            </a:pPr>
            <a:r>
              <a:rPr lang="en-NL" sz="1100">
                <a:solidFill>
                  <a:srgbClr val="43686B"/>
                </a:solidFill>
              </a:rPr>
              <a:t>prototyping</a:t>
            </a:r>
          </a:p>
          <a:p>
            <a:pPr marL="171450" indent="-171450">
              <a:buFont typeface="Arial" panose="020B0604020202020204" pitchFamily="34" charset="0"/>
              <a:buChar char="•"/>
            </a:pPr>
            <a:r>
              <a:rPr lang="en-NL" sz="1100">
                <a:solidFill>
                  <a:srgbClr val="43686B"/>
                </a:solidFill>
              </a:rPr>
              <a:t>requirements prioritization*</a:t>
            </a:r>
          </a:p>
          <a:p>
            <a:pPr marL="171450" indent="-171450">
              <a:buFont typeface="Arial" panose="020B0604020202020204" pitchFamily="34" charset="0"/>
              <a:buChar char="•"/>
            </a:pPr>
            <a:r>
              <a:rPr lang="en-NL" sz="1100">
                <a:solidFill>
                  <a:srgbClr val="43686B"/>
                </a:solidFill>
              </a:rPr>
              <a:t>root cause analysis</a:t>
            </a:r>
          </a:p>
          <a:p>
            <a:pPr marL="171450" indent="-171450">
              <a:buFont typeface="Arial" panose="020B0604020202020204" pitchFamily="34" charset="0"/>
              <a:buChar char="•"/>
            </a:pPr>
            <a:endParaRPr lang="en-NL" sz="1100" i="1">
              <a:solidFill>
                <a:srgbClr val="43686B"/>
              </a:solidFill>
            </a:endParaRPr>
          </a:p>
        </p:txBody>
      </p:sp>
      <p:sp>
        <p:nvSpPr>
          <p:cNvPr id="96" name="Round Diagonal Corner of Rectangle 95">
            <a:extLst>
              <a:ext uri="{FF2B5EF4-FFF2-40B4-BE49-F238E27FC236}">
                <a16:creationId xmlns:a16="http://schemas.microsoft.com/office/drawing/2014/main" id="{F149AB46-6F03-2F4C-82DF-1E446D511E0E}"/>
              </a:ext>
            </a:extLst>
          </p:cNvPr>
          <p:cNvSpPr/>
          <p:nvPr/>
        </p:nvSpPr>
        <p:spPr>
          <a:xfrm>
            <a:off x="2884287" y="5025809"/>
            <a:ext cx="2131320" cy="1742768"/>
          </a:xfrm>
          <a:prstGeom prst="round2DiagRect">
            <a:avLst/>
          </a:prstGeom>
          <a:solidFill>
            <a:schemeClr val="bg1"/>
          </a:solidFill>
          <a:ln>
            <a:solidFill>
              <a:srgbClr val="7B78C7"/>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504B8F"/>
                </a:solidFill>
              </a:rPr>
              <a:t>Lab</a:t>
            </a:r>
            <a:endParaRPr lang="en-NL" sz="1100">
              <a:solidFill>
                <a:srgbClr val="504B8F"/>
              </a:solidFill>
            </a:endParaRPr>
          </a:p>
          <a:p>
            <a:pPr marL="171450" indent="-171450">
              <a:buFont typeface="Arial" panose="020B0604020202020204" pitchFamily="34" charset="0"/>
              <a:buChar char="•"/>
            </a:pPr>
            <a:r>
              <a:rPr lang="en-NL" sz="1100">
                <a:solidFill>
                  <a:srgbClr val="504B8F"/>
                </a:solidFill>
              </a:rPr>
              <a:t>A/B testing</a:t>
            </a:r>
          </a:p>
          <a:p>
            <a:pPr marL="171450" indent="-171450">
              <a:buFont typeface="Arial" panose="020B0604020202020204" pitchFamily="34" charset="0"/>
              <a:buChar char="•"/>
            </a:pPr>
            <a:r>
              <a:rPr lang="en-NL" sz="1100">
                <a:solidFill>
                  <a:srgbClr val="504B8F"/>
                </a:solidFill>
              </a:rPr>
              <a:t>component test, unit test</a:t>
            </a:r>
          </a:p>
          <a:p>
            <a:pPr marL="171450" indent="-171450">
              <a:buFont typeface="Arial" panose="020B0604020202020204" pitchFamily="34" charset="0"/>
              <a:buChar char="•"/>
            </a:pPr>
            <a:r>
              <a:rPr lang="en-NL" sz="1100">
                <a:solidFill>
                  <a:srgbClr val="504B8F"/>
                </a:solidFill>
              </a:rPr>
              <a:t>computer simulation</a:t>
            </a:r>
          </a:p>
          <a:p>
            <a:pPr marL="171450" indent="-171450">
              <a:buFont typeface="Arial" panose="020B0604020202020204" pitchFamily="34" charset="0"/>
              <a:buChar char="•"/>
            </a:pPr>
            <a:r>
              <a:rPr lang="en-NL" sz="1100">
                <a:solidFill>
                  <a:srgbClr val="504B8F"/>
                </a:solidFill>
              </a:rPr>
              <a:t>data analytics</a:t>
            </a:r>
          </a:p>
          <a:p>
            <a:pPr marL="171450" indent="-171450">
              <a:buFont typeface="Arial" panose="020B0604020202020204" pitchFamily="34" charset="0"/>
              <a:buChar char="•"/>
            </a:pPr>
            <a:r>
              <a:rPr lang="en-NL" sz="1100">
                <a:solidFill>
                  <a:srgbClr val="504B8F"/>
                </a:solidFill>
              </a:rPr>
              <a:t>hardware validation**</a:t>
            </a:r>
          </a:p>
          <a:p>
            <a:pPr marL="171450" indent="-171450">
              <a:buFont typeface="Arial" panose="020B0604020202020204" pitchFamily="34" charset="0"/>
              <a:buChar char="•"/>
            </a:pPr>
            <a:r>
              <a:rPr lang="en-NL" sz="1100">
                <a:solidFill>
                  <a:srgbClr val="504B8F"/>
                </a:solidFill>
              </a:rPr>
              <a:t>security test</a:t>
            </a:r>
          </a:p>
          <a:p>
            <a:pPr marL="171450" indent="-171450">
              <a:buFont typeface="Arial" panose="020B0604020202020204" pitchFamily="34" charset="0"/>
              <a:buChar char="•"/>
            </a:pPr>
            <a:r>
              <a:rPr lang="en-NL" sz="1100">
                <a:solidFill>
                  <a:srgbClr val="504B8F"/>
                </a:solidFill>
              </a:rPr>
              <a:t>system test**</a:t>
            </a:r>
          </a:p>
          <a:p>
            <a:pPr marL="171450" indent="-171450">
              <a:buFont typeface="Arial" panose="020B0604020202020204" pitchFamily="34" charset="0"/>
              <a:buChar char="•"/>
            </a:pPr>
            <a:r>
              <a:rPr lang="en-NL" sz="1100">
                <a:solidFill>
                  <a:srgbClr val="504B8F"/>
                </a:solidFill>
              </a:rPr>
              <a:t>usability test*</a:t>
            </a:r>
          </a:p>
          <a:p>
            <a:pPr marL="171450" indent="-171450">
              <a:buFont typeface="Arial" panose="020B0604020202020204" pitchFamily="34" charset="0"/>
              <a:buChar char="•"/>
            </a:pPr>
            <a:endParaRPr lang="en-NL" sz="1100">
              <a:solidFill>
                <a:srgbClr val="504B8F"/>
              </a:solidFill>
            </a:endParaRPr>
          </a:p>
          <a:p>
            <a:pPr marL="171450" indent="-171450">
              <a:buFont typeface="Arial" panose="020B0604020202020204" pitchFamily="34" charset="0"/>
              <a:buChar char="•"/>
            </a:pPr>
            <a:endParaRPr lang="en-NL" sz="1100" i="1">
              <a:solidFill>
                <a:srgbClr val="504B8F"/>
              </a:solidFill>
            </a:endParaRPr>
          </a:p>
        </p:txBody>
      </p:sp>
      <p:sp>
        <p:nvSpPr>
          <p:cNvPr id="103" name="Round Diagonal Corner of Rectangle 102">
            <a:extLst>
              <a:ext uri="{FF2B5EF4-FFF2-40B4-BE49-F238E27FC236}">
                <a16:creationId xmlns:a16="http://schemas.microsoft.com/office/drawing/2014/main" id="{E97796F5-96D0-8B47-B632-22F6488A55CF}"/>
              </a:ext>
            </a:extLst>
          </p:cNvPr>
          <p:cNvSpPr/>
          <p:nvPr/>
        </p:nvSpPr>
        <p:spPr>
          <a:xfrm>
            <a:off x="5125464" y="5025809"/>
            <a:ext cx="2131320" cy="1742768"/>
          </a:xfrm>
          <a:prstGeom prst="round2DiagRect">
            <a:avLst/>
          </a:prstGeom>
          <a:solidFill>
            <a:schemeClr val="bg1"/>
          </a:solidFill>
          <a:ln>
            <a:solidFill>
              <a:srgbClr val="DFA24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C9434D"/>
                </a:solidFill>
              </a:rPr>
              <a:t>Showroom</a:t>
            </a:r>
            <a:endParaRPr lang="en-NL" sz="1100">
              <a:solidFill>
                <a:srgbClr val="C9434D"/>
              </a:solidFill>
            </a:endParaRPr>
          </a:p>
          <a:p>
            <a:pPr marL="171450" indent="-171450">
              <a:buFont typeface="Arial" panose="020B0604020202020204" pitchFamily="34" charset="0"/>
              <a:buChar char="•"/>
            </a:pPr>
            <a:r>
              <a:rPr lang="en-NL" sz="1100">
                <a:solidFill>
                  <a:srgbClr val="C9434D"/>
                </a:solidFill>
              </a:rPr>
              <a:t>benchmark</a:t>
            </a:r>
          </a:p>
          <a:p>
            <a:pPr marL="171450" indent="-171450">
              <a:buFont typeface="Arial" panose="020B0604020202020204" pitchFamily="34" charset="0"/>
              <a:buChar char="•"/>
            </a:pPr>
            <a:r>
              <a:rPr lang="en-NL" sz="1100">
                <a:solidFill>
                  <a:srgbClr val="C9434D"/>
                </a:solidFill>
              </a:rPr>
              <a:t>ethical check</a:t>
            </a:r>
          </a:p>
          <a:p>
            <a:pPr marL="171450" indent="-171450">
              <a:buFont typeface="Arial" panose="020B0604020202020204" pitchFamily="34" charset="0"/>
              <a:buChar char="•"/>
            </a:pPr>
            <a:r>
              <a:rPr lang="en-NL" sz="1100">
                <a:solidFill>
                  <a:srgbClr val="C9434D"/>
                </a:solidFill>
              </a:rPr>
              <a:t>guideline conformity analysis</a:t>
            </a:r>
          </a:p>
          <a:p>
            <a:pPr marL="171450" indent="-171450">
              <a:buFont typeface="Arial" panose="020B0604020202020204" pitchFamily="34" charset="0"/>
              <a:buChar char="•"/>
            </a:pPr>
            <a:r>
              <a:rPr lang="en-NL" sz="1100">
                <a:solidFill>
                  <a:srgbClr val="C9434D"/>
                </a:solidFill>
              </a:rPr>
              <a:t>peer review*</a:t>
            </a:r>
          </a:p>
          <a:p>
            <a:pPr marL="171450" indent="-171450">
              <a:buFont typeface="Arial" panose="020B0604020202020204" pitchFamily="34" charset="0"/>
              <a:buChar char="•"/>
            </a:pPr>
            <a:r>
              <a:rPr lang="en-NL" sz="1100">
                <a:solidFill>
                  <a:srgbClr val="C9434D"/>
                </a:solidFill>
              </a:rPr>
              <a:t>pitch*</a:t>
            </a:r>
          </a:p>
          <a:p>
            <a:pPr marL="171450" indent="-171450">
              <a:buFont typeface="Arial" panose="020B0604020202020204" pitchFamily="34" charset="0"/>
              <a:buChar char="•"/>
            </a:pPr>
            <a:r>
              <a:rPr lang="en-NL" sz="1100">
                <a:solidFill>
                  <a:srgbClr val="C9434D"/>
                </a:solidFill>
              </a:rPr>
              <a:t>product review*</a:t>
            </a:r>
          </a:p>
          <a:p>
            <a:pPr marL="171450" indent="-171450">
              <a:buFont typeface="Arial" panose="020B0604020202020204" pitchFamily="34" charset="0"/>
              <a:buChar char="•"/>
            </a:pPr>
            <a:r>
              <a:rPr lang="en-NL" sz="1100">
                <a:solidFill>
                  <a:srgbClr val="C9434D"/>
                </a:solidFill>
              </a:rPr>
              <a:t>static program analysis</a:t>
            </a:r>
          </a:p>
          <a:p>
            <a:pPr marL="171450" indent="-171450">
              <a:buFont typeface="Arial" panose="020B0604020202020204" pitchFamily="34" charset="0"/>
              <a:buChar char="•"/>
            </a:pPr>
            <a:endParaRPr lang="en-NL" sz="1100" i="1">
              <a:solidFill>
                <a:srgbClr val="C9434D"/>
              </a:solidFill>
            </a:endParaRPr>
          </a:p>
        </p:txBody>
      </p:sp>
      <p:pic>
        <p:nvPicPr>
          <p:cNvPr id="104" name="Picture 103">
            <a:extLst>
              <a:ext uri="{FF2B5EF4-FFF2-40B4-BE49-F238E27FC236}">
                <a16:creationId xmlns:a16="http://schemas.microsoft.com/office/drawing/2014/main" id="{87C540D0-F790-1045-9587-26A7A734DC51}"/>
              </a:ext>
            </a:extLst>
          </p:cNvPr>
          <p:cNvPicPr>
            <a:picLocks noChangeAspect="1"/>
          </p:cNvPicPr>
          <p:nvPr/>
        </p:nvPicPr>
        <p:blipFill>
          <a:blip r:embed="rId8">
            <a:alphaModFix/>
          </a:blip>
          <a:stretch>
            <a:fillRect/>
          </a:stretch>
        </p:blipFill>
        <p:spPr>
          <a:xfrm>
            <a:off x="8541885" y="512298"/>
            <a:ext cx="331176" cy="110036"/>
          </a:xfrm>
          <a:prstGeom prst="rect">
            <a:avLst/>
          </a:prstGeom>
        </p:spPr>
      </p:pic>
      <p:sp>
        <p:nvSpPr>
          <p:cNvPr id="105" name="TextBox 104">
            <a:extLst>
              <a:ext uri="{FF2B5EF4-FFF2-40B4-BE49-F238E27FC236}">
                <a16:creationId xmlns:a16="http://schemas.microsoft.com/office/drawing/2014/main" id="{1371D847-1717-8F43-8FB8-635E9FBCC503}"/>
              </a:ext>
            </a:extLst>
          </p:cNvPr>
          <p:cNvSpPr txBox="1"/>
          <p:nvPr/>
        </p:nvSpPr>
        <p:spPr>
          <a:xfrm>
            <a:off x="8124740" y="320679"/>
            <a:ext cx="875561" cy="707886"/>
          </a:xfrm>
          <a:prstGeom prst="rect">
            <a:avLst/>
          </a:prstGeom>
          <a:noFill/>
        </p:spPr>
        <p:txBody>
          <a:bodyPr wrap="none" rtlCol="0">
            <a:spAutoFit/>
          </a:bodyPr>
          <a:lstStyle/>
          <a:p>
            <a:r>
              <a:rPr lang="en-NL" sz="800" dirty="0">
                <a:hlinkClick r:id="rId11">
                  <a:extLst>
                    <a:ext uri="{A12FA001-AC4F-418D-AE19-62706E023703}">
                      <ahyp:hlinkClr xmlns:ahyp="http://schemas.microsoft.com/office/drawing/2018/hyperlinkcolor" val="tx"/>
                    </a:ext>
                  </a:extLst>
                </a:hlinkClick>
              </a:rPr>
              <a:t>DOT-framework</a:t>
            </a:r>
            <a:endParaRPr lang="en-NL" sz="800" dirty="0"/>
          </a:p>
          <a:p>
            <a:r>
              <a:rPr lang="en-NL" sz="800" dirty="0"/>
              <a:t>- HAN</a:t>
            </a:r>
            <a:br>
              <a:rPr lang="en-NL" sz="800" dirty="0"/>
            </a:br>
            <a:br>
              <a:rPr lang="en-NL" sz="800" dirty="0"/>
            </a:br>
            <a:r>
              <a:rPr lang="en-NL" sz="800" dirty="0">
                <a:hlinkClick r:id="rId12">
                  <a:extLst>
                    <a:ext uri="{A12FA001-AC4F-418D-AE19-62706E023703}">
                      <ahyp:hlinkClr xmlns:ahyp="http://schemas.microsoft.com/office/drawing/2018/hyperlinkcolor" val="tx"/>
                    </a:ext>
                  </a:extLst>
                </a:hlinkClick>
              </a:rPr>
              <a:t>ICT research </a:t>
            </a:r>
            <a:br>
              <a:rPr lang="en-NL" sz="800" dirty="0">
                <a:hlinkClick r:id="rId12">
                  <a:extLst>
                    <a:ext uri="{A12FA001-AC4F-418D-AE19-62706E023703}">
                      <ahyp:hlinkClr xmlns:ahyp="http://schemas.microsoft.com/office/drawing/2018/hyperlinkcolor" val="tx"/>
                    </a:ext>
                  </a:extLst>
                </a:hlinkClick>
              </a:rPr>
            </a:br>
            <a:r>
              <a:rPr lang="en-NL" sz="800" dirty="0">
                <a:hlinkClick r:id="rId12">
                  <a:extLst>
                    <a:ext uri="{A12FA001-AC4F-418D-AE19-62706E023703}">
                      <ahyp:hlinkClr xmlns:ahyp="http://schemas.microsoft.com/office/drawing/2018/hyperlinkcolor" val="tx"/>
                    </a:ext>
                  </a:extLst>
                </a:hlinkClick>
              </a:rPr>
              <a:t>methods</a:t>
            </a:r>
            <a:r>
              <a:rPr lang="en-NL" sz="800" dirty="0"/>
              <a:t> - HBO-i</a:t>
            </a:r>
          </a:p>
        </p:txBody>
      </p:sp>
      <p:pic>
        <p:nvPicPr>
          <p:cNvPr id="17" name="Picture 16">
            <a:extLst>
              <a:ext uri="{FF2B5EF4-FFF2-40B4-BE49-F238E27FC236}">
                <a16:creationId xmlns:a16="http://schemas.microsoft.com/office/drawing/2014/main" id="{FBE5A1CB-1216-4966-A9AA-9DE8E1DC2A8B}"/>
              </a:ext>
            </a:extLst>
          </p:cNvPr>
          <p:cNvPicPr>
            <a:picLocks noChangeAspect="1"/>
          </p:cNvPicPr>
          <p:nvPr/>
        </p:nvPicPr>
        <p:blipFill>
          <a:blip r:embed="rId8">
            <a:alphaModFix/>
          </a:blip>
          <a:stretch>
            <a:fillRect/>
          </a:stretch>
        </p:blipFill>
        <p:spPr>
          <a:xfrm>
            <a:off x="9332008" y="932542"/>
            <a:ext cx="331176" cy="110036"/>
          </a:xfrm>
          <a:prstGeom prst="rect">
            <a:avLst/>
          </a:prstGeom>
        </p:spPr>
      </p:pic>
    </p:spTree>
    <p:extLst>
      <p:ext uri="{BB962C8B-B14F-4D97-AF65-F5344CB8AC3E}">
        <p14:creationId xmlns:p14="http://schemas.microsoft.com/office/powerpoint/2010/main" val="40713865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6664f9864b54a78bdf9e6230de1c78b xmlns="6c73e52c-07d4-4617-ab67-464747257e8d">
      <Terms xmlns="http://schemas.microsoft.com/office/infopath/2007/PartnerControls"/>
    </c6664f9864b54a78bdf9e6230de1c78b>
    <SharedWithUsers xmlns="45f6ce90-ba85-4ef2-b43f-c64448cd95eb">
      <UserInfo>
        <DisplayName>John van de Pas</DisplayName>
        <AccountId>57</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94690D6A57C3C4B8650464765815F1C" ma:contentTypeVersion="11" ma:contentTypeDescription="Een nieuw document maken." ma:contentTypeScope="" ma:versionID="82098faf411ec9bfa32e8810b7127acb">
  <xsd:schema xmlns:xsd="http://www.w3.org/2001/XMLSchema" xmlns:xs="http://www.w3.org/2001/XMLSchema" xmlns:p="http://schemas.microsoft.com/office/2006/metadata/properties" xmlns:ns2="45f6ce90-ba85-4ef2-b43f-c64448cd95eb" xmlns:ns3="c7549584-aa9c-449c-abfe-2ca02f3a7188" xmlns:ns4="6c73e52c-07d4-4617-ab67-464747257e8d" xmlns:ns5="ab37b2fe-4f81-426e-b942-40459dbac68c" targetNamespace="http://schemas.microsoft.com/office/2006/metadata/properties" ma:root="true" ma:fieldsID="5355b3c2e7c51138e351d9c559b50eef" ns2:_="" ns3:_="" ns4:_="" ns5:_="">
    <xsd:import namespace="45f6ce90-ba85-4ef2-b43f-c64448cd95eb"/>
    <xsd:import namespace="c7549584-aa9c-449c-abfe-2ca02f3a7188"/>
    <xsd:import namespace="6c73e52c-07d4-4617-ab67-464747257e8d"/>
    <xsd:import namespace="ab37b2fe-4f81-426e-b942-40459dbac68c"/>
    <xsd:element name="properties">
      <xsd:complexType>
        <xsd:sequence>
          <xsd:element name="documentManagement">
            <xsd:complexType>
              <xsd:all>
                <xsd:element ref="ns2:SharedWithUsers" minOccurs="0"/>
                <xsd:element ref="ns4:c6664f9864b54a78bdf9e6230de1c78b" minOccurs="0"/>
                <xsd:element ref="ns5:MediaServiceMetadata" minOccurs="0"/>
                <xsd:element ref="ns5:MediaServiceFastMetadata" minOccurs="0"/>
                <xsd:element ref="ns3:SharedWithDetails" minOccurs="0"/>
                <xsd:element ref="ns5:MediaServiceDateTaken" minOccurs="0"/>
                <xsd:element ref="ns5:MediaServiceAutoTags" minOccurs="0"/>
                <xsd:element ref="ns5:MediaServiceOCR" minOccurs="0"/>
                <xsd:element ref="ns5:MediaServiceGenerationTime" minOccurs="0"/>
                <xsd:element ref="ns5: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5f6ce90-ba85-4ef2-b43f-c64448cd95eb" elementFormDefault="qualified">
    <xsd:import namespace="http://schemas.microsoft.com/office/2006/documentManagement/types"/>
    <xsd:import namespace="http://schemas.microsoft.com/office/infopath/2007/PartnerControls"/>
    <xsd:element name="SharedWithUsers" ma:index="8" nillable="true" ma:displayName="Gedeeld"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7549584-aa9c-449c-abfe-2ca02f3a7188" elementFormDefault="qualified">
    <xsd:import namespace="http://schemas.microsoft.com/office/2006/documentManagement/types"/>
    <xsd:import namespace="http://schemas.microsoft.com/office/infopath/2007/PartnerControls"/>
    <xsd:element name="SharedWithDetails" ma:index="13"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c73e52c-07d4-4617-ab67-464747257e8d" elementFormDefault="qualified">
    <xsd:import namespace="http://schemas.microsoft.com/office/2006/documentManagement/types"/>
    <xsd:import namespace="http://schemas.microsoft.com/office/infopath/2007/PartnerControls"/>
    <xsd:element name="c6664f9864b54a78bdf9e6230de1c78b" ma:index="10" nillable="true" ma:taxonomy="true" ma:internalName="c6664f9864b54a78bdf9e6230de1c78b" ma:taxonomyFieldName="Saxion_Organisatie" ma:displayName="Organisatie" ma:fieldId="{c6664f98-64b5-4a78-bdf9-e6230de1c78b}" ma:sspId="ea23b583-fc58-4aef-a739-6987dbfb3358" ma:termSetId="f5ce510c-de11-4010-8708-f2f2dfd0e37c"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b37b2fe-4f81-426e-b942-40459dbac68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F0FA8B-2AE9-440D-9A16-FF7748721285}">
  <ds:schemaRefs>
    <ds:schemaRef ds:uri="http://schemas.microsoft.com/sharepoint/v3/contenttype/forms"/>
  </ds:schemaRefs>
</ds:datastoreItem>
</file>

<file path=customXml/itemProps2.xml><?xml version="1.0" encoding="utf-8"?>
<ds:datastoreItem xmlns:ds="http://schemas.openxmlformats.org/officeDocument/2006/customXml" ds:itemID="{309D5A32-D9DC-4BB8-A6D6-11EDE6F75D71}">
  <ds:schemaRefs>
    <ds:schemaRef ds:uri="ab37b2fe-4f81-426e-b942-40459dbac68c"/>
    <ds:schemaRef ds:uri="http://purl.org/dc/dcmitype/"/>
    <ds:schemaRef ds:uri="http://schemas.microsoft.com/office/2006/documentManagement/types"/>
    <ds:schemaRef ds:uri="http://purl.org/dc/elements/1.1/"/>
    <ds:schemaRef ds:uri="6c73e52c-07d4-4617-ab67-464747257e8d"/>
    <ds:schemaRef ds:uri="http://www.w3.org/XML/1998/namespace"/>
    <ds:schemaRef ds:uri="http://purl.org/dc/terms/"/>
    <ds:schemaRef ds:uri="http://schemas.microsoft.com/office/2006/metadata/properties"/>
    <ds:schemaRef ds:uri="http://schemas.microsoft.com/office/infopath/2007/PartnerControls"/>
    <ds:schemaRef ds:uri="http://schemas.openxmlformats.org/package/2006/metadata/core-properties"/>
    <ds:schemaRef ds:uri="c7549584-aa9c-449c-abfe-2ca02f3a7188"/>
    <ds:schemaRef ds:uri="45f6ce90-ba85-4ef2-b43f-c64448cd95eb"/>
  </ds:schemaRefs>
</ds:datastoreItem>
</file>

<file path=customXml/itemProps3.xml><?xml version="1.0" encoding="utf-8"?>
<ds:datastoreItem xmlns:ds="http://schemas.openxmlformats.org/officeDocument/2006/customXml" ds:itemID="{583EEF87-8662-4A52-BB62-A3575F6848F1}">
  <ds:schemaRefs>
    <ds:schemaRef ds:uri="45f6ce90-ba85-4ef2-b43f-c64448cd95eb"/>
    <ds:schemaRef ds:uri="6c73e52c-07d4-4617-ab67-464747257e8d"/>
    <ds:schemaRef ds:uri="ab37b2fe-4f81-426e-b942-40459dbac68c"/>
    <ds:schemaRef ds:uri="c7549584-aa9c-449c-abfe-2ca02f3a718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17</TotalTime>
  <Words>689</Words>
  <Application>Microsoft Office PowerPoint</Application>
  <PresentationFormat>A4 Paper (210x297 mm)</PresentationFormat>
  <Paragraphs>92</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Auto 1</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Rubrics</dc:title>
  <dc:creator>Danny Plass - Oude Bos</dc:creator>
  <cp:lastModifiedBy>Danny Plass - Oude Bos</cp:lastModifiedBy>
  <cp:revision>3</cp:revision>
  <dcterms:created xsi:type="dcterms:W3CDTF">2020-03-19T14:30:57Z</dcterms:created>
  <dcterms:modified xsi:type="dcterms:W3CDTF">2020-03-30T07:55:23Z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0x010100294690D6A57C3C4B8650464765815F1C</vt:lpwstr>
  </property>
  <property fmtid="{D5CDD505-2E9C-101B-9397-08002B2CF9AE}" pid="3" name="Saxion_Organisatie">
    <vt:lpwstr/>
  </property>
</Properties>
</file>