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Lst>
  <p:notesMasterIdLst>
    <p:notesMasterId r:id="rId7"/>
  </p:notesMasterIdLst>
  <p:handoutMasterIdLst>
    <p:handoutMasterId r:id="rId8"/>
  </p:handoutMasterIdLst>
  <p:sldIdLst>
    <p:sldId id="283" r:id="rId5"/>
    <p:sldId id="284" r:id="rId6"/>
  </p:sldIdLst>
  <p:sldSz cx="9906000" cy="6858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434D"/>
    <a:srgbClr val="DFA243"/>
    <a:srgbClr val="7B78C7"/>
    <a:srgbClr val="504B8F"/>
    <a:srgbClr val="20A3D8"/>
    <a:srgbClr val="43686B"/>
    <a:srgbClr val="30894A"/>
    <a:srgbClr val="53C93E"/>
    <a:srgbClr val="468D53"/>
    <a:srgbClr val="00C78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50"/>
  </p:normalViewPr>
  <p:slideViewPr>
    <p:cSldViewPr snapToGrid="0" snapToObjects="1">
      <p:cViewPr varScale="1">
        <p:scale>
          <a:sx n="103" d="100"/>
          <a:sy n="103" d="100"/>
        </p:scale>
        <p:origin x="792" y="126"/>
      </p:cViewPr>
      <p:guideLst/>
    </p:cSldViewPr>
  </p:slideViewPr>
  <p:notesTextViewPr>
    <p:cViewPr>
      <p:scale>
        <a:sx n="1" d="1"/>
        <a:sy n="1" d="1"/>
      </p:scale>
      <p:origin x="0" y="0"/>
    </p:cViewPr>
  </p:notesTextViewPr>
  <p:notesViewPr>
    <p:cSldViewPr snapToGrid="0" snapToObject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C41B6BE-AA3F-A44E-A8C5-195234E25B57}"/>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NL"/>
          </a:p>
        </p:txBody>
      </p:sp>
      <p:sp>
        <p:nvSpPr>
          <p:cNvPr id="3" name="Date Placeholder 2">
            <a:extLst>
              <a:ext uri="{FF2B5EF4-FFF2-40B4-BE49-F238E27FC236}">
                <a16:creationId xmlns:a16="http://schemas.microsoft.com/office/drawing/2014/main" id="{05A8ECBC-D28E-C942-BA30-DD6A30B4AFF1}"/>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E50FC04B-A9AD-0144-B174-F31191A7EA7A}" type="datetimeFigureOut">
              <a:rPr lang="en-NL" smtClean="0"/>
              <a:t>03/30/2020</a:t>
            </a:fld>
            <a:endParaRPr lang="en-NL"/>
          </a:p>
        </p:txBody>
      </p:sp>
      <p:sp>
        <p:nvSpPr>
          <p:cNvPr id="4" name="Footer Placeholder 3">
            <a:extLst>
              <a:ext uri="{FF2B5EF4-FFF2-40B4-BE49-F238E27FC236}">
                <a16:creationId xmlns:a16="http://schemas.microsoft.com/office/drawing/2014/main" id="{D486C52E-F2C4-AB42-A4F8-43FF66D02FC9}"/>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NL"/>
          </a:p>
        </p:txBody>
      </p:sp>
      <p:sp>
        <p:nvSpPr>
          <p:cNvPr id="5" name="Slide Number Placeholder 4">
            <a:extLst>
              <a:ext uri="{FF2B5EF4-FFF2-40B4-BE49-F238E27FC236}">
                <a16:creationId xmlns:a16="http://schemas.microsoft.com/office/drawing/2014/main" id="{2A8A5675-8695-0F47-AC20-016AFABE7332}"/>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681B30E6-EA10-1B4F-93A4-F26DE7F9CFE2}" type="slidenum">
              <a:rPr lang="en-NL" smtClean="0"/>
              <a:t>‹#›</a:t>
            </a:fld>
            <a:endParaRPr lang="en-NL"/>
          </a:p>
        </p:txBody>
      </p:sp>
    </p:spTree>
    <p:extLst>
      <p:ext uri="{BB962C8B-B14F-4D97-AF65-F5344CB8AC3E}">
        <p14:creationId xmlns:p14="http://schemas.microsoft.com/office/powerpoint/2010/main" val="33532490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962400" cy="344091"/>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5179484" y="1"/>
            <a:ext cx="3962400" cy="344091"/>
          </a:xfrm>
          <a:prstGeom prst="rect">
            <a:avLst/>
          </a:prstGeom>
        </p:spPr>
        <p:txBody>
          <a:bodyPr vert="horz" lIns="91440" tIns="45720" rIns="91440" bIns="45720" rtlCol="0"/>
          <a:lstStyle>
            <a:lvl1pPr algn="r">
              <a:defRPr sz="1200"/>
            </a:lvl1pPr>
          </a:lstStyle>
          <a:p>
            <a:fld id="{71FE8760-1569-E146-BFF7-77B814182313}" type="datetimeFigureOut">
              <a:rPr lang="en-NL" smtClean="0"/>
              <a:t>03/30/2020</a:t>
            </a:fld>
            <a:endParaRPr lang="en-NL"/>
          </a:p>
        </p:txBody>
      </p:sp>
      <p:sp>
        <p:nvSpPr>
          <p:cNvPr id="4" name="Slide Image Placeholder 3"/>
          <p:cNvSpPr>
            <a:spLocks noGrp="1" noRot="1" noChangeAspect="1"/>
          </p:cNvSpPr>
          <p:nvPr>
            <p:ph type="sldImg" idx="2"/>
          </p:nvPr>
        </p:nvSpPr>
        <p:spPr>
          <a:xfrm>
            <a:off x="2900363" y="857250"/>
            <a:ext cx="3343275" cy="2314575"/>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A95A330D-B637-F74A-8A6B-939BF562921A}" type="slidenum">
              <a:rPr lang="en-NL" smtClean="0"/>
              <a:t>‹#›</a:t>
            </a:fld>
            <a:endParaRPr lang="en-NL"/>
          </a:p>
        </p:txBody>
      </p:sp>
    </p:spTree>
    <p:extLst>
      <p:ext uri="{BB962C8B-B14F-4D97-AF65-F5344CB8AC3E}">
        <p14:creationId xmlns:p14="http://schemas.microsoft.com/office/powerpoint/2010/main" val="2081788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00363" y="857250"/>
            <a:ext cx="3343275" cy="2314575"/>
          </a:xfrm>
        </p:spPr>
      </p:sp>
      <p:sp>
        <p:nvSpPr>
          <p:cNvPr id="3" name="Notes Placeholder 2"/>
          <p:cNvSpPr>
            <a:spLocks noGrp="1"/>
          </p:cNvSpPr>
          <p:nvPr>
            <p:ph type="body" idx="1"/>
          </p:nvPr>
        </p:nvSpPr>
        <p:spPr/>
        <p:txBody>
          <a:bodyPr/>
          <a:lstStyle/>
          <a:p>
            <a:pPr marL="0" indent="0">
              <a:buNone/>
            </a:pPr>
            <a:r>
              <a:rPr lang="en-US" dirty="0"/>
              <a:t>Log:</a:t>
            </a:r>
          </a:p>
          <a:p>
            <a:pPr marL="0" indent="0">
              <a:buNone/>
            </a:pPr>
            <a:r>
              <a:rPr lang="en-US" dirty="0"/>
              <a:t>- fix: “had” </a:t>
            </a:r>
            <a:r>
              <a:rPr lang="en-US" dirty="0" err="1"/>
              <a:t>toegevoegd</a:t>
            </a:r>
            <a:r>
              <a:rPr lang="en-US" dirty="0"/>
              <a:t> in </a:t>
            </a:r>
            <a:r>
              <a:rPr lang="en-US" dirty="0" err="1"/>
              <a:t>linkerkolom</a:t>
            </a:r>
            <a:endParaRPr lang="en-US" dirty="0"/>
          </a:p>
        </p:txBody>
      </p:sp>
      <p:sp>
        <p:nvSpPr>
          <p:cNvPr id="4" name="Slide Number Placeholder 3"/>
          <p:cNvSpPr>
            <a:spLocks noGrp="1"/>
          </p:cNvSpPr>
          <p:nvPr>
            <p:ph type="sldNum" sz="quarter" idx="5"/>
          </p:nvPr>
        </p:nvSpPr>
        <p:spPr/>
        <p:txBody>
          <a:bodyPr/>
          <a:lstStyle/>
          <a:p>
            <a:fld id="{980659CD-34D8-A142-923E-EC00EE8C696F}" type="slidenum">
              <a:rPr lang="nl-NL" smtClean="0"/>
              <a:t>1</a:t>
            </a:fld>
            <a:endParaRPr lang="nl-NL"/>
          </a:p>
        </p:txBody>
      </p:sp>
    </p:spTree>
    <p:extLst>
      <p:ext uri="{BB962C8B-B14F-4D97-AF65-F5344CB8AC3E}">
        <p14:creationId xmlns:p14="http://schemas.microsoft.com/office/powerpoint/2010/main" val="3426422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00363" y="857250"/>
            <a:ext cx="3343275" cy="2314575"/>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fld id="{980659CD-34D8-A142-923E-EC00EE8C696F}" type="slidenum">
              <a:rPr lang="nl-NL" smtClean="0"/>
              <a:t>2</a:t>
            </a:fld>
            <a:endParaRPr lang="nl-NL"/>
          </a:p>
        </p:txBody>
      </p:sp>
    </p:spTree>
    <p:extLst>
      <p:ext uri="{BB962C8B-B14F-4D97-AF65-F5344CB8AC3E}">
        <p14:creationId xmlns:p14="http://schemas.microsoft.com/office/powerpoint/2010/main" val="35081827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GB"/>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6FFFD6E-9734-424D-A4F0-6B9BEB7F4ACB}" type="datetimeFigureOut">
              <a:rPr lang="en-NL" smtClean="0"/>
              <a:t>03/30/2020</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869691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6FFFD6E-9734-424D-A4F0-6B9BEB7F4ACB}" type="datetimeFigureOut">
              <a:rPr lang="en-NL" smtClean="0"/>
              <a:t>03/30/2020</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869426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6FFFD6E-9734-424D-A4F0-6B9BEB7F4ACB}" type="datetimeFigureOut">
              <a:rPr lang="en-NL" smtClean="0"/>
              <a:t>03/30/2020</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719875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PAGINA WIT 1">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69671D-7FBA-F94F-99E6-915DE56A8E21}"/>
              </a:ext>
            </a:extLst>
          </p:cNvPr>
          <p:cNvSpPr>
            <a:spLocks noGrp="1"/>
          </p:cNvSpPr>
          <p:nvPr>
            <p:ph type="ctrTitle" hasCustomPrompt="1"/>
          </p:nvPr>
        </p:nvSpPr>
        <p:spPr>
          <a:xfrm>
            <a:off x="3878559" y="643696"/>
            <a:ext cx="5399286" cy="492443"/>
          </a:xfrm>
          <a:prstGeom prst="rect">
            <a:avLst/>
          </a:prstGeom>
        </p:spPr>
        <p:txBody>
          <a:bodyPr anchor="t" anchorCtr="0">
            <a:normAutofit/>
          </a:bodyPr>
          <a:lstStyle>
            <a:lvl1pPr algn="l">
              <a:defRPr sz="2500" b="1" i="0" baseline="0">
                <a:solidFill>
                  <a:srgbClr val="009C82"/>
                </a:solidFill>
              </a:defRPr>
            </a:lvl1pPr>
          </a:lstStyle>
          <a:p>
            <a:r>
              <a:rPr lang="nl-NL"/>
              <a:t>Klik om titel bewerken</a:t>
            </a:r>
          </a:p>
        </p:txBody>
      </p:sp>
      <p:sp>
        <p:nvSpPr>
          <p:cNvPr id="12" name="Tijdelijke aanduiding voor tekst 11">
            <a:extLst>
              <a:ext uri="{FF2B5EF4-FFF2-40B4-BE49-F238E27FC236}">
                <a16:creationId xmlns:a16="http://schemas.microsoft.com/office/drawing/2014/main" id="{AA0FAF0F-FE3B-E34A-88BF-FDD0848A27F6}"/>
              </a:ext>
            </a:extLst>
          </p:cNvPr>
          <p:cNvSpPr>
            <a:spLocks noGrp="1"/>
          </p:cNvSpPr>
          <p:nvPr>
            <p:ph type="body" sz="quarter" idx="12" hasCustomPrompt="1"/>
          </p:nvPr>
        </p:nvSpPr>
        <p:spPr>
          <a:xfrm>
            <a:off x="327620" y="643693"/>
            <a:ext cx="2724150" cy="4943440"/>
          </a:xfrm>
          <a:prstGeom prst="rect">
            <a:avLst/>
          </a:prstGeom>
        </p:spPr>
        <p:txBody>
          <a:bodyPr>
            <a:normAutofit/>
          </a:bodyPr>
          <a:lstStyle>
            <a:lvl1pPr marL="0" indent="0">
              <a:buFontTx/>
              <a:buNone/>
              <a:defRPr sz="3000" b="1" i="0" baseline="0">
                <a:solidFill>
                  <a:schemeClr val="bg1"/>
                </a:solidFill>
              </a:defRPr>
            </a:lvl1pPr>
          </a:lstStyle>
          <a:p>
            <a:r>
              <a:rPr lang="nl-NL"/>
              <a:t>Kopregel van de pagina over meerdere regels</a:t>
            </a:r>
          </a:p>
        </p:txBody>
      </p:sp>
      <p:sp>
        <p:nvSpPr>
          <p:cNvPr id="7" name="Text Placeholder 7">
            <a:extLst>
              <a:ext uri="{FF2B5EF4-FFF2-40B4-BE49-F238E27FC236}">
                <a16:creationId xmlns:a16="http://schemas.microsoft.com/office/drawing/2014/main" id="{4A753B03-DF56-614F-9BDE-EF8B2A069D47}"/>
              </a:ext>
            </a:extLst>
          </p:cNvPr>
          <p:cNvSpPr>
            <a:spLocks noGrp="1"/>
          </p:cNvSpPr>
          <p:nvPr>
            <p:ph type="body" sz="quarter" idx="13"/>
          </p:nvPr>
        </p:nvSpPr>
        <p:spPr>
          <a:xfrm>
            <a:off x="3878560" y="1360054"/>
            <a:ext cx="5399286" cy="4862513"/>
          </a:xfrm>
        </p:spPr>
        <p:txBody>
          <a:bodyPr/>
          <a:lstStyle>
            <a:lvl1pPr>
              <a:defRPr sz="2400">
                <a:solidFill>
                  <a:schemeClr val="tx1"/>
                </a:solidFill>
                <a:latin typeface="Auto 1" panose="020B0603040000020003" pitchFamily="34" charset="77"/>
              </a:defRPr>
            </a:lvl1pPr>
            <a:lvl2pPr>
              <a:defRPr>
                <a:solidFill>
                  <a:schemeClr val="tx1"/>
                </a:solidFill>
                <a:latin typeface="Auto 1" panose="020B0603040000020003" pitchFamily="34" charset="77"/>
              </a:defRPr>
            </a:lvl2pPr>
            <a:lvl3pPr>
              <a:defRPr>
                <a:solidFill>
                  <a:schemeClr val="tx1"/>
                </a:solidFill>
                <a:latin typeface="Auto 1" panose="020B0603040000020003" pitchFamily="34" charset="77"/>
              </a:defRPr>
            </a:lvl3pPr>
            <a:lvl4pPr>
              <a:defRPr>
                <a:solidFill>
                  <a:schemeClr val="tx1"/>
                </a:solidFill>
                <a:latin typeface="Auto 1" panose="020B0603040000020003" pitchFamily="34" charset="77"/>
              </a:defRPr>
            </a:lvl4pPr>
            <a:lvl5pPr>
              <a:defRPr>
                <a:solidFill>
                  <a:schemeClr val="tx1"/>
                </a:solidFill>
                <a:latin typeface="Auto 1" panose="020B0603040000020003" pitchFamily="34" charset="77"/>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Tree>
    <p:extLst>
      <p:ext uri="{BB962C8B-B14F-4D97-AF65-F5344CB8AC3E}">
        <p14:creationId xmlns:p14="http://schemas.microsoft.com/office/powerpoint/2010/main" val="88500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6FFFD6E-9734-424D-A4F0-6B9BEB7F4ACB}" type="datetimeFigureOut">
              <a:rPr lang="en-NL" smtClean="0"/>
              <a:t>03/30/2020</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4001588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GB"/>
              <a:t>Click to edit Master title style</a:t>
            </a:r>
            <a:endParaRPr lang="en-US"/>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6FFFD6E-9734-424D-A4F0-6B9BEB7F4ACB}" type="datetimeFigureOut">
              <a:rPr lang="en-NL" smtClean="0"/>
              <a:t>03/30/2020</a:t>
            </a:fld>
            <a:endParaRPr lang="en-NL"/>
          </a:p>
        </p:txBody>
      </p:sp>
      <p:sp>
        <p:nvSpPr>
          <p:cNvPr id="5" name="Footer Placeholder 4"/>
          <p:cNvSpPr>
            <a:spLocks noGrp="1"/>
          </p:cNvSpPr>
          <p:nvPr>
            <p:ph type="ftr" sz="quarter" idx="11"/>
          </p:nvPr>
        </p:nvSpPr>
        <p:spPr/>
        <p:txBody>
          <a:bodyPr/>
          <a:lstStyle/>
          <a:p>
            <a:endParaRPr lang="en-NL"/>
          </a:p>
        </p:txBody>
      </p:sp>
      <p:sp>
        <p:nvSpPr>
          <p:cNvPr id="6" name="Slide Number Placeholder 5"/>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2434888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6FFFD6E-9734-424D-A4F0-6B9BEB7F4ACB}" type="datetimeFigureOut">
              <a:rPr lang="en-NL" smtClean="0"/>
              <a:t>03/30/2020</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394999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GB"/>
              <a:t>Click to edit Master title style</a:t>
            </a:r>
            <a:endParaRPr lang="en-US"/>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6FFFD6E-9734-424D-A4F0-6B9BEB7F4ACB}" type="datetimeFigureOut">
              <a:rPr lang="en-NL" smtClean="0"/>
              <a:t>03/30/2020</a:t>
            </a:fld>
            <a:endParaRPr lang="en-NL"/>
          </a:p>
        </p:txBody>
      </p:sp>
      <p:sp>
        <p:nvSpPr>
          <p:cNvPr id="8" name="Footer Placeholder 7"/>
          <p:cNvSpPr>
            <a:spLocks noGrp="1"/>
          </p:cNvSpPr>
          <p:nvPr>
            <p:ph type="ftr" sz="quarter" idx="11"/>
          </p:nvPr>
        </p:nvSpPr>
        <p:spPr/>
        <p:txBody>
          <a:bodyPr/>
          <a:lstStyle/>
          <a:p>
            <a:endParaRPr lang="en-NL"/>
          </a:p>
        </p:txBody>
      </p:sp>
      <p:sp>
        <p:nvSpPr>
          <p:cNvPr id="9" name="Slide Number Placeholder 8"/>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3241233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6FFFD6E-9734-424D-A4F0-6B9BEB7F4ACB}" type="datetimeFigureOut">
              <a:rPr lang="en-NL" smtClean="0"/>
              <a:t>03/30/2020</a:t>
            </a:fld>
            <a:endParaRPr lang="en-NL"/>
          </a:p>
        </p:txBody>
      </p:sp>
      <p:sp>
        <p:nvSpPr>
          <p:cNvPr id="4" name="Footer Placeholder 3"/>
          <p:cNvSpPr>
            <a:spLocks noGrp="1"/>
          </p:cNvSpPr>
          <p:nvPr>
            <p:ph type="ftr" sz="quarter" idx="11"/>
          </p:nvPr>
        </p:nvSpPr>
        <p:spPr/>
        <p:txBody>
          <a:bodyPr/>
          <a:lstStyle/>
          <a:p>
            <a:endParaRPr lang="en-NL"/>
          </a:p>
        </p:txBody>
      </p:sp>
      <p:sp>
        <p:nvSpPr>
          <p:cNvPr id="5" name="Slide Number Placeholder 4"/>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303708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FFFD6E-9734-424D-A4F0-6B9BEB7F4ACB}" type="datetimeFigureOut">
              <a:rPr lang="en-NL" smtClean="0"/>
              <a:t>03/30/2020</a:t>
            </a:fld>
            <a:endParaRPr lang="en-NL"/>
          </a:p>
        </p:txBody>
      </p:sp>
      <p:sp>
        <p:nvSpPr>
          <p:cNvPr id="3" name="Footer Placeholder 2"/>
          <p:cNvSpPr>
            <a:spLocks noGrp="1"/>
          </p:cNvSpPr>
          <p:nvPr>
            <p:ph type="ftr" sz="quarter" idx="11"/>
          </p:nvPr>
        </p:nvSpPr>
        <p:spPr/>
        <p:txBody>
          <a:bodyPr/>
          <a:lstStyle/>
          <a:p>
            <a:endParaRPr lang="en-NL"/>
          </a:p>
        </p:txBody>
      </p:sp>
      <p:sp>
        <p:nvSpPr>
          <p:cNvPr id="4" name="Slide Number Placeholder 3"/>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3279470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GB"/>
              <a:t>Click to edit Master title style</a:t>
            </a:r>
            <a:endParaRPr lang="en-US"/>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96FFFD6E-9734-424D-A4F0-6B9BEB7F4ACB}" type="datetimeFigureOut">
              <a:rPr lang="en-NL" smtClean="0"/>
              <a:t>03/30/2020</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197385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GB"/>
              <a:t>Click to edit Master title style</a:t>
            </a:r>
            <a:endParaRPr lang="en-US"/>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96FFFD6E-9734-424D-A4F0-6B9BEB7F4ACB}" type="datetimeFigureOut">
              <a:rPr lang="en-NL" smtClean="0"/>
              <a:t>03/30/2020</a:t>
            </a:fld>
            <a:endParaRPr lang="en-NL"/>
          </a:p>
        </p:txBody>
      </p:sp>
      <p:sp>
        <p:nvSpPr>
          <p:cNvPr id="6" name="Footer Placeholder 5"/>
          <p:cNvSpPr>
            <a:spLocks noGrp="1"/>
          </p:cNvSpPr>
          <p:nvPr>
            <p:ph type="ftr" sz="quarter" idx="11"/>
          </p:nvPr>
        </p:nvSpPr>
        <p:spPr/>
        <p:txBody>
          <a:bodyPr/>
          <a:lstStyle/>
          <a:p>
            <a:endParaRPr lang="en-NL"/>
          </a:p>
        </p:txBody>
      </p:sp>
      <p:sp>
        <p:nvSpPr>
          <p:cNvPr id="7" name="Slide Number Placeholder 6"/>
          <p:cNvSpPr>
            <a:spLocks noGrp="1"/>
          </p:cNvSpPr>
          <p:nvPr>
            <p:ph type="sldNum" sz="quarter" idx="12"/>
          </p:nvPr>
        </p:nvSpPr>
        <p:spPr/>
        <p:txBody>
          <a:bodyPr/>
          <a:lstStyle/>
          <a:p>
            <a:fld id="{C5729139-D739-5246-8E6A-852E4E1A7259}" type="slidenum">
              <a:rPr lang="en-NL" smtClean="0"/>
              <a:t>‹#›</a:t>
            </a:fld>
            <a:endParaRPr lang="en-NL"/>
          </a:p>
        </p:txBody>
      </p:sp>
    </p:spTree>
    <p:extLst>
      <p:ext uri="{BB962C8B-B14F-4D97-AF65-F5344CB8AC3E}">
        <p14:creationId xmlns:p14="http://schemas.microsoft.com/office/powerpoint/2010/main" val="1960681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FFFD6E-9734-424D-A4F0-6B9BEB7F4ACB}" type="datetimeFigureOut">
              <a:rPr lang="en-NL" smtClean="0"/>
              <a:t>03/30/2020</a:t>
            </a:fld>
            <a:endParaRPr lang="en-NL"/>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L"/>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729139-D739-5246-8E6A-852E4E1A7259}" type="slidenum">
              <a:rPr lang="en-NL" smtClean="0"/>
              <a:t>‹#›</a:t>
            </a:fld>
            <a:endParaRPr lang="en-NL"/>
          </a:p>
        </p:txBody>
      </p:sp>
    </p:spTree>
    <p:extLst>
      <p:ext uri="{BB962C8B-B14F-4D97-AF65-F5344CB8AC3E}">
        <p14:creationId xmlns:p14="http://schemas.microsoft.com/office/powerpoint/2010/main" val="214907410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svg"/><Relationship Id="rId18" Type="http://schemas.openxmlformats.org/officeDocument/2006/relationships/hyperlink" Target="https://maken.wikiwijs.nl/159604/Coronaveilige_onderzoeksmethoden___Corona_safe_research_methods" TargetMode="External"/><Relationship Id="rId3" Type="http://schemas.openxmlformats.org/officeDocument/2006/relationships/image" Target="../media/image1.png"/><Relationship Id="rId7" Type="http://schemas.openxmlformats.org/officeDocument/2006/relationships/image" Target="../media/image5.svg"/><Relationship Id="rId12" Type="http://schemas.openxmlformats.org/officeDocument/2006/relationships/image" Target="../media/image10.png"/><Relationship Id="rId17" Type="http://schemas.openxmlformats.org/officeDocument/2006/relationships/image" Target="../media/image15.sv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svg"/><Relationship Id="rId5" Type="http://schemas.openxmlformats.org/officeDocument/2006/relationships/image" Target="../media/image3.svg"/><Relationship Id="rId15" Type="http://schemas.openxmlformats.org/officeDocument/2006/relationships/image" Target="../media/image13.svg"/><Relationship Id="rId10" Type="http://schemas.openxmlformats.org/officeDocument/2006/relationships/image" Target="../media/image8.png"/><Relationship Id="rId19" Type="http://schemas.openxmlformats.org/officeDocument/2006/relationships/image" Target="../media/image16.tiff"/><Relationship Id="rId4" Type="http://schemas.openxmlformats.org/officeDocument/2006/relationships/image" Target="../media/image2.png"/><Relationship Id="rId9" Type="http://schemas.openxmlformats.org/officeDocument/2006/relationships/image" Target="../media/image7.svg"/><Relationship Id="rId14"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openxmlformats.org/officeDocument/2006/relationships/image" Target="../media/image17.tiff"/><Relationship Id="rId3" Type="http://schemas.openxmlformats.org/officeDocument/2006/relationships/image" Target="../media/image1.png"/><Relationship Id="rId7" Type="http://schemas.openxmlformats.org/officeDocument/2006/relationships/hyperlink" Target="https://maken.wikiwijs.nl/127721/DOT_framework" TargetMode="External"/><Relationship Id="rId12" Type="http://schemas.openxmlformats.org/officeDocument/2006/relationships/hyperlink" Target="https://maken.wikiwijs.nl/159604/Coronaveilige_onderzoeksmethoden___Corona_safe_research_methods"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hyperlink" Target="search.saxionbibliotheek.nl" TargetMode="External"/><Relationship Id="rId11" Type="http://schemas.openxmlformats.org/officeDocument/2006/relationships/hyperlink" Target="http://ictresearchmethods.nl/Main_Page" TargetMode="External"/><Relationship Id="rId5" Type="http://schemas.openxmlformats.org/officeDocument/2006/relationships/hyperlink" Target="cmdmethods.nl" TargetMode="External"/><Relationship Id="rId10" Type="http://schemas.openxmlformats.org/officeDocument/2006/relationships/hyperlink" Target="https://www.researchgate.net/publication/277003225_Proeven_van_Onderzoek_De_Methodenkaart_in_de_Beroepspraktijk_van_ICT_en_Media" TargetMode="External"/><Relationship Id="rId4" Type="http://schemas.openxmlformats.org/officeDocument/2006/relationships/hyperlink" Target="http://www.ictresearchmethods.nl/" TargetMode="External"/><Relationship Id="rId9" Type="http://schemas.openxmlformats.org/officeDocument/2006/relationships/image" Target="../media/image16.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6" name="Straight Arrow Connector 95">
            <a:extLst>
              <a:ext uri="{FF2B5EF4-FFF2-40B4-BE49-F238E27FC236}">
                <a16:creationId xmlns:a16="http://schemas.microsoft.com/office/drawing/2014/main" id="{BF9943AC-1820-AF40-8399-C9BEB386F001}"/>
              </a:ext>
            </a:extLst>
          </p:cNvPr>
          <p:cNvCxnSpPr/>
          <p:nvPr/>
        </p:nvCxnSpPr>
        <p:spPr>
          <a:xfrm flipH="1">
            <a:off x="4065105" y="2452402"/>
            <a:ext cx="2618" cy="536496"/>
          </a:xfrm>
          <a:prstGeom prst="straightConnector1">
            <a:avLst/>
          </a:prstGeom>
          <a:ln w="28575">
            <a:solidFill>
              <a:srgbClr val="218979"/>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85F11258-A9CE-E54D-B1BE-FA105C47EE03}"/>
              </a:ext>
            </a:extLst>
          </p:cNvPr>
          <p:cNvCxnSpPr/>
          <p:nvPr/>
        </p:nvCxnSpPr>
        <p:spPr>
          <a:xfrm flipH="1">
            <a:off x="4063796" y="3802103"/>
            <a:ext cx="2618" cy="536496"/>
          </a:xfrm>
          <a:prstGeom prst="straightConnector1">
            <a:avLst/>
          </a:prstGeom>
          <a:ln w="28575">
            <a:solidFill>
              <a:srgbClr val="965E36"/>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a:extLst>
              <a:ext uri="{FF2B5EF4-FFF2-40B4-BE49-F238E27FC236}">
                <a16:creationId xmlns:a16="http://schemas.microsoft.com/office/drawing/2014/main" id="{EBE55C7D-981A-B84E-8D29-649937CFAB5F}"/>
              </a:ext>
            </a:extLst>
          </p:cNvPr>
          <p:cNvCxnSpPr/>
          <p:nvPr/>
        </p:nvCxnSpPr>
        <p:spPr>
          <a:xfrm flipH="1">
            <a:off x="4061178" y="5140329"/>
            <a:ext cx="2618" cy="536496"/>
          </a:xfrm>
          <a:prstGeom prst="straightConnector1">
            <a:avLst/>
          </a:prstGeom>
          <a:ln w="28575">
            <a:solidFill>
              <a:srgbClr val="965E36"/>
            </a:solidFill>
            <a:tailEnd type="triangle"/>
          </a:ln>
        </p:spPr>
        <p:style>
          <a:lnRef idx="1">
            <a:schemeClr val="accent1"/>
          </a:lnRef>
          <a:fillRef idx="0">
            <a:schemeClr val="accent1"/>
          </a:fillRef>
          <a:effectRef idx="0">
            <a:schemeClr val="accent1"/>
          </a:effectRef>
          <a:fontRef idx="minor">
            <a:schemeClr val="tx1"/>
          </a:fontRef>
        </p:style>
      </p:cxnSp>
      <p:sp>
        <p:nvSpPr>
          <p:cNvPr id="85" name="Rechthoek 14">
            <a:extLst>
              <a:ext uri="{FF2B5EF4-FFF2-40B4-BE49-F238E27FC236}">
                <a16:creationId xmlns:a16="http://schemas.microsoft.com/office/drawing/2014/main" id="{29B63EF0-13C3-0C44-8492-0BFDB9276CDA}"/>
              </a:ext>
            </a:extLst>
          </p:cNvPr>
          <p:cNvSpPr/>
          <p:nvPr/>
        </p:nvSpPr>
        <p:spPr>
          <a:xfrm>
            <a:off x="0" y="0"/>
            <a:ext cx="2604247" cy="6858000"/>
          </a:xfrm>
          <a:prstGeom prst="rect">
            <a:avLst/>
          </a:prstGeom>
          <a:solidFill>
            <a:srgbClr val="009C82"/>
          </a:solidFill>
          <a:ln>
            <a:solidFill>
              <a:srgbClr val="009C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a:p>
        </p:txBody>
      </p:sp>
      <p:pic>
        <p:nvPicPr>
          <p:cNvPr id="86" name="Afbeelding 13">
            <a:extLst>
              <a:ext uri="{FF2B5EF4-FFF2-40B4-BE49-F238E27FC236}">
                <a16:creationId xmlns:a16="http://schemas.microsoft.com/office/drawing/2014/main" id="{A2971437-A09D-3F4D-B49B-832BDA70BE62}"/>
              </a:ext>
            </a:extLst>
          </p:cNvPr>
          <p:cNvPicPr>
            <a:picLocks noChangeAspect="1"/>
          </p:cNvPicPr>
          <p:nvPr/>
        </p:nvPicPr>
        <p:blipFill>
          <a:blip r:embed="rId3"/>
          <a:stretch>
            <a:fillRect/>
          </a:stretch>
        </p:blipFill>
        <p:spPr>
          <a:xfrm>
            <a:off x="327622" y="5970197"/>
            <a:ext cx="1384385" cy="504743"/>
          </a:xfrm>
          <a:prstGeom prst="rect">
            <a:avLst/>
          </a:prstGeom>
        </p:spPr>
      </p:pic>
      <p:sp>
        <p:nvSpPr>
          <p:cNvPr id="3" name="Text Placeholder 2">
            <a:extLst>
              <a:ext uri="{FF2B5EF4-FFF2-40B4-BE49-F238E27FC236}">
                <a16:creationId xmlns:a16="http://schemas.microsoft.com/office/drawing/2014/main" id="{FF348377-6E1C-DF44-B696-45A306991398}"/>
              </a:ext>
            </a:extLst>
          </p:cNvPr>
          <p:cNvSpPr>
            <a:spLocks noGrp="1"/>
          </p:cNvSpPr>
          <p:nvPr>
            <p:ph type="body" sz="quarter" idx="12"/>
          </p:nvPr>
        </p:nvSpPr>
        <p:spPr>
          <a:xfrm>
            <a:off x="246479" y="362340"/>
            <a:ext cx="2218956" cy="5607857"/>
          </a:xfrm>
        </p:spPr>
        <p:txBody>
          <a:bodyPr>
            <a:normAutofit fontScale="92500" lnSpcReduction="20000"/>
          </a:bodyPr>
          <a:lstStyle/>
          <a:p>
            <a:pPr>
              <a:lnSpc>
                <a:spcPct val="120000"/>
              </a:lnSpc>
            </a:pPr>
            <a:r>
              <a:rPr lang="nl-NL" sz="2200" dirty="0"/>
              <a:t>Corona-veilige </a:t>
            </a:r>
            <a:r>
              <a:rPr lang="nl-NL" sz="2200" dirty="0" err="1"/>
              <a:t>onderzoeks-methoden</a:t>
            </a:r>
            <a:r>
              <a:rPr lang="nl-NL" sz="2200" dirty="0"/>
              <a:t>,</a:t>
            </a:r>
            <a:br>
              <a:rPr lang="nl-NL" sz="2200" dirty="0"/>
            </a:br>
            <a:r>
              <a:rPr lang="nl-NL" sz="2200" dirty="0"/>
              <a:t>op afstand te gebruiken</a:t>
            </a:r>
          </a:p>
          <a:p>
            <a:pPr>
              <a:lnSpc>
                <a:spcPct val="120000"/>
              </a:lnSpc>
            </a:pPr>
            <a:r>
              <a:rPr lang="nl-NL" sz="1500" b="0" dirty="0"/>
              <a:t>Nu Nederland in quarantaine zit vanwege de wereldwijde pandemie, is de kans groot dat de aanpak die je oorspronkelijk had gekozen niet meer zo uit te voeren is. Deze sheet geeft ondersteuning in de nodige aanpassingen en inspiratie voor </a:t>
            </a:r>
            <a:r>
              <a:rPr lang="nl-NL" sz="1500" b="0" dirty="0" err="1"/>
              <a:t>onderzoeks-methoden</a:t>
            </a:r>
            <a:r>
              <a:rPr lang="nl-NL" sz="1500" b="0" dirty="0"/>
              <a:t> op afstand, zodat je ondanks de situatie toch je onderzoekend vermogen kunt laten zien in je project.</a:t>
            </a:r>
          </a:p>
          <a:p>
            <a:r>
              <a:rPr lang="nl-NL" sz="1000" dirty="0"/>
              <a:t>Z.o.z. voor meer tips en inspiratie!</a:t>
            </a:r>
          </a:p>
        </p:txBody>
      </p:sp>
      <p:pic>
        <p:nvPicPr>
          <p:cNvPr id="65" name="Graphic 64" descr="Tick">
            <a:extLst>
              <a:ext uri="{FF2B5EF4-FFF2-40B4-BE49-F238E27FC236}">
                <a16:creationId xmlns:a16="http://schemas.microsoft.com/office/drawing/2014/main" id="{5C46F7EA-7998-3344-8C17-FD1C9619516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131428" y="1241855"/>
            <a:ext cx="241255" cy="241255"/>
          </a:xfrm>
          <a:prstGeom prst="rect">
            <a:avLst/>
          </a:prstGeom>
        </p:spPr>
      </p:pic>
      <p:sp>
        <p:nvSpPr>
          <p:cNvPr id="12" name="Round Diagonal Corner of Rectangle 11">
            <a:extLst>
              <a:ext uri="{FF2B5EF4-FFF2-40B4-BE49-F238E27FC236}">
                <a16:creationId xmlns:a16="http://schemas.microsoft.com/office/drawing/2014/main" id="{32C0652C-C209-6F44-A3F4-7444D50B261F}"/>
              </a:ext>
            </a:extLst>
          </p:cNvPr>
          <p:cNvSpPr/>
          <p:nvPr/>
        </p:nvSpPr>
        <p:spPr>
          <a:xfrm>
            <a:off x="3019333" y="333861"/>
            <a:ext cx="2233914" cy="876151"/>
          </a:xfrm>
          <a:prstGeom prst="round2DiagRect">
            <a:avLst/>
          </a:prstGeom>
          <a:solidFill>
            <a:srgbClr val="2189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11" name="Round Diagonal Corner of Rectangle 10">
            <a:extLst>
              <a:ext uri="{FF2B5EF4-FFF2-40B4-BE49-F238E27FC236}">
                <a16:creationId xmlns:a16="http://schemas.microsoft.com/office/drawing/2014/main" id="{3953EE2A-C455-5F4D-A71C-FC6D2677DA1A}"/>
              </a:ext>
            </a:extLst>
          </p:cNvPr>
          <p:cNvSpPr/>
          <p:nvPr/>
        </p:nvSpPr>
        <p:spPr>
          <a:xfrm>
            <a:off x="2959531" y="333861"/>
            <a:ext cx="2233914" cy="876151"/>
          </a:xfrm>
          <a:prstGeom prst="round2DiagRect">
            <a:avLst/>
          </a:prstGeom>
          <a:solidFill>
            <a:srgbClr val="029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200" b="1"/>
              <a:t>Heb je een methode gepland waarvoor je fysiek contact met anderen nodig hebt? </a:t>
            </a:r>
          </a:p>
        </p:txBody>
      </p:sp>
      <p:sp>
        <p:nvSpPr>
          <p:cNvPr id="17" name="Round Diagonal Corner of Rectangle 16">
            <a:extLst>
              <a:ext uri="{FF2B5EF4-FFF2-40B4-BE49-F238E27FC236}">
                <a16:creationId xmlns:a16="http://schemas.microsoft.com/office/drawing/2014/main" id="{E3189129-1EAC-534D-9007-4B0F683ED455}"/>
              </a:ext>
            </a:extLst>
          </p:cNvPr>
          <p:cNvSpPr/>
          <p:nvPr/>
        </p:nvSpPr>
        <p:spPr>
          <a:xfrm>
            <a:off x="5603771" y="333861"/>
            <a:ext cx="973793" cy="876151"/>
          </a:xfrm>
          <a:prstGeom prst="round2DiagRect">
            <a:avLst/>
          </a:prstGeom>
          <a:solidFill>
            <a:schemeClr val="bg1"/>
          </a:solidFill>
          <a:ln>
            <a:solidFill>
              <a:srgbClr val="029C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100">
                <a:solidFill>
                  <a:schemeClr val="tx1"/>
                </a:solidFill>
              </a:rPr>
              <a:t>Dan heb je geen probleem!</a:t>
            </a:r>
          </a:p>
        </p:txBody>
      </p:sp>
      <p:pic>
        <p:nvPicPr>
          <p:cNvPr id="63" name="Graphic 62" descr="Thumbs up sign">
            <a:extLst>
              <a:ext uri="{FF2B5EF4-FFF2-40B4-BE49-F238E27FC236}">
                <a16:creationId xmlns:a16="http://schemas.microsoft.com/office/drawing/2014/main" id="{9ECE38CE-F41F-1540-8C8B-8CF65B53FE6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296055" y="952628"/>
            <a:ext cx="350333" cy="350333"/>
          </a:xfrm>
          <a:prstGeom prst="rect">
            <a:avLst/>
          </a:prstGeom>
        </p:spPr>
      </p:pic>
      <p:pic>
        <p:nvPicPr>
          <p:cNvPr id="67" name="Graphic 66" descr="Close">
            <a:extLst>
              <a:ext uri="{FF2B5EF4-FFF2-40B4-BE49-F238E27FC236}">
                <a16:creationId xmlns:a16="http://schemas.microsoft.com/office/drawing/2014/main" id="{0AB5F8B4-09FB-7F41-8EE8-6C17EF140F1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298050" y="520848"/>
            <a:ext cx="241255" cy="241255"/>
          </a:xfrm>
          <a:prstGeom prst="rect">
            <a:avLst/>
          </a:prstGeom>
        </p:spPr>
      </p:pic>
      <p:pic>
        <p:nvPicPr>
          <p:cNvPr id="69" name="Graphic 68" descr="Close">
            <a:extLst>
              <a:ext uri="{FF2B5EF4-FFF2-40B4-BE49-F238E27FC236}">
                <a16:creationId xmlns:a16="http://schemas.microsoft.com/office/drawing/2014/main" id="{4BAC22EA-6EA9-8645-8198-71307CBB686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131428" y="2587281"/>
            <a:ext cx="241255" cy="241255"/>
          </a:xfrm>
          <a:prstGeom prst="rect">
            <a:avLst/>
          </a:prstGeom>
        </p:spPr>
      </p:pic>
      <p:pic>
        <p:nvPicPr>
          <p:cNvPr id="70" name="Graphic 69" descr="Close">
            <a:extLst>
              <a:ext uri="{FF2B5EF4-FFF2-40B4-BE49-F238E27FC236}">
                <a16:creationId xmlns:a16="http://schemas.microsoft.com/office/drawing/2014/main" id="{CC5D5CFA-5FBF-1E40-A255-7932B5DFD9D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131428" y="3911344"/>
            <a:ext cx="241255" cy="241255"/>
          </a:xfrm>
          <a:prstGeom prst="rect">
            <a:avLst/>
          </a:prstGeom>
        </p:spPr>
      </p:pic>
      <p:pic>
        <p:nvPicPr>
          <p:cNvPr id="71" name="Graphic 70" descr="Close">
            <a:extLst>
              <a:ext uri="{FF2B5EF4-FFF2-40B4-BE49-F238E27FC236}">
                <a16:creationId xmlns:a16="http://schemas.microsoft.com/office/drawing/2014/main" id="{0B4B635A-6674-7148-85DB-F8F208AEB6C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131428" y="5257054"/>
            <a:ext cx="241255" cy="241255"/>
          </a:xfrm>
          <a:prstGeom prst="rect">
            <a:avLst/>
          </a:prstGeom>
        </p:spPr>
      </p:pic>
      <p:sp>
        <p:nvSpPr>
          <p:cNvPr id="54" name="Round Diagonal Corner of Rectangle 53">
            <a:extLst>
              <a:ext uri="{FF2B5EF4-FFF2-40B4-BE49-F238E27FC236}">
                <a16:creationId xmlns:a16="http://schemas.microsoft.com/office/drawing/2014/main" id="{F09EFAA7-30B8-E74C-B8F5-5FF1241A1770}"/>
              </a:ext>
            </a:extLst>
          </p:cNvPr>
          <p:cNvSpPr/>
          <p:nvPr/>
        </p:nvSpPr>
        <p:spPr>
          <a:xfrm>
            <a:off x="7352599" y="1648282"/>
            <a:ext cx="2233914" cy="876151"/>
          </a:xfrm>
          <a:prstGeom prst="round2DiagRect">
            <a:avLst/>
          </a:prstGeom>
          <a:solidFill>
            <a:schemeClr val="bg1"/>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000" i="1" dirty="0">
                <a:solidFill>
                  <a:srgbClr val="029C83"/>
                </a:solidFill>
              </a:rPr>
              <a:t>Anna zou een </a:t>
            </a:r>
            <a:r>
              <a:rPr lang="en-NL" sz="1000" b="1" i="1" dirty="0">
                <a:solidFill>
                  <a:srgbClr val="029C83"/>
                </a:solidFill>
              </a:rPr>
              <a:t>gebruikers-</a:t>
            </a:r>
            <a:br>
              <a:rPr lang="en-NL" sz="1000" b="1" i="1" dirty="0">
                <a:solidFill>
                  <a:srgbClr val="029C83"/>
                </a:solidFill>
              </a:rPr>
            </a:br>
            <a:r>
              <a:rPr lang="en-NL" sz="1000" b="1" i="1" dirty="0">
                <a:solidFill>
                  <a:srgbClr val="029C83"/>
                </a:solidFill>
              </a:rPr>
              <a:t>evaluatie</a:t>
            </a:r>
            <a:r>
              <a:rPr lang="en-NL" sz="1000" i="1" dirty="0">
                <a:solidFill>
                  <a:srgbClr val="029C83"/>
                </a:solidFill>
              </a:rPr>
              <a:t> doen. Nu gebruikt ze </a:t>
            </a:r>
            <a:br>
              <a:rPr lang="en-NL" sz="1000" i="1" dirty="0">
                <a:solidFill>
                  <a:srgbClr val="029C83"/>
                </a:solidFill>
              </a:rPr>
            </a:br>
            <a:r>
              <a:rPr lang="en-NL" sz="1000" b="1" i="1" dirty="0">
                <a:solidFill>
                  <a:srgbClr val="029C83"/>
                </a:solidFill>
              </a:rPr>
              <a:t>online tools</a:t>
            </a:r>
            <a:r>
              <a:rPr lang="en-NL" sz="1000" i="1" dirty="0">
                <a:solidFill>
                  <a:srgbClr val="029C83"/>
                </a:solidFill>
              </a:rPr>
              <a:t> waarmee ze live </a:t>
            </a:r>
            <a:br>
              <a:rPr lang="en-NL" sz="1000" i="1" dirty="0">
                <a:solidFill>
                  <a:srgbClr val="029C83"/>
                </a:solidFill>
              </a:rPr>
            </a:br>
            <a:r>
              <a:rPr lang="en-NL" sz="1000" i="1" dirty="0">
                <a:solidFill>
                  <a:srgbClr val="029C83"/>
                </a:solidFill>
              </a:rPr>
              <a:t>kan meeluisteren en meekijken.</a:t>
            </a:r>
            <a:endParaRPr lang="en-NL" sz="1100" i="1" dirty="0">
              <a:solidFill>
                <a:srgbClr val="029C83"/>
              </a:solidFill>
            </a:endParaRPr>
          </a:p>
        </p:txBody>
      </p:sp>
      <p:sp>
        <p:nvSpPr>
          <p:cNvPr id="13" name="Round Diagonal Corner of Rectangle 12">
            <a:extLst>
              <a:ext uri="{FF2B5EF4-FFF2-40B4-BE49-F238E27FC236}">
                <a16:creationId xmlns:a16="http://schemas.microsoft.com/office/drawing/2014/main" id="{D029D978-67A9-2B45-8F0F-0F9A02D1BCC0}"/>
              </a:ext>
            </a:extLst>
          </p:cNvPr>
          <p:cNvSpPr/>
          <p:nvPr/>
        </p:nvSpPr>
        <p:spPr>
          <a:xfrm>
            <a:off x="3016715" y="1648282"/>
            <a:ext cx="2233914" cy="876151"/>
          </a:xfrm>
          <a:prstGeom prst="round2DiagRect">
            <a:avLst/>
          </a:prstGeom>
          <a:solidFill>
            <a:srgbClr val="2189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14" name="Round Diagonal Corner of Rectangle 13">
            <a:extLst>
              <a:ext uri="{FF2B5EF4-FFF2-40B4-BE49-F238E27FC236}">
                <a16:creationId xmlns:a16="http://schemas.microsoft.com/office/drawing/2014/main" id="{9FAEBD49-3562-3E4D-B9E6-F736E2305C43}"/>
              </a:ext>
            </a:extLst>
          </p:cNvPr>
          <p:cNvSpPr/>
          <p:nvPr/>
        </p:nvSpPr>
        <p:spPr>
          <a:xfrm>
            <a:off x="2956913" y="1648282"/>
            <a:ext cx="2233914" cy="876151"/>
          </a:xfrm>
          <a:prstGeom prst="round2DiagRect">
            <a:avLst/>
          </a:prstGeom>
          <a:solidFill>
            <a:srgbClr val="029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000" i="1"/>
              <a:t>Kun je het medium aanpassen?</a:t>
            </a:r>
          </a:p>
          <a:p>
            <a:pPr algn="ctr"/>
            <a:r>
              <a:rPr lang="en-NL" sz="1100"/>
              <a:t>Kan het op online of telefonisch? </a:t>
            </a:r>
          </a:p>
        </p:txBody>
      </p:sp>
      <p:sp>
        <p:nvSpPr>
          <p:cNvPr id="25" name="Round Diagonal Corner of Rectangle 24">
            <a:extLst>
              <a:ext uri="{FF2B5EF4-FFF2-40B4-BE49-F238E27FC236}">
                <a16:creationId xmlns:a16="http://schemas.microsoft.com/office/drawing/2014/main" id="{C35586D2-B160-7048-A71C-303934989F03}"/>
              </a:ext>
            </a:extLst>
          </p:cNvPr>
          <p:cNvSpPr/>
          <p:nvPr/>
        </p:nvSpPr>
        <p:spPr>
          <a:xfrm>
            <a:off x="5296270" y="1648282"/>
            <a:ext cx="2233914" cy="876151"/>
          </a:xfrm>
          <a:prstGeom prst="round2DiagRect">
            <a:avLst/>
          </a:prstGeom>
          <a:solidFill>
            <a:srgbClr val="218979">
              <a:alpha val="24706"/>
            </a:srgbClr>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26" name="Round Diagonal Corner of Rectangle 25">
            <a:extLst>
              <a:ext uri="{FF2B5EF4-FFF2-40B4-BE49-F238E27FC236}">
                <a16:creationId xmlns:a16="http://schemas.microsoft.com/office/drawing/2014/main" id="{3FEF4630-06B5-5C46-99A3-CDE4255B4D28}"/>
              </a:ext>
            </a:extLst>
          </p:cNvPr>
          <p:cNvSpPr/>
          <p:nvPr/>
        </p:nvSpPr>
        <p:spPr>
          <a:xfrm>
            <a:off x="5236468" y="1648282"/>
            <a:ext cx="2233914" cy="876151"/>
          </a:xfrm>
          <a:prstGeom prst="round2DiagRect">
            <a:avLst/>
          </a:prstGeom>
          <a:solidFill>
            <a:schemeClr val="bg1"/>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100" dirty="0">
                <a:solidFill>
                  <a:schemeClr val="tx1"/>
                </a:solidFill>
              </a:rPr>
              <a:t>Contacteer mensen telefonisch of maak gebruik van online tools</a:t>
            </a:r>
          </a:p>
          <a:p>
            <a:pPr algn="ctr"/>
            <a:r>
              <a:rPr lang="en-NL" sz="1000" i="1" dirty="0">
                <a:solidFill>
                  <a:srgbClr val="029C83"/>
                </a:solidFill>
                <a:sym typeface="Wingdings" pitchFamily="2" charset="2"/>
              </a:rPr>
              <a:t> Vraag de betreffende personen, het bedrijf en je begeleiders</a:t>
            </a:r>
            <a:endParaRPr lang="en-NL" sz="1000" i="1" dirty="0">
              <a:solidFill>
                <a:srgbClr val="029C83"/>
              </a:solidFill>
            </a:endParaRPr>
          </a:p>
        </p:txBody>
      </p:sp>
      <p:grpSp>
        <p:nvGrpSpPr>
          <p:cNvPr id="74" name="Group 73">
            <a:extLst>
              <a:ext uri="{FF2B5EF4-FFF2-40B4-BE49-F238E27FC236}">
                <a16:creationId xmlns:a16="http://schemas.microsoft.com/office/drawing/2014/main" id="{3E9C7201-A1C9-BA4A-AA7E-9C9D69C8BD05}"/>
              </a:ext>
            </a:extLst>
          </p:cNvPr>
          <p:cNvGrpSpPr/>
          <p:nvPr/>
        </p:nvGrpSpPr>
        <p:grpSpPr>
          <a:xfrm>
            <a:off x="5118005" y="1944475"/>
            <a:ext cx="289607" cy="260922"/>
            <a:chOff x="5874752" y="2182311"/>
            <a:chExt cx="289607" cy="260922"/>
          </a:xfrm>
        </p:grpSpPr>
        <p:sp>
          <p:nvSpPr>
            <p:cNvPr id="72" name="Oval 71">
              <a:extLst>
                <a:ext uri="{FF2B5EF4-FFF2-40B4-BE49-F238E27FC236}">
                  <a16:creationId xmlns:a16="http://schemas.microsoft.com/office/drawing/2014/main" id="{57E2AF3B-7F5C-7C4B-8344-5E092822635F}"/>
                </a:ext>
              </a:extLst>
            </p:cNvPr>
            <p:cNvSpPr/>
            <p:nvPr/>
          </p:nvSpPr>
          <p:spPr>
            <a:xfrm>
              <a:off x="5874752" y="2182311"/>
              <a:ext cx="260922" cy="260922"/>
            </a:xfrm>
            <a:prstGeom prst="ellipse">
              <a:avLst/>
            </a:prstGeom>
            <a:solidFill>
              <a:schemeClr val="bg1"/>
            </a:solidFill>
            <a:ln w="28575">
              <a:solidFill>
                <a:srgbClr val="169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73" name="Graphic 72" descr="Tick">
              <a:extLst>
                <a:ext uri="{FF2B5EF4-FFF2-40B4-BE49-F238E27FC236}">
                  <a16:creationId xmlns:a16="http://schemas.microsoft.com/office/drawing/2014/main" id="{EBF558B8-4031-4E45-A18D-45790921892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23104" y="2182312"/>
              <a:ext cx="241255" cy="241255"/>
            </a:xfrm>
            <a:prstGeom prst="rect">
              <a:avLst/>
            </a:prstGeom>
          </p:spPr>
        </p:pic>
      </p:grpSp>
      <p:grpSp>
        <p:nvGrpSpPr>
          <p:cNvPr id="45" name="Group 44">
            <a:extLst>
              <a:ext uri="{FF2B5EF4-FFF2-40B4-BE49-F238E27FC236}">
                <a16:creationId xmlns:a16="http://schemas.microsoft.com/office/drawing/2014/main" id="{BAFE06AD-FCB2-C14B-AC3D-A8A6D8B0A14B}"/>
              </a:ext>
            </a:extLst>
          </p:cNvPr>
          <p:cNvGrpSpPr/>
          <p:nvPr/>
        </p:nvGrpSpPr>
        <p:grpSpPr>
          <a:xfrm>
            <a:off x="2703588" y="1692668"/>
            <a:ext cx="246221" cy="2115154"/>
            <a:chOff x="2703588" y="1584513"/>
            <a:chExt cx="246221" cy="2115154"/>
          </a:xfrm>
        </p:grpSpPr>
        <p:sp>
          <p:nvSpPr>
            <p:cNvPr id="56" name="TextBox 55">
              <a:extLst>
                <a:ext uri="{FF2B5EF4-FFF2-40B4-BE49-F238E27FC236}">
                  <a16:creationId xmlns:a16="http://schemas.microsoft.com/office/drawing/2014/main" id="{7B0D4DA3-50C4-314C-B458-D5AFAF0E850A}"/>
                </a:ext>
              </a:extLst>
            </p:cNvPr>
            <p:cNvSpPr txBox="1"/>
            <p:nvPr/>
          </p:nvSpPr>
          <p:spPr>
            <a:xfrm rot="16200000">
              <a:off x="1825463" y="2462638"/>
              <a:ext cx="2002471" cy="246221"/>
            </a:xfrm>
            <a:prstGeom prst="rect">
              <a:avLst/>
            </a:prstGeom>
            <a:noFill/>
          </p:spPr>
          <p:txBody>
            <a:bodyPr wrap="none" rtlCol="0">
              <a:spAutoFit/>
            </a:bodyPr>
            <a:lstStyle/>
            <a:p>
              <a:r>
                <a:rPr lang="en-NL" sz="1000" b="1">
                  <a:solidFill>
                    <a:srgbClr val="21897A"/>
                  </a:solidFill>
                </a:rPr>
                <a:t>Overleg met je bedrijfsbegeleider!</a:t>
              </a:r>
            </a:p>
          </p:txBody>
        </p:sp>
        <p:pic>
          <p:nvPicPr>
            <p:cNvPr id="97" name="Graphic 96" descr="Warning">
              <a:extLst>
                <a:ext uri="{FF2B5EF4-FFF2-40B4-BE49-F238E27FC236}">
                  <a16:creationId xmlns:a16="http://schemas.microsoft.com/office/drawing/2014/main" id="{9513A3E0-0B66-C741-9C80-EDB5B2CC6A9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16200000">
              <a:off x="2718239" y="3495467"/>
              <a:ext cx="204200" cy="204200"/>
            </a:xfrm>
            <a:prstGeom prst="rect">
              <a:avLst/>
            </a:prstGeom>
          </p:spPr>
        </p:pic>
      </p:grpSp>
      <p:grpSp>
        <p:nvGrpSpPr>
          <p:cNvPr id="46" name="Group 45">
            <a:extLst>
              <a:ext uri="{FF2B5EF4-FFF2-40B4-BE49-F238E27FC236}">
                <a16:creationId xmlns:a16="http://schemas.microsoft.com/office/drawing/2014/main" id="{82076FFF-36C2-6247-8128-BD34DCE83ED1}"/>
              </a:ext>
            </a:extLst>
          </p:cNvPr>
          <p:cNvGrpSpPr/>
          <p:nvPr/>
        </p:nvGrpSpPr>
        <p:grpSpPr>
          <a:xfrm>
            <a:off x="2707964" y="4246685"/>
            <a:ext cx="246221" cy="2287814"/>
            <a:chOff x="2707964" y="3902557"/>
            <a:chExt cx="246221" cy="2287814"/>
          </a:xfrm>
        </p:grpSpPr>
        <p:sp>
          <p:nvSpPr>
            <p:cNvPr id="55" name="TextBox 54">
              <a:extLst>
                <a:ext uri="{FF2B5EF4-FFF2-40B4-BE49-F238E27FC236}">
                  <a16:creationId xmlns:a16="http://schemas.microsoft.com/office/drawing/2014/main" id="{9EBCA129-5657-4E46-A8D1-B314F530DADE}"/>
                </a:ext>
              </a:extLst>
            </p:cNvPr>
            <p:cNvSpPr txBox="1"/>
            <p:nvPr/>
          </p:nvSpPr>
          <p:spPr>
            <a:xfrm rot="16200000">
              <a:off x="1745681" y="4864840"/>
              <a:ext cx="2170787" cy="246221"/>
            </a:xfrm>
            <a:prstGeom prst="rect">
              <a:avLst/>
            </a:prstGeom>
            <a:noFill/>
          </p:spPr>
          <p:txBody>
            <a:bodyPr wrap="none" rtlCol="0">
              <a:spAutoFit/>
            </a:bodyPr>
            <a:lstStyle/>
            <a:p>
              <a:r>
                <a:rPr lang="en-NL" sz="1000" b="1">
                  <a:solidFill>
                    <a:srgbClr val="965E36"/>
                  </a:solidFill>
                </a:rPr>
                <a:t>Overleg ook met je schoolbegeleider!</a:t>
              </a:r>
            </a:p>
          </p:txBody>
        </p:sp>
        <p:pic>
          <p:nvPicPr>
            <p:cNvPr id="98" name="Graphic 97" descr="Warning">
              <a:extLst>
                <a:ext uri="{FF2B5EF4-FFF2-40B4-BE49-F238E27FC236}">
                  <a16:creationId xmlns:a16="http://schemas.microsoft.com/office/drawing/2014/main" id="{F00F59D1-91BE-4046-8464-2E1D0F1C34C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rot="16200000">
              <a:off x="2715746" y="5986171"/>
              <a:ext cx="204200" cy="204200"/>
            </a:xfrm>
            <a:prstGeom prst="rect">
              <a:avLst/>
            </a:prstGeom>
          </p:spPr>
        </p:pic>
      </p:grpSp>
      <p:sp>
        <p:nvSpPr>
          <p:cNvPr id="15" name="Round Diagonal Corner of Rectangle 14">
            <a:extLst>
              <a:ext uri="{FF2B5EF4-FFF2-40B4-BE49-F238E27FC236}">
                <a16:creationId xmlns:a16="http://schemas.microsoft.com/office/drawing/2014/main" id="{191AF504-F949-6C42-8658-AC319E158317}"/>
              </a:ext>
            </a:extLst>
          </p:cNvPr>
          <p:cNvSpPr/>
          <p:nvPr/>
        </p:nvSpPr>
        <p:spPr>
          <a:xfrm>
            <a:off x="3019333" y="2990154"/>
            <a:ext cx="2233914" cy="876151"/>
          </a:xfrm>
          <a:prstGeom prst="round2DiagRect">
            <a:avLst/>
          </a:prstGeom>
          <a:solidFill>
            <a:srgbClr val="2189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16" name="Round Diagonal Corner of Rectangle 15">
            <a:extLst>
              <a:ext uri="{FF2B5EF4-FFF2-40B4-BE49-F238E27FC236}">
                <a16:creationId xmlns:a16="http://schemas.microsoft.com/office/drawing/2014/main" id="{9B90EFAD-5490-BB40-BB1C-F1BBBCDC906E}"/>
              </a:ext>
            </a:extLst>
          </p:cNvPr>
          <p:cNvSpPr/>
          <p:nvPr/>
        </p:nvSpPr>
        <p:spPr>
          <a:xfrm>
            <a:off x="2959531" y="2990154"/>
            <a:ext cx="2233914" cy="876151"/>
          </a:xfrm>
          <a:prstGeom prst="round2DiagRect">
            <a:avLst/>
          </a:prstGeom>
          <a:solidFill>
            <a:srgbClr val="029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000" i="1"/>
              <a:t>Kun je de informatiebron aanpassen?</a:t>
            </a:r>
          </a:p>
          <a:p>
            <a:pPr algn="ctr"/>
            <a:r>
              <a:rPr lang="en-NL" sz="1100"/>
              <a:t>Kun je de informatie van </a:t>
            </a:r>
            <a:br>
              <a:rPr lang="en-NL" sz="1100"/>
            </a:br>
            <a:r>
              <a:rPr lang="en-NL" sz="1100"/>
              <a:t>iemand anders krijgen zodat het wel op afstand kan? </a:t>
            </a:r>
          </a:p>
        </p:txBody>
      </p:sp>
      <p:sp>
        <p:nvSpPr>
          <p:cNvPr id="87" name="Round Diagonal Corner of Rectangle 86">
            <a:extLst>
              <a:ext uri="{FF2B5EF4-FFF2-40B4-BE49-F238E27FC236}">
                <a16:creationId xmlns:a16="http://schemas.microsoft.com/office/drawing/2014/main" id="{BD6751E9-1015-5E48-A1CC-CE67D8095227}"/>
              </a:ext>
            </a:extLst>
          </p:cNvPr>
          <p:cNvSpPr/>
          <p:nvPr/>
        </p:nvSpPr>
        <p:spPr>
          <a:xfrm>
            <a:off x="7344859" y="2990154"/>
            <a:ext cx="2233914" cy="876151"/>
          </a:xfrm>
          <a:prstGeom prst="round2DiagRect">
            <a:avLst/>
          </a:prstGeom>
          <a:solidFill>
            <a:schemeClr val="bg1"/>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000" i="1">
                <a:solidFill>
                  <a:srgbClr val="029C83"/>
                </a:solidFill>
              </a:rPr>
              <a:t>Alex zou een groep </a:t>
            </a:r>
            <a:r>
              <a:rPr lang="en-NL" sz="1000" b="1" i="1">
                <a:solidFill>
                  <a:srgbClr val="029C83"/>
                </a:solidFill>
              </a:rPr>
              <a:t>fysio-</a:t>
            </a:r>
            <a:br>
              <a:rPr lang="en-NL" sz="1000" b="1" i="1">
                <a:solidFill>
                  <a:srgbClr val="029C83"/>
                </a:solidFill>
              </a:rPr>
            </a:br>
            <a:r>
              <a:rPr lang="en-NL" sz="1000" b="1" i="1">
                <a:solidFill>
                  <a:srgbClr val="029C83"/>
                </a:solidFill>
              </a:rPr>
              <a:t>therapeuten</a:t>
            </a:r>
            <a:r>
              <a:rPr lang="en-NL" sz="1000" i="1">
                <a:solidFill>
                  <a:srgbClr val="029C83"/>
                </a:solidFill>
              </a:rPr>
              <a:t> interviewen in </a:t>
            </a:r>
            <a:br>
              <a:rPr lang="en-NL" sz="1000" i="1">
                <a:solidFill>
                  <a:srgbClr val="029C83"/>
                </a:solidFill>
              </a:rPr>
            </a:br>
            <a:r>
              <a:rPr lang="en-NL" sz="1000" i="1">
                <a:solidFill>
                  <a:srgbClr val="029C83"/>
                </a:solidFill>
              </a:rPr>
              <a:t>persoon, maar gaat nu Skypen </a:t>
            </a:r>
            <a:br>
              <a:rPr lang="en-NL" sz="1000" i="1">
                <a:solidFill>
                  <a:srgbClr val="029C83"/>
                </a:solidFill>
              </a:rPr>
            </a:br>
            <a:r>
              <a:rPr lang="en-NL" sz="1000" i="1">
                <a:solidFill>
                  <a:srgbClr val="029C83"/>
                </a:solidFill>
              </a:rPr>
              <a:t>met de </a:t>
            </a:r>
            <a:r>
              <a:rPr lang="en-NL" sz="1000" b="1" i="1">
                <a:solidFill>
                  <a:srgbClr val="029C83"/>
                </a:solidFill>
              </a:rPr>
              <a:t>branchevereniging</a:t>
            </a:r>
            <a:r>
              <a:rPr lang="en-NL" sz="1000" i="1">
                <a:solidFill>
                  <a:srgbClr val="029C83"/>
                </a:solidFill>
              </a:rPr>
              <a:t>.</a:t>
            </a:r>
            <a:endParaRPr lang="en-NL" sz="1100" i="1">
              <a:solidFill>
                <a:srgbClr val="029C83"/>
              </a:solidFill>
            </a:endParaRPr>
          </a:p>
        </p:txBody>
      </p:sp>
      <p:sp>
        <p:nvSpPr>
          <p:cNvPr id="88" name="Round Diagonal Corner of Rectangle 87">
            <a:extLst>
              <a:ext uri="{FF2B5EF4-FFF2-40B4-BE49-F238E27FC236}">
                <a16:creationId xmlns:a16="http://schemas.microsoft.com/office/drawing/2014/main" id="{D5F120FC-F9AD-654F-9FE9-02A95631BFE1}"/>
              </a:ext>
            </a:extLst>
          </p:cNvPr>
          <p:cNvSpPr/>
          <p:nvPr/>
        </p:nvSpPr>
        <p:spPr>
          <a:xfrm>
            <a:off x="5310431" y="2990154"/>
            <a:ext cx="2233914" cy="876151"/>
          </a:xfrm>
          <a:prstGeom prst="round2DiagRect">
            <a:avLst/>
          </a:prstGeom>
          <a:solidFill>
            <a:srgbClr val="218979">
              <a:alpha val="24706"/>
            </a:srgbClr>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89" name="Round Diagonal Corner of Rectangle 88">
            <a:extLst>
              <a:ext uri="{FF2B5EF4-FFF2-40B4-BE49-F238E27FC236}">
                <a16:creationId xmlns:a16="http://schemas.microsoft.com/office/drawing/2014/main" id="{7A2CDA99-D467-4D42-A3DF-B86E8EAECFB8}"/>
              </a:ext>
            </a:extLst>
          </p:cNvPr>
          <p:cNvSpPr/>
          <p:nvPr/>
        </p:nvSpPr>
        <p:spPr>
          <a:xfrm>
            <a:off x="5250629" y="2990154"/>
            <a:ext cx="2233914" cy="876151"/>
          </a:xfrm>
          <a:prstGeom prst="round2DiagRect">
            <a:avLst/>
          </a:prstGeom>
          <a:solidFill>
            <a:schemeClr val="bg1"/>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100">
                <a:solidFill>
                  <a:schemeClr val="tx1"/>
                </a:solidFill>
              </a:rPr>
              <a:t>Spreek minder of </a:t>
            </a:r>
            <a:br>
              <a:rPr lang="en-NL" sz="1100">
                <a:solidFill>
                  <a:schemeClr val="tx1"/>
                </a:solidFill>
              </a:rPr>
            </a:br>
            <a:r>
              <a:rPr lang="en-NL" sz="1100">
                <a:solidFill>
                  <a:schemeClr val="tx1"/>
                </a:solidFill>
              </a:rPr>
              <a:t>andere mensen (online)</a:t>
            </a:r>
          </a:p>
          <a:p>
            <a:pPr algn="ctr"/>
            <a:r>
              <a:rPr lang="en-NL" sz="1000" i="1">
                <a:solidFill>
                  <a:srgbClr val="029C83"/>
                </a:solidFill>
                <a:sym typeface="Wingdings" pitchFamily="2" charset="2"/>
              </a:rPr>
              <a:t> Vraag na bij bedrijf en begeleiders</a:t>
            </a:r>
            <a:endParaRPr lang="en-NL" sz="1000" i="1">
              <a:solidFill>
                <a:srgbClr val="029C83"/>
              </a:solidFill>
            </a:endParaRPr>
          </a:p>
        </p:txBody>
      </p:sp>
      <p:grpSp>
        <p:nvGrpSpPr>
          <p:cNvPr id="75" name="Group 74">
            <a:extLst>
              <a:ext uri="{FF2B5EF4-FFF2-40B4-BE49-F238E27FC236}">
                <a16:creationId xmlns:a16="http://schemas.microsoft.com/office/drawing/2014/main" id="{16D8705C-377E-6143-A556-CCCD83E2E58E}"/>
              </a:ext>
            </a:extLst>
          </p:cNvPr>
          <p:cNvGrpSpPr/>
          <p:nvPr/>
        </p:nvGrpSpPr>
        <p:grpSpPr>
          <a:xfrm>
            <a:off x="5115968" y="3293103"/>
            <a:ext cx="289607" cy="260922"/>
            <a:chOff x="5874752" y="2182311"/>
            <a:chExt cx="289607" cy="260922"/>
          </a:xfrm>
        </p:grpSpPr>
        <p:sp>
          <p:nvSpPr>
            <p:cNvPr id="76" name="Oval 75">
              <a:extLst>
                <a:ext uri="{FF2B5EF4-FFF2-40B4-BE49-F238E27FC236}">
                  <a16:creationId xmlns:a16="http://schemas.microsoft.com/office/drawing/2014/main" id="{0BA15CD2-82D7-D64F-9F5A-4E6F693B65A2}"/>
                </a:ext>
              </a:extLst>
            </p:cNvPr>
            <p:cNvSpPr/>
            <p:nvPr/>
          </p:nvSpPr>
          <p:spPr>
            <a:xfrm>
              <a:off x="5874752" y="2182311"/>
              <a:ext cx="260922" cy="260922"/>
            </a:xfrm>
            <a:prstGeom prst="ellipse">
              <a:avLst/>
            </a:prstGeom>
            <a:solidFill>
              <a:schemeClr val="bg1"/>
            </a:solidFill>
            <a:ln w="28575">
              <a:solidFill>
                <a:srgbClr val="169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77" name="Graphic 76" descr="Tick">
              <a:extLst>
                <a:ext uri="{FF2B5EF4-FFF2-40B4-BE49-F238E27FC236}">
                  <a16:creationId xmlns:a16="http://schemas.microsoft.com/office/drawing/2014/main" id="{8713C842-5992-784E-B7E0-F8ED8F29C34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23104" y="2182312"/>
              <a:ext cx="241255" cy="241255"/>
            </a:xfrm>
            <a:prstGeom prst="rect">
              <a:avLst/>
            </a:prstGeom>
          </p:spPr>
        </p:pic>
      </p:grpSp>
      <p:sp>
        <p:nvSpPr>
          <p:cNvPr id="43" name="Round Diagonal Corner of Rectangle 42">
            <a:extLst>
              <a:ext uri="{FF2B5EF4-FFF2-40B4-BE49-F238E27FC236}">
                <a16:creationId xmlns:a16="http://schemas.microsoft.com/office/drawing/2014/main" id="{47440DD8-79D3-5F4E-91D7-38D16C69AC83}"/>
              </a:ext>
            </a:extLst>
          </p:cNvPr>
          <p:cNvSpPr/>
          <p:nvPr/>
        </p:nvSpPr>
        <p:spPr>
          <a:xfrm>
            <a:off x="3016715" y="4326858"/>
            <a:ext cx="2233914" cy="876151"/>
          </a:xfrm>
          <a:prstGeom prst="round2DiagRect">
            <a:avLst/>
          </a:prstGeom>
          <a:solidFill>
            <a:srgbClr val="965E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44" name="Round Diagonal Corner of Rectangle 43">
            <a:extLst>
              <a:ext uri="{FF2B5EF4-FFF2-40B4-BE49-F238E27FC236}">
                <a16:creationId xmlns:a16="http://schemas.microsoft.com/office/drawing/2014/main" id="{30438BAA-5650-F049-B24D-206F1DA1E978}"/>
              </a:ext>
            </a:extLst>
          </p:cNvPr>
          <p:cNvSpPr/>
          <p:nvPr/>
        </p:nvSpPr>
        <p:spPr>
          <a:xfrm>
            <a:off x="2956913" y="4326858"/>
            <a:ext cx="2233914" cy="876151"/>
          </a:xfrm>
          <a:prstGeom prst="round2Diag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000" i="1"/>
              <a:t>Kun je de methode aanpassen?</a:t>
            </a:r>
          </a:p>
          <a:p>
            <a:pPr algn="ctr"/>
            <a:r>
              <a:rPr lang="en-NL" sz="1100"/>
              <a:t>Is er een methode die vergelijkbare informatie oplevert?</a:t>
            </a:r>
          </a:p>
        </p:txBody>
      </p:sp>
      <p:sp>
        <p:nvSpPr>
          <p:cNvPr id="90" name="Round Diagonal Corner of Rectangle 89">
            <a:extLst>
              <a:ext uri="{FF2B5EF4-FFF2-40B4-BE49-F238E27FC236}">
                <a16:creationId xmlns:a16="http://schemas.microsoft.com/office/drawing/2014/main" id="{90976856-5992-AE48-97C9-2E33E70CA4E3}"/>
              </a:ext>
            </a:extLst>
          </p:cNvPr>
          <p:cNvSpPr/>
          <p:nvPr/>
        </p:nvSpPr>
        <p:spPr>
          <a:xfrm>
            <a:off x="7370312" y="4326858"/>
            <a:ext cx="2233914" cy="876151"/>
          </a:xfrm>
          <a:prstGeom prst="round2DiagRect">
            <a:avLst/>
          </a:prstGeom>
          <a:solidFill>
            <a:schemeClr val="bg1"/>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000" i="1" dirty="0">
                <a:solidFill>
                  <a:srgbClr val="029C83"/>
                </a:solidFill>
              </a:rPr>
              <a:t>Asya wilde weten hoe goed </a:t>
            </a:r>
            <a:br>
              <a:rPr lang="en-NL" sz="1000" i="1" dirty="0">
                <a:solidFill>
                  <a:srgbClr val="029C83"/>
                </a:solidFill>
              </a:rPr>
            </a:br>
            <a:r>
              <a:rPr lang="en-NL" sz="1000" i="1" dirty="0">
                <a:solidFill>
                  <a:srgbClr val="029C83"/>
                </a:solidFill>
              </a:rPr>
              <a:t>haar prototype in een echte </a:t>
            </a:r>
            <a:r>
              <a:rPr lang="en-NL" sz="1000" b="1" i="1" dirty="0">
                <a:solidFill>
                  <a:srgbClr val="029C83"/>
                </a:solidFill>
              </a:rPr>
              <a:t>praktijksituatie</a:t>
            </a:r>
            <a:r>
              <a:rPr lang="en-NL" sz="1000" i="1" dirty="0">
                <a:solidFill>
                  <a:srgbClr val="029C83"/>
                </a:solidFill>
              </a:rPr>
              <a:t> werkt. Ze test </a:t>
            </a:r>
            <a:br>
              <a:rPr lang="en-NL" sz="1000" i="1" dirty="0">
                <a:solidFill>
                  <a:srgbClr val="029C83"/>
                </a:solidFill>
              </a:rPr>
            </a:br>
            <a:r>
              <a:rPr lang="en-NL" sz="1000" i="1" dirty="0">
                <a:solidFill>
                  <a:srgbClr val="029C83"/>
                </a:solidFill>
              </a:rPr>
              <a:t>nu in een </a:t>
            </a:r>
            <a:r>
              <a:rPr lang="en-NL" sz="1000" b="1" i="1" dirty="0">
                <a:solidFill>
                  <a:srgbClr val="029C83"/>
                </a:solidFill>
              </a:rPr>
              <a:t>simulatie</a:t>
            </a:r>
            <a:r>
              <a:rPr lang="en-NL" sz="1000" i="1" dirty="0">
                <a:solidFill>
                  <a:srgbClr val="029C83"/>
                </a:solidFill>
              </a:rPr>
              <a:t> thuis.</a:t>
            </a:r>
            <a:endParaRPr lang="en-NL" sz="1100" i="1" dirty="0">
              <a:solidFill>
                <a:srgbClr val="029C83"/>
              </a:solidFill>
            </a:endParaRPr>
          </a:p>
        </p:txBody>
      </p:sp>
      <p:sp>
        <p:nvSpPr>
          <p:cNvPr id="91" name="Round Diagonal Corner of Rectangle 90">
            <a:extLst>
              <a:ext uri="{FF2B5EF4-FFF2-40B4-BE49-F238E27FC236}">
                <a16:creationId xmlns:a16="http://schemas.microsoft.com/office/drawing/2014/main" id="{4388E0A4-6A67-B04B-B710-41869DD11D49}"/>
              </a:ext>
            </a:extLst>
          </p:cNvPr>
          <p:cNvSpPr/>
          <p:nvPr/>
        </p:nvSpPr>
        <p:spPr>
          <a:xfrm>
            <a:off x="5302408" y="4326858"/>
            <a:ext cx="2233914" cy="876151"/>
          </a:xfrm>
          <a:prstGeom prst="round2DiagRect">
            <a:avLst/>
          </a:prstGeom>
          <a:solidFill>
            <a:srgbClr val="218979">
              <a:alpha val="24706"/>
            </a:srgbClr>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92" name="Round Diagonal Corner of Rectangle 91">
            <a:extLst>
              <a:ext uri="{FF2B5EF4-FFF2-40B4-BE49-F238E27FC236}">
                <a16:creationId xmlns:a16="http://schemas.microsoft.com/office/drawing/2014/main" id="{867C8A04-281E-2E46-BF35-0B840AB34F38}"/>
              </a:ext>
            </a:extLst>
          </p:cNvPr>
          <p:cNvSpPr/>
          <p:nvPr/>
        </p:nvSpPr>
        <p:spPr>
          <a:xfrm>
            <a:off x="5242606" y="4326858"/>
            <a:ext cx="2233914" cy="876151"/>
          </a:xfrm>
          <a:prstGeom prst="round2DiagRect">
            <a:avLst/>
          </a:prstGeom>
          <a:solidFill>
            <a:schemeClr val="bg1"/>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100" dirty="0">
                <a:solidFill>
                  <a:schemeClr val="tx1"/>
                </a:solidFill>
              </a:rPr>
              <a:t>Vervang methoden door andere die nog steeds je vraag beantwoorden </a:t>
            </a:r>
            <a:r>
              <a:rPr lang="en-NL" sz="1000" dirty="0">
                <a:solidFill>
                  <a:schemeClr val="tx1"/>
                </a:solidFill>
              </a:rPr>
              <a:t>(z.o.z.)</a:t>
            </a:r>
          </a:p>
          <a:p>
            <a:pPr algn="ctr"/>
            <a:r>
              <a:rPr lang="en-NL" sz="1000" i="1" dirty="0">
                <a:solidFill>
                  <a:srgbClr val="029C83"/>
                </a:solidFill>
                <a:sym typeface="Wingdings" pitchFamily="2" charset="2"/>
              </a:rPr>
              <a:t> Vraag na bij je begeleiders</a:t>
            </a:r>
            <a:endParaRPr lang="en-NL" sz="1000" i="1" dirty="0">
              <a:solidFill>
                <a:srgbClr val="029C83"/>
              </a:solidFill>
            </a:endParaRPr>
          </a:p>
        </p:txBody>
      </p:sp>
      <p:grpSp>
        <p:nvGrpSpPr>
          <p:cNvPr id="78" name="Group 77">
            <a:extLst>
              <a:ext uri="{FF2B5EF4-FFF2-40B4-BE49-F238E27FC236}">
                <a16:creationId xmlns:a16="http://schemas.microsoft.com/office/drawing/2014/main" id="{29112A4A-9BD6-A040-B7A5-4F25577A6552}"/>
              </a:ext>
            </a:extLst>
          </p:cNvPr>
          <p:cNvGrpSpPr/>
          <p:nvPr/>
        </p:nvGrpSpPr>
        <p:grpSpPr>
          <a:xfrm>
            <a:off x="5113931" y="4643897"/>
            <a:ext cx="289607" cy="260922"/>
            <a:chOff x="5874752" y="2182311"/>
            <a:chExt cx="289607" cy="260922"/>
          </a:xfrm>
        </p:grpSpPr>
        <p:sp>
          <p:nvSpPr>
            <p:cNvPr id="79" name="Oval 78">
              <a:extLst>
                <a:ext uri="{FF2B5EF4-FFF2-40B4-BE49-F238E27FC236}">
                  <a16:creationId xmlns:a16="http://schemas.microsoft.com/office/drawing/2014/main" id="{BD8E66E3-2F81-8F41-A9C3-5A11E4A866BD}"/>
                </a:ext>
              </a:extLst>
            </p:cNvPr>
            <p:cNvSpPr/>
            <p:nvPr/>
          </p:nvSpPr>
          <p:spPr>
            <a:xfrm>
              <a:off x="5874752" y="2182311"/>
              <a:ext cx="260922" cy="260922"/>
            </a:xfrm>
            <a:prstGeom prst="ellipse">
              <a:avLst/>
            </a:prstGeom>
            <a:solidFill>
              <a:schemeClr val="bg1"/>
            </a:solidFill>
            <a:ln w="28575">
              <a:solidFill>
                <a:srgbClr val="965E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80" name="Graphic 79" descr="Tick">
              <a:extLst>
                <a:ext uri="{FF2B5EF4-FFF2-40B4-BE49-F238E27FC236}">
                  <a16:creationId xmlns:a16="http://schemas.microsoft.com/office/drawing/2014/main" id="{E984B0FC-C211-9D49-A371-B1286F2957C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923104" y="2182312"/>
              <a:ext cx="241255" cy="241255"/>
            </a:xfrm>
            <a:prstGeom prst="rect">
              <a:avLst/>
            </a:prstGeom>
          </p:spPr>
        </p:pic>
      </p:grpSp>
      <p:sp>
        <p:nvSpPr>
          <p:cNvPr id="49" name="Round Diagonal Corner of Rectangle 48">
            <a:extLst>
              <a:ext uri="{FF2B5EF4-FFF2-40B4-BE49-F238E27FC236}">
                <a16:creationId xmlns:a16="http://schemas.microsoft.com/office/drawing/2014/main" id="{A3773654-DE6E-9A42-908F-14666CE9440D}"/>
              </a:ext>
            </a:extLst>
          </p:cNvPr>
          <p:cNvSpPr/>
          <p:nvPr/>
        </p:nvSpPr>
        <p:spPr>
          <a:xfrm>
            <a:off x="3016715" y="5673650"/>
            <a:ext cx="2233914" cy="876151"/>
          </a:xfrm>
          <a:prstGeom prst="round2DiagRect">
            <a:avLst/>
          </a:prstGeom>
          <a:solidFill>
            <a:srgbClr val="965E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50" name="Round Diagonal Corner of Rectangle 49">
            <a:extLst>
              <a:ext uri="{FF2B5EF4-FFF2-40B4-BE49-F238E27FC236}">
                <a16:creationId xmlns:a16="http://schemas.microsoft.com/office/drawing/2014/main" id="{852D0BFD-9C11-A342-9075-7B87982E2363}"/>
              </a:ext>
            </a:extLst>
          </p:cNvPr>
          <p:cNvSpPr/>
          <p:nvPr/>
        </p:nvSpPr>
        <p:spPr>
          <a:xfrm>
            <a:off x="2956913" y="5673650"/>
            <a:ext cx="2233914" cy="876151"/>
          </a:xfrm>
          <a:prstGeom prst="round2Diag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000" i="1"/>
              <a:t>Kun je de vraag aanpassen?</a:t>
            </a:r>
          </a:p>
          <a:p>
            <a:pPr algn="ctr"/>
            <a:r>
              <a:rPr lang="en-NL" sz="1100"/>
              <a:t>Is er een andere vraag, gebaseerd op bestaand werk, die ook relevante informatie levert?</a:t>
            </a:r>
          </a:p>
        </p:txBody>
      </p:sp>
      <p:sp>
        <p:nvSpPr>
          <p:cNvPr id="93" name="Round Diagonal Corner of Rectangle 92">
            <a:extLst>
              <a:ext uri="{FF2B5EF4-FFF2-40B4-BE49-F238E27FC236}">
                <a16:creationId xmlns:a16="http://schemas.microsoft.com/office/drawing/2014/main" id="{C09D6D0B-47D5-7647-A39E-EDAC6ADF4CF1}"/>
              </a:ext>
            </a:extLst>
          </p:cNvPr>
          <p:cNvSpPr/>
          <p:nvPr/>
        </p:nvSpPr>
        <p:spPr>
          <a:xfrm>
            <a:off x="7352599" y="5673650"/>
            <a:ext cx="2233914" cy="876151"/>
          </a:xfrm>
          <a:prstGeom prst="round2DiagRect">
            <a:avLst/>
          </a:prstGeom>
          <a:solidFill>
            <a:schemeClr val="bg1"/>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000" i="1" dirty="0">
                <a:solidFill>
                  <a:srgbClr val="029C83"/>
                </a:solidFill>
              </a:rPr>
              <a:t>Alan zou zelf lokale voetbalfans </a:t>
            </a:r>
            <a:br>
              <a:rPr lang="en-NL" sz="1000" i="1" dirty="0">
                <a:solidFill>
                  <a:srgbClr val="029C83"/>
                </a:solidFill>
              </a:rPr>
            </a:br>
            <a:r>
              <a:rPr lang="en-NL" sz="1000" b="1" i="1" dirty="0">
                <a:solidFill>
                  <a:srgbClr val="029C83"/>
                </a:solidFill>
              </a:rPr>
              <a:t>interviewen</a:t>
            </a:r>
            <a:r>
              <a:rPr lang="en-NL" sz="1000" i="1" dirty="0">
                <a:solidFill>
                  <a:srgbClr val="029C83"/>
                </a:solidFill>
              </a:rPr>
              <a:t> maar gebruikt nu</a:t>
            </a:r>
            <a:br>
              <a:rPr lang="en-NL" sz="1000" i="1" dirty="0">
                <a:solidFill>
                  <a:srgbClr val="029C83"/>
                </a:solidFill>
              </a:rPr>
            </a:br>
            <a:r>
              <a:rPr lang="en-NL" sz="1000" i="1" dirty="0">
                <a:solidFill>
                  <a:srgbClr val="029C83"/>
                </a:solidFill>
              </a:rPr>
              <a:t>bestaande </a:t>
            </a:r>
            <a:r>
              <a:rPr lang="en-NL" sz="1000" b="1" i="1" dirty="0">
                <a:solidFill>
                  <a:srgbClr val="029C83"/>
                </a:solidFill>
              </a:rPr>
              <a:t>landelijke gegevens</a:t>
            </a:r>
            <a:r>
              <a:rPr lang="en-NL" sz="1000" i="1" dirty="0">
                <a:solidFill>
                  <a:srgbClr val="029C83"/>
                </a:solidFill>
              </a:rPr>
              <a:t> </a:t>
            </a:r>
            <a:br>
              <a:rPr lang="en-NL" sz="1000" i="1" dirty="0">
                <a:solidFill>
                  <a:srgbClr val="029C83"/>
                </a:solidFill>
              </a:rPr>
            </a:br>
            <a:r>
              <a:rPr lang="en-NL" sz="1000" i="1" dirty="0">
                <a:solidFill>
                  <a:srgbClr val="029C83"/>
                </a:solidFill>
              </a:rPr>
              <a:t>uit een enquete van de KNVB. </a:t>
            </a:r>
            <a:endParaRPr lang="en-NL" sz="1100" i="1" dirty="0">
              <a:solidFill>
                <a:srgbClr val="029C83"/>
              </a:solidFill>
            </a:endParaRPr>
          </a:p>
        </p:txBody>
      </p:sp>
      <p:sp>
        <p:nvSpPr>
          <p:cNvPr id="94" name="Round Diagonal Corner of Rectangle 93">
            <a:extLst>
              <a:ext uri="{FF2B5EF4-FFF2-40B4-BE49-F238E27FC236}">
                <a16:creationId xmlns:a16="http://schemas.microsoft.com/office/drawing/2014/main" id="{F601A70C-7F4A-D045-B3EA-933614CC1D25}"/>
              </a:ext>
            </a:extLst>
          </p:cNvPr>
          <p:cNvSpPr/>
          <p:nvPr/>
        </p:nvSpPr>
        <p:spPr>
          <a:xfrm>
            <a:off x="5310431" y="5673650"/>
            <a:ext cx="2233914" cy="876151"/>
          </a:xfrm>
          <a:prstGeom prst="round2DiagRect">
            <a:avLst/>
          </a:prstGeom>
          <a:solidFill>
            <a:srgbClr val="218979">
              <a:alpha val="24706"/>
            </a:srgbClr>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200"/>
          </a:p>
        </p:txBody>
      </p:sp>
      <p:sp>
        <p:nvSpPr>
          <p:cNvPr id="95" name="Round Diagonal Corner of Rectangle 94">
            <a:extLst>
              <a:ext uri="{FF2B5EF4-FFF2-40B4-BE49-F238E27FC236}">
                <a16:creationId xmlns:a16="http://schemas.microsoft.com/office/drawing/2014/main" id="{5F1551FB-0AD0-EE48-BE9C-3A67C360F97C}"/>
              </a:ext>
            </a:extLst>
          </p:cNvPr>
          <p:cNvSpPr/>
          <p:nvPr/>
        </p:nvSpPr>
        <p:spPr>
          <a:xfrm>
            <a:off x="5250629" y="5673650"/>
            <a:ext cx="2233914" cy="876151"/>
          </a:xfrm>
          <a:prstGeom prst="round2DiagRect">
            <a:avLst/>
          </a:prstGeom>
          <a:solidFill>
            <a:schemeClr val="bg1"/>
          </a:solidFill>
          <a:ln>
            <a:solidFill>
              <a:srgbClr val="2189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L" sz="1100" dirty="0">
                <a:solidFill>
                  <a:schemeClr val="tx1"/>
                </a:solidFill>
              </a:rPr>
              <a:t>Vervang Veld- en Labstrategieën door Bieb- en Showroom </a:t>
            </a:r>
            <a:br>
              <a:rPr lang="en-NL" sz="1100" dirty="0">
                <a:solidFill>
                  <a:schemeClr val="tx1"/>
                </a:solidFill>
              </a:rPr>
            </a:br>
            <a:r>
              <a:rPr lang="en-NL" sz="1000" dirty="0">
                <a:solidFill>
                  <a:schemeClr val="tx1"/>
                </a:solidFill>
              </a:rPr>
              <a:t>(z.o.z.) met bijbehorende </a:t>
            </a:r>
            <a:br>
              <a:rPr lang="en-NL" sz="1000" dirty="0">
                <a:solidFill>
                  <a:schemeClr val="tx1"/>
                </a:solidFill>
              </a:rPr>
            </a:br>
            <a:r>
              <a:rPr lang="en-NL" sz="1000" dirty="0">
                <a:solidFill>
                  <a:schemeClr val="tx1"/>
                </a:solidFill>
              </a:rPr>
              <a:t>verandering in vraag</a:t>
            </a:r>
          </a:p>
          <a:p>
            <a:pPr algn="ctr"/>
            <a:r>
              <a:rPr lang="en-NL" sz="1000" i="1" dirty="0">
                <a:solidFill>
                  <a:srgbClr val="029C83"/>
                </a:solidFill>
                <a:sym typeface="Wingdings" pitchFamily="2" charset="2"/>
              </a:rPr>
              <a:t> Vraag na bij je begeleiders</a:t>
            </a:r>
            <a:endParaRPr lang="en-NL" sz="1000" i="1" dirty="0">
              <a:solidFill>
                <a:srgbClr val="029C83"/>
              </a:solidFill>
            </a:endParaRPr>
          </a:p>
        </p:txBody>
      </p:sp>
      <p:grpSp>
        <p:nvGrpSpPr>
          <p:cNvPr id="81" name="Group 80">
            <a:extLst>
              <a:ext uri="{FF2B5EF4-FFF2-40B4-BE49-F238E27FC236}">
                <a16:creationId xmlns:a16="http://schemas.microsoft.com/office/drawing/2014/main" id="{CDA6EF3C-67A8-B34F-AA64-A690929B0390}"/>
              </a:ext>
            </a:extLst>
          </p:cNvPr>
          <p:cNvGrpSpPr/>
          <p:nvPr/>
        </p:nvGrpSpPr>
        <p:grpSpPr>
          <a:xfrm>
            <a:off x="5111894" y="5984440"/>
            <a:ext cx="289607" cy="260922"/>
            <a:chOff x="5874752" y="2182311"/>
            <a:chExt cx="289607" cy="260922"/>
          </a:xfrm>
        </p:grpSpPr>
        <p:sp>
          <p:nvSpPr>
            <p:cNvPr id="82" name="Oval 81">
              <a:extLst>
                <a:ext uri="{FF2B5EF4-FFF2-40B4-BE49-F238E27FC236}">
                  <a16:creationId xmlns:a16="http://schemas.microsoft.com/office/drawing/2014/main" id="{FEA6249C-2A8E-3740-B8C9-B614CB2BFECC}"/>
                </a:ext>
              </a:extLst>
            </p:cNvPr>
            <p:cNvSpPr/>
            <p:nvPr/>
          </p:nvSpPr>
          <p:spPr>
            <a:xfrm>
              <a:off x="5874752" y="2182311"/>
              <a:ext cx="260922" cy="260922"/>
            </a:xfrm>
            <a:prstGeom prst="ellipse">
              <a:avLst/>
            </a:prstGeom>
            <a:solidFill>
              <a:schemeClr val="bg1"/>
            </a:solidFill>
            <a:ln w="28575">
              <a:solidFill>
                <a:srgbClr val="965E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83" name="Graphic 82" descr="Tick">
              <a:extLst>
                <a:ext uri="{FF2B5EF4-FFF2-40B4-BE49-F238E27FC236}">
                  <a16:creationId xmlns:a16="http://schemas.microsoft.com/office/drawing/2014/main" id="{356DFFE9-DA8B-F544-A178-CC47E4B1B033}"/>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923104" y="2182312"/>
              <a:ext cx="241255" cy="241255"/>
            </a:xfrm>
            <a:prstGeom prst="rect">
              <a:avLst/>
            </a:prstGeom>
          </p:spPr>
        </p:pic>
      </p:grpSp>
      <p:cxnSp>
        <p:nvCxnSpPr>
          <p:cNvPr id="42" name="Straight Arrow Connector 41">
            <a:extLst>
              <a:ext uri="{FF2B5EF4-FFF2-40B4-BE49-F238E27FC236}">
                <a16:creationId xmlns:a16="http://schemas.microsoft.com/office/drawing/2014/main" id="{85C8266E-E02D-5E43-95E0-F9B4B7363E8F}"/>
              </a:ext>
            </a:extLst>
          </p:cNvPr>
          <p:cNvCxnSpPr>
            <a:stCxn id="11" idx="1"/>
            <a:endCxn id="14" idx="3"/>
          </p:cNvCxnSpPr>
          <p:nvPr/>
        </p:nvCxnSpPr>
        <p:spPr>
          <a:xfrm flipH="1">
            <a:off x="4073870" y="1210012"/>
            <a:ext cx="2618" cy="438270"/>
          </a:xfrm>
          <a:prstGeom prst="straightConnector1">
            <a:avLst/>
          </a:prstGeom>
          <a:ln w="28575">
            <a:solidFill>
              <a:srgbClr val="218979"/>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B4FDDA74-956B-F643-B15F-3867DFC902F3}"/>
              </a:ext>
            </a:extLst>
          </p:cNvPr>
          <p:cNvCxnSpPr>
            <a:cxnSpLocks/>
            <a:stCxn id="11" idx="0"/>
            <a:endCxn id="17" idx="2"/>
          </p:cNvCxnSpPr>
          <p:nvPr/>
        </p:nvCxnSpPr>
        <p:spPr>
          <a:xfrm>
            <a:off x="5193445" y="771937"/>
            <a:ext cx="410326" cy="0"/>
          </a:xfrm>
          <a:prstGeom prst="straightConnector1">
            <a:avLst/>
          </a:prstGeom>
          <a:ln w="28575">
            <a:solidFill>
              <a:srgbClr val="218979"/>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25ADF44E-1428-4E67-9E08-A3A39F994EA0}"/>
              </a:ext>
            </a:extLst>
          </p:cNvPr>
          <p:cNvSpPr txBox="1"/>
          <p:nvPr/>
        </p:nvSpPr>
        <p:spPr>
          <a:xfrm>
            <a:off x="8922590" y="336774"/>
            <a:ext cx="983410" cy="1200329"/>
          </a:xfrm>
          <a:prstGeom prst="rect">
            <a:avLst/>
          </a:prstGeom>
          <a:noFill/>
        </p:spPr>
        <p:txBody>
          <a:bodyPr wrap="square" rtlCol="0" anchor="t">
            <a:spAutoFit/>
          </a:bodyPr>
          <a:lstStyle/>
          <a:p>
            <a:r>
              <a:rPr lang="en-NL" sz="800" b="1" dirty="0"/>
              <a:t>Versi</a:t>
            </a:r>
            <a:r>
              <a:rPr lang="en-US" sz="800" b="1" dirty="0"/>
              <a:t>e</a:t>
            </a:r>
            <a:r>
              <a:rPr lang="en-NL" sz="800" dirty="0"/>
              <a:t>: </a:t>
            </a:r>
            <a:r>
              <a:rPr lang="en-US" sz="800" dirty="0"/>
              <a:t>30</a:t>
            </a:r>
            <a:r>
              <a:rPr lang="en-NL" sz="800" dirty="0"/>
              <a:t>-0</a:t>
            </a:r>
            <a:r>
              <a:rPr lang="en-US" sz="800"/>
              <a:t>3</a:t>
            </a:r>
            <a:r>
              <a:rPr lang="en-NL" sz="800"/>
              <a:t>-’20</a:t>
            </a:r>
            <a:endParaRPr lang="en-NL" sz="800" dirty="0"/>
          </a:p>
          <a:p>
            <a:r>
              <a:rPr lang="en-NL" sz="800" b="1" dirty="0"/>
              <a:t>Aut</a:t>
            </a:r>
            <a:r>
              <a:rPr lang="en-US" sz="800" b="1" dirty="0" err="1"/>
              <a:t>eur</a:t>
            </a:r>
            <a:r>
              <a:rPr lang="en-US" sz="800" b="1" dirty="0"/>
              <a:t>:</a:t>
            </a:r>
            <a:r>
              <a:rPr lang="en-NL" sz="800" b="1" dirty="0"/>
              <a:t> </a:t>
            </a:r>
            <a:br>
              <a:rPr lang="en-US" sz="800" b="1" dirty="0"/>
            </a:br>
            <a:r>
              <a:rPr lang="en-US" sz="800" dirty="0">
                <a:highlight>
                  <a:srgbClr val="FFFF00"/>
                </a:highlight>
              </a:rPr>
              <a:t>&lt;</a:t>
            </a:r>
            <a:r>
              <a:rPr lang="en-US" sz="800" dirty="0" err="1">
                <a:highlight>
                  <a:srgbClr val="FFFF00"/>
                </a:highlight>
              </a:rPr>
              <a:t>uw</a:t>
            </a:r>
            <a:r>
              <a:rPr lang="en-US" sz="800" dirty="0">
                <a:highlight>
                  <a:srgbClr val="FFFF00"/>
                </a:highlight>
              </a:rPr>
              <a:t> naam </a:t>
            </a:r>
            <a:r>
              <a:rPr lang="en-US" sz="800" dirty="0" err="1">
                <a:highlight>
                  <a:srgbClr val="FFFF00"/>
                </a:highlight>
              </a:rPr>
              <a:t>hier</a:t>
            </a:r>
            <a:r>
              <a:rPr lang="en-US" sz="800" dirty="0">
                <a:highlight>
                  <a:srgbClr val="FFFF00"/>
                </a:highlight>
              </a:rPr>
              <a:t>&gt;</a:t>
            </a:r>
          </a:p>
          <a:p>
            <a:r>
              <a:rPr lang="en-US" sz="800" b="1" dirty="0" err="1"/>
              <a:t>Afgeleide</a:t>
            </a:r>
            <a:r>
              <a:rPr lang="en-US" sz="800" b="1" dirty="0"/>
              <a:t> </a:t>
            </a:r>
            <a:r>
              <a:rPr lang="en-US" sz="800" dirty="0"/>
              <a:t>van</a:t>
            </a:r>
            <a:r>
              <a:rPr lang="en-US" sz="800" b="1" dirty="0"/>
              <a:t> </a:t>
            </a:r>
            <a:r>
              <a:rPr lang="en-US" sz="800" dirty="0">
                <a:hlinkClick r:id="rId18"/>
              </a:rPr>
              <a:t>Corona-</a:t>
            </a:r>
            <a:r>
              <a:rPr lang="en-US" sz="800" dirty="0" err="1">
                <a:hlinkClick r:id="rId18"/>
              </a:rPr>
              <a:t>veilige</a:t>
            </a:r>
            <a:r>
              <a:rPr lang="en-US" sz="800" dirty="0">
                <a:hlinkClick r:id="rId18"/>
              </a:rPr>
              <a:t> </a:t>
            </a:r>
            <a:r>
              <a:rPr lang="en-US" sz="800" dirty="0" err="1">
                <a:hlinkClick r:id="rId18"/>
              </a:rPr>
              <a:t>onderzoeksmethoden</a:t>
            </a:r>
            <a:r>
              <a:rPr lang="en-US" sz="800" dirty="0"/>
              <a:t>.  J. van de Pas &amp; D. Plass. HBO-ICT, </a:t>
            </a:r>
            <a:r>
              <a:rPr lang="en-NL" sz="800" dirty="0"/>
              <a:t>Saxion</a:t>
            </a:r>
            <a:r>
              <a:rPr lang="en-US" sz="800" dirty="0"/>
              <a:t>. </a:t>
            </a:r>
            <a:endParaRPr lang="en-NL" sz="800" dirty="0"/>
          </a:p>
        </p:txBody>
      </p:sp>
      <p:pic>
        <p:nvPicPr>
          <p:cNvPr id="60" name="Picture 59">
            <a:extLst>
              <a:ext uri="{FF2B5EF4-FFF2-40B4-BE49-F238E27FC236}">
                <a16:creationId xmlns:a16="http://schemas.microsoft.com/office/drawing/2014/main" id="{72367AAC-258B-40BA-9558-F0D4FAA7A389}"/>
              </a:ext>
            </a:extLst>
          </p:cNvPr>
          <p:cNvPicPr>
            <a:picLocks noChangeAspect="1"/>
          </p:cNvPicPr>
          <p:nvPr/>
        </p:nvPicPr>
        <p:blipFill>
          <a:blip r:embed="rId19">
            <a:alphaModFix/>
          </a:blip>
          <a:stretch>
            <a:fillRect/>
          </a:stretch>
        </p:blipFill>
        <p:spPr>
          <a:xfrm>
            <a:off x="8980662" y="111461"/>
            <a:ext cx="762000" cy="253181"/>
          </a:xfrm>
          <a:prstGeom prst="rect">
            <a:avLst/>
          </a:prstGeom>
        </p:spPr>
      </p:pic>
      <p:pic>
        <p:nvPicPr>
          <p:cNvPr id="61" name="Picture 60">
            <a:extLst>
              <a:ext uri="{FF2B5EF4-FFF2-40B4-BE49-F238E27FC236}">
                <a16:creationId xmlns:a16="http://schemas.microsoft.com/office/drawing/2014/main" id="{2CD9E9DB-5103-4D6E-9554-5827A65DB526}"/>
              </a:ext>
            </a:extLst>
          </p:cNvPr>
          <p:cNvPicPr>
            <a:picLocks noChangeAspect="1"/>
          </p:cNvPicPr>
          <p:nvPr/>
        </p:nvPicPr>
        <p:blipFill>
          <a:blip r:embed="rId19">
            <a:alphaModFix/>
          </a:blip>
          <a:stretch>
            <a:fillRect/>
          </a:stretch>
        </p:blipFill>
        <p:spPr>
          <a:xfrm>
            <a:off x="9492298" y="1360944"/>
            <a:ext cx="331176" cy="110036"/>
          </a:xfrm>
          <a:prstGeom prst="rect">
            <a:avLst/>
          </a:prstGeom>
        </p:spPr>
      </p:pic>
    </p:spTree>
    <p:extLst>
      <p:ext uri="{BB962C8B-B14F-4D97-AF65-F5344CB8AC3E}">
        <p14:creationId xmlns:p14="http://schemas.microsoft.com/office/powerpoint/2010/main" val="2220912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Rechthoek 14">
            <a:extLst>
              <a:ext uri="{FF2B5EF4-FFF2-40B4-BE49-F238E27FC236}">
                <a16:creationId xmlns:a16="http://schemas.microsoft.com/office/drawing/2014/main" id="{29B63EF0-13C3-0C44-8492-0BFDB9276CDA}"/>
              </a:ext>
            </a:extLst>
          </p:cNvPr>
          <p:cNvSpPr/>
          <p:nvPr/>
        </p:nvSpPr>
        <p:spPr>
          <a:xfrm>
            <a:off x="0" y="0"/>
            <a:ext cx="2604247" cy="6858000"/>
          </a:xfrm>
          <a:prstGeom prst="rect">
            <a:avLst/>
          </a:prstGeom>
          <a:solidFill>
            <a:srgbClr val="009C82"/>
          </a:solidFill>
          <a:ln>
            <a:solidFill>
              <a:srgbClr val="009C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a:p>
        </p:txBody>
      </p:sp>
      <p:pic>
        <p:nvPicPr>
          <p:cNvPr id="86" name="Afbeelding 13">
            <a:extLst>
              <a:ext uri="{FF2B5EF4-FFF2-40B4-BE49-F238E27FC236}">
                <a16:creationId xmlns:a16="http://schemas.microsoft.com/office/drawing/2014/main" id="{A2971437-A09D-3F4D-B49B-832BDA70BE62}"/>
              </a:ext>
            </a:extLst>
          </p:cNvPr>
          <p:cNvPicPr>
            <a:picLocks noChangeAspect="1"/>
          </p:cNvPicPr>
          <p:nvPr/>
        </p:nvPicPr>
        <p:blipFill>
          <a:blip r:embed="rId3"/>
          <a:stretch>
            <a:fillRect/>
          </a:stretch>
        </p:blipFill>
        <p:spPr>
          <a:xfrm>
            <a:off x="327622" y="5970197"/>
            <a:ext cx="1384385" cy="504743"/>
          </a:xfrm>
          <a:prstGeom prst="rect">
            <a:avLst/>
          </a:prstGeom>
        </p:spPr>
      </p:pic>
      <p:sp>
        <p:nvSpPr>
          <p:cNvPr id="3" name="Text Placeholder 2">
            <a:extLst>
              <a:ext uri="{FF2B5EF4-FFF2-40B4-BE49-F238E27FC236}">
                <a16:creationId xmlns:a16="http://schemas.microsoft.com/office/drawing/2014/main" id="{FF348377-6E1C-DF44-B696-45A306991398}"/>
              </a:ext>
            </a:extLst>
          </p:cNvPr>
          <p:cNvSpPr>
            <a:spLocks noGrp="1"/>
          </p:cNvSpPr>
          <p:nvPr>
            <p:ph type="body" sz="quarter" idx="12"/>
          </p:nvPr>
        </p:nvSpPr>
        <p:spPr>
          <a:xfrm>
            <a:off x="246479" y="362340"/>
            <a:ext cx="2156479" cy="5607857"/>
          </a:xfrm>
        </p:spPr>
        <p:txBody>
          <a:bodyPr>
            <a:normAutofit lnSpcReduction="10000"/>
          </a:bodyPr>
          <a:lstStyle/>
          <a:p>
            <a:r>
              <a:rPr lang="en-NL" sz="1500" dirty="0"/>
              <a:t>Algemene tips</a:t>
            </a:r>
          </a:p>
          <a:p>
            <a:pPr marL="171450" indent="-171450">
              <a:lnSpc>
                <a:spcPct val="120000"/>
              </a:lnSpc>
              <a:buFont typeface="Arial" panose="020B0604020202020204" pitchFamily="34" charset="0"/>
              <a:buChar char="•"/>
            </a:pPr>
            <a:r>
              <a:rPr lang="en-NL" sz="1300" b="0" dirty="0"/>
              <a:t>Doe eens </a:t>
            </a:r>
            <a:r>
              <a:rPr lang="en-NL" sz="1300" dirty="0"/>
              <a:t>inspiratie</a:t>
            </a:r>
            <a:r>
              <a:rPr lang="en-NL" sz="1300" b="0" dirty="0"/>
              <a:t> op van mogelijke methoden, bijv. op </a:t>
            </a:r>
            <a:r>
              <a:rPr lang="en-NL" sz="1300" b="0" dirty="0">
                <a:hlinkClick r:id="rId4">
                  <a:extLst>
                    <a:ext uri="{A12FA001-AC4F-418D-AE19-62706E023703}">
                      <ahyp:hlinkClr xmlns:ahyp="http://schemas.microsoft.com/office/drawing/2018/hyperlinkcolor" val="tx"/>
                    </a:ext>
                  </a:extLst>
                </a:hlinkClick>
              </a:rPr>
              <a:t>ictresearchmethods.nl</a:t>
            </a:r>
            <a:r>
              <a:rPr lang="en-NL" sz="1300" b="0" dirty="0"/>
              <a:t> en </a:t>
            </a:r>
            <a:r>
              <a:rPr lang="en-NL" sz="1300" b="0" dirty="0">
                <a:hlinkClick r:id="rId5">
                  <a:extLst>
                    <a:ext uri="{A12FA001-AC4F-418D-AE19-62706E023703}">
                      <ahyp:hlinkClr xmlns:ahyp="http://schemas.microsoft.com/office/drawing/2018/hyperlinkcolor" val="tx"/>
                    </a:ext>
                  </a:extLst>
                </a:hlinkClick>
              </a:rPr>
              <a:t>cmdmethods.nl</a:t>
            </a:r>
            <a:r>
              <a:rPr lang="en-NL" sz="1300" b="0" dirty="0"/>
              <a:t> </a:t>
            </a:r>
          </a:p>
          <a:p>
            <a:pPr marL="171450" indent="-171450">
              <a:lnSpc>
                <a:spcPct val="120000"/>
              </a:lnSpc>
              <a:buFont typeface="Arial" panose="020B0604020202020204" pitchFamily="34" charset="0"/>
              <a:buChar char="•"/>
            </a:pPr>
            <a:r>
              <a:rPr lang="en-NL" sz="1300" b="0" dirty="0"/>
              <a:t>Veel bestaand werk is beschikbaar via de Saxion </a:t>
            </a:r>
            <a:r>
              <a:rPr lang="en-NL" sz="1300" dirty="0"/>
              <a:t>bibliotheek</a:t>
            </a:r>
            <a:r>
              <a:rPr lang="en-NL" sz="1300" b="0" dirty="0"/>
              <a:t>, ook vanuit thuis. Zie </a:t>
            </a:r>
            <a:r>
              <a:rPr lang="en-NL" sz="1300" b="0" dirty="0">
                <a:hlinkClick r:id="rId6">
                  <a:extLst>
                    <a:ext uri="{A12FA001-AC4F-418D-AE19-62706E023703}">
                      <ahyp:hlinkClr xmlns:ahyp="http://schemas.microsoft.com/office/drawing/2018/hyperlinkcolor" val="tx"/>
                    </a:ext>
                  </a:extLst>
                </a:hlinkClick>
              </a:rPr>
              <a:t>search.saxionbibliotheek.nl</a:t>
            </a:r>
            <a:r>
              <a:rPr lang="en-NL" sz="1300" b="0" dirty="0"/>
              <a:t>.</a:t>
            </a:r>
          </a:p>
          <a:p>
            <a:pPr marL="171450" indent="-171450">
              <a:lnSpc>
                <a:spcPct val="120000"/>
              </a:lnSpc>
              <a:buFont typeface="Arial" panose="020B0604020202020204" pitchFamily="34" charset="0"/>
              <a:buChar char="•"/>
            </a:pPr>
            <a:r>
              <a:rPr lang="en-NL" sz="1300" b="0" dirty="0"/>
              <a:t>Houd regelmatig </a:t>
            </a:r>
            <a:r>
              <a:rPr lang="en-NL" sz="1300" dirty="0"/>
              <a:t>contact</a:t>
            </a:r>
            <a:r>
              <a:rPr lang="en-NL" sz="1300" b="0" dirty="0"/>
              <a:t> met je bedrijfs- en schoolbegeleider.</a:t>
            </a:r>
          </a:p>
          <a:p>
            <a:pPr marL="171450" indent="-171450">
              <a:lnSpc>
                <a:spcPct val="120000"/>
              </a:lnSpc>
              <a:buFont typeface="Arial" panose="020B0604020202020204" pitchFamily="34" charset="0"/>
              <a:buChar char="•"/>
            </a:pPr>
            <a:r>
              <a:rPr lang="en-NL" sz="1300" b="0" dirty="0"/>
              <a:t>Als je je aanpak verandert, denk dan goed na over de </a:t>
            </a:r>
            <a:r>
              <a:rPr lang="en-NL" sz="1300" dirty="0"/>
              <a:t>gevolgen</a:t>
            </a:r>
            <a:r>
              <a:rPr lang="en-NL" sz="1300" b="0" dirty="0"/>
              <a:t>.</a:t>
            </a:r>
          </a:p>
          <a:p>
            <a:pPr marL="171450" indent="-171450">
              <a:lnSpc>
                <a:spcPct val="120000"/>
              </a:lnSpc>
              <a:buFont typeface="Arial" panose="020B0604020202020204" pitchFamily="34" charset="0"/>
              <a:buChar char="•"/>
            </a:pPr>
            <a:r>
              <a:rPr lang="en-NL" sz="1300" b="0" dirty="0"/>
              <a:t>Maak een </a:t>
            </a:r>
            <a:r>
              <a:rPr lang="en-NL" sz="1300" dirty="0"/>
              <a:t>dagschema</a:t>
            </a:r>
            <a:r>
              <a:rPr lang="en-NL" sz="1300" b="0" dirty="0"/>
              <a:t> en houd je planning in de gaten zodat je de voortgang erin houdt.</a:t>
            </a:r>
            <a:endParaRPr lang="nl-NL" sz="1000" b="0" dirty="0"/>
          </a:p>
        </p:txBody>
      </p:sp>
      <p:sp>
        <p:nvSpPr>
          <p:cNvPr id="100" name="TextBox 99">
            <a:extLst>
              <a:ext uri="{FF2B5EF4-FFF2-40B4-BE49-F238E27FC236}">
                <a16:creationId xmlns:a16="http://schemas.microsoft.com/office/drawing/2014/main" id="{764D4ACB-8E8F-824C-8649-233069E9CD80}"/>
              </a:ext>
            </a:extLst>
          </p:cNvPr>
          <p:cNvSpPr txBox="1"/>
          <p:nvPr/>
        </p:nvSpPr>
        <p:spPr>
          <a:xfrm rot="16200000">
            <a:off x="181661" y="4137786"/>
            <a:ext cx="5148049" cy="215444"/>
          </a:xfrm>
          <a:prstGeom prst="rect">
            <a:avLst/>
          </a:prstGeom>
          <a:noFill/>
        </p:spPr>
        <p:txBody>
          <a:bodyPr wrap="square" rtlCol="0">
            <a:spAutoFit/>
          </a:bodyPr>
          <a:lstStyle/>
          <a:p>
            <a:r>
              <a:rPr lang="en-NL" sz="800" i="1">
                <a:solidFill>
                  <a:srgbClr val="029C83"/>
                </a:solidFill>
              </a:rPr>
              <a:t>* online/phone; bekijk online tools!     ** als je toegang hebt tot de nodige hardware of systemen</a:t>
            </a:r>
          </a:p>
        </p:txBody>
      </p:sp>
      <p:sp>
        <p:nvSpPr>
          <p:cNvPr id="5" name="TextBox 4">
            <a:extLst>
              <a:ext uri="{FF2B5EF4-FFF2-40B4-BE49-F238E27FC236}">
                <a16:creationId xmlns:a16="http://schemas.microsoft.com/office/drawing/2014/main" id="{005A5819-BB72-8D42-816F-98A28E1D9CF9}"/>
              </a:ext>
            </a:extLst>
          </p:cNvPr>
          <p:cNvSpPr txBox="1"/>
          <p:nvPr/>
        </p:nvSpPr>
        <p:spPr>
          <a:xfrm>
            <a:off x="2788469" y="178752"/>
            <a:ext cx="3611694" cy="369332"/>
          </a:xfrm>
          <a:prstGeom prst="rect">
            <a:avLst/>
          </a:prstGeom>
          <a:noFill/>
        </p:spPr>
        <p:txBody>
          <a:bodyPr wrap="none" rtlCol="0">
            <a:spAutoFit/>
          </a:bodyPr>
          <a:lstStyle/>
          <a:p>
            <a:r>
              <a:rPr lang="en-NL" sz="1600" b="1">
                <a:solidFill>
                  <a:srgbClr val="029C83"/>
                </a:solidFill>
              </a:rPr>
              <a:t>Methodeninspiratie</a:t>
            </a:r>
            <a:r>
              <a:rPr lang="en-NL">
                <a:solidFill>
                  <a:srgbClr val="029C83"/>
                </a:solidFill>
              </a:rPr>
              <a:t> </a:t>
            </a:r>
            <a:r>
              <a:rPr lang="en-NL" sz="1200">
                <a:solidFill>
                  <a:srgbClr val="029C83"/>
                </a:solidFill>
              </a:rPr>
              <a:t>(o.b.v. </a:t>
            </a:r>
            <a:r>
              <a:rPr lang="en-NL" sz="1200">
                <a:solidFill>
                  <a:srgbClr val="029C83"/>
                </a:solidFill>
                <a:hlinkClick r:id="rId7">
                  <a:extLst>
                    <a:ext uri="{A12FA001-AC4F-418D-AE19-62706E023703}">
                      <ahyp:hlinkClr xmlns:ahyp="http://schemas.microsoft.com/office/drawing/2018/hyperlinkcolor" val="tx"/>
                    </a:ext>
                  </a:extLst>
                </a:hlinkClick>
              </a:rPr>
              <a:t>het DOT-framework</a:t>
            </a:r>
            <a:r>
              <a:rPr lang="en-NL" sz="1200">
                <a:solidFill>
                  <a:srgbClr val="029C83"/>
                </a:solidFill>
              </a:rPr>
              <a:t>)</a:t>
            </a:r>
          </a:p>
        </p:txBody>
      </p:sp>
      <p:pic>
        <p:nvPicPr>
          <p:cNvPr id="6" name="Picture 5">
            <a:extLst>
              <a:ext uri="{FF2B5EF4-FFF2-40B4-BE49-F238E27FC236}">
                <a16:creationId xmlns:a16="http://schemas.microsoft.com/office/drawing/2014/main" id="{CEC79ED1-7B97-844F-A56B-E39E4B8FC5A0}"/>
              </a:ext>
            </a:extLst>
          </p:cNvPr>
          <p:cNvPicPr>
            <a:picLocks noChangeAspect="1"/>
          </p:cNvPicPr>
          <p:nvPr/>
        </p:nvPicPr>
        <p:blipFill>
          <a:blip r:embed="rId8"/>
          <a:stretch>
            <a:fillRect/>
          </a:stretch>
        </p:blipFill>
        <p:spPr>
          <a:xfrm>
            <a:off x="2884287" y="606644"/>
            <a:ext cx="4375318" cy="4311445"/>
          </a:xfrm>
          <a:prstGeom prst="rect">
            <a:avLst/>
          </a:prstGeom>
        </p:spPr>
      </p:pic>
      <p:sp>
        <p:nvSpPr>
          <p:cNvPr id="66" name="Round Diagonal Corner of Rectangle 65">
            <a:extLst>
              <a:ext uri="{FF2B5EF4-FFF2-40B4-BE49-F238E27FC236}">
                <a16:creationId xmlns:a16="http://schemas.microsoft.com/office/drawing/2014/main" id="{E515C510-0C83-4449-BEFD-007DB6A18D7C}"/>
              </a:ext>
            </a:extLst>
          </p:cNvPr>
          <p:cNvSpPr/>
          <p:nvPr/>
        </p:nvSpPr>
        <p:spPr>
          <a:xfrm>
            <a:off x="7366641" y="1075252"/>
            <a:ext cx="2292880" cy="2077700"/>
          </a:xfrm>
          <a:prstGeom prst="round2DiagRect">
            <a:avLst/>
          </a:prstGeom>
          <a:solidFill>
            <a:schemeClr val="bg1"/>
          </a:solidFill>
          <a:ln>
            <a:solidFill>
              <a:srgbClr val="00C78E"/>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L" sz="1100" b="1">
                <a:solidFill>
                  <a:srgbClr val="468D53"/>
                </a:solidFill>
              </a:rPr>
              <a:t>Veld</a:t>
            </a:r>
            <a:endParaRPr lang="en-NL" sz="1100">
              <a:solidFill>
                <a:srgbClr val="468D53"/>
              </a:solidFill>
            </a:endParaRPr>
          </a:p>
          <a:p>
            <a:pPr marL="171450" indent="-171450">
              <a:buFont typeface="Arial" panose="020B0604020202020204" pitchFamily="34" charset="0"/>
              <a:buChar char="•"/>
            </a:pPr>
            <a:r>
              <a:rPr lang="en-NL" sz="1100">
                <a:solidFill>
                  <a:srgbClr val="468D53"/>
                </a:solidFill>
              </a:rPr>
              <a:t>document analysis</a:t>
            </a:r>
          </a:p>
          <a:p>
            <a:pPr marL="171450" indent="-171450">
              <a:buFont typeface="Arial" panose="020B0604020202020204" pitchFamily="34" charset="0"/>
              <a:buChar char="•"/>
            </a:pPr>
            <a:r>
              <a:rPr lang="en-NL" sz="1100">
                <a:solidFill>
                  <a:srgbClr val="468D53"/>
                </a:solidFill>
              </a:rPr>
              <a:t>domain modeling</a:t>
            </a:r>
          </a:p>
          <a:p>
            <a:pPr marL="171450" indent="-171450">
              <a:buFont typeface="Arial" panose="020B0604020202020204" pitchFamily="34" charset="0"/>
              <a:buChar char="•"/>
            </a:pPr>
            <a:r>
              <a:rPr lang="en-NL" sz="1100">
                <a:solidFill>
                  <a:srgbClr val="468D53"/>
                </a:solidFill>
              </a:rPr>
              <a:t>explore requirements*</a:t>
            </a:r>
          </a:p>
          <a:p>
            <a:pPr marL="171450" indent="-171450">
              <a:buFont typeface="Arial" panose="020B0604020202020204" pitchFamily="34" charset="0"/>
              <a:buChar char="•"/>
            </a:pPr>
            <a:r>
              <a:rPr lang="en-NL" sz="1100">
                <a:solidFill>
                  <a:srgbClr val="468D53"/>
                </a:solidFill>
              </a:rPr>
              <a:t>focus group*</a:t>
            </a:r>
          </a:p>
          <a:p>
            <a:pPr marL="171450" indent="-171450">
              <a:buFont typeface="Arial" panose="020B0604020202020204" pitchFamily="34" charset="0"/>
              <a:buChar char="•"/>
            </a:pPr>
            <a:r>
              <a:rPr lang="en-NL" sz="1100">
                <a:solidFill>
                  <a:srgbClr val="468D53"/>
                </a:solidFill>
              </a:rPr>
              <a:t>interview*</a:t>
            </a:r>
          </a:p>
          <a:p>
            <a:pPr marL="171450" indent="-171450">
              <a:buFont typeface="Arial" panose="020B0604020202020204" pitchFamily="34" charset="0"/>
              <a:buChar char="•"/>
            </a:pPr>
            <a:r>
              <a:rPr lang="en-NL" sz="1100">
                <a:solidFill>
                  <a:srgbClr val="468D53"/>
                </a:solidFill>
              </a:rPr>
              <a:t>observation*</a:t>
            </a:r>
          </a:p>
          <a:p>
            <a:pPr marL="171450" indent="-171450">
              <a:buFont typeface="Arial" panose="020B0604020202020204" pitchFamily="34" charset="0"/>
              <a:buChar char="•"/>
            </a:pPr>
            <a:r>
              <a:rPr lang="en-NL" sz="1100">
                <a:solidFill>
                  <a:srgbClr val="468D53"/>
                </a:solidFill>
              </a:rPr>
              <a:t>problem analysis*</a:t>
            </a:r>
          </a:p>
          <a:p>
            <a:pPr marL="171450" indent="-171450">
              <a:buFont typeface="Arial" panose="020B0604020202020204" pitchFamily="34" charset="0"/>
              <a:buChar char="•"/>
            </a:pPr>
            <a:r>
              <a:rPr lang="en-NL" sz="1100">
                <a:solidFill>
                  <a:srgbClr val="468D53"/>
                </a:solidFill>
              </a:rPr>
              <a:t>stakeholder analysis*</a:t>
            </a:r>
          </a:p>
          <a:p>
            <a:pPr marL="171450" indent="-171450">
              <a:buFont typeface="Arial" panose="020B0604020202020204" pitchFamily="34" charset="0"/>
              <a:buChar char="•"/>
            </a:pPr>
            <a:r>
              <a:rPr lang="en-NL" sz="1100">
                <a:solidFill>
                  <a:srgbClr val="468D53"/>
                </a:solidFill>
              </a:rPr>
              <a:t>survey*</a:t>
            </a:r>
          </a:p>
          <a:p>
            <a:pPr marL="171450" indent="-171450">
              <a:buFont typeface="Arial" panose="020B0604020202020204" pitchFamily="34" charset="0"/>
              <a:buChar char="•"/>
            </a:pPr>
            <a:r>
              <a:rPr lang="en-NL" sz="1100">
                <a:solidFill>
                  <a:srgbClr val="468D53"/>
                </a:solidFill>
              </a:rPr>
              <a:t>task analysis*</a:t>
            </a:r>
            <a:endParaRPr lang="en-NL" sz="1100" i="1">
              <a:solidFill>
                <a:srgbClr val="468D53"/>
              </a:solidFill>
            </a:endParaRPr>
          </a:p>
        </p:txBody>
      </p:sp>
      <p:sp>
        <p:nvSpPr>
          <p:cNvPr id="68" name="Round Diagonal Corner of Rectangle 67">
            <a:extLst>
              <a:ext uri="{FF2B5EF4-FFF2-40B4-BE49-F238E27FC236}">
                <a16:creationId xmlns:a16="http://schemas.microsoft.com/office/drawing/2014/main" id="{95563CF1-6F7A-5E41-B6B8-CD2059088303}"/>
              </a:ext>
            </a:extLst>
          </p:cNvPr>
          <p:cNvSpPr/>
          <p:nvPr/>
        </p:nvSpPr>
        <p:spPr>
          <a:xfrm>
            <a:off x="7366641" y="3253506"/>
            <a:ext cx="2292880" cy="1534100"/>
          </a:xfrm>
          <a:prstGeom prst="round2DiagRect">
            <a:avLst/>
          </a:prstGeom>
          <a:solidFill>
            <a:schemeClr val="bg1"/>
          </a:solidFill>
          <a:ln>
            <a:solidFill>
              <a:srgbClr val="53C93E"/>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L" sz="1100" b="1">
                <a:solidFill>
                  <a:srgbClr val="30894A"/>
                </a:solidFill>
              </a:rPr>
              <a:t>Bieb</a:t>
            </a:r>
            <a:endParaRPr lang="en-NL" sz="1100">
              <a:solidFill>
                <a:srgbClr val="30894A"/>
              </a:solidFill>
            </a:endParaRPr>
          </a:p>
          <a:p>
            <a:pPr marL="171450" indent="-171450">
              <a:buFont typeface="Arial" panose="020B0604020202020204" pitchFamily="34" charset="0"/>
              <a:buChar char="•"/>
            </a:pPr>
            <a:r>
              <a:rPr lang="en-NL" sz="1100">
                <a:solidFill>
                  <a:srgbClr val="30894A"/>
                </a:solidFill>
              </a:rPr>
              <a:t>available product analysis </a:t>
            </a:r>
          </a:p>
          <a:p>
            <a:pPr marL="171450" indent="-171450">
              <a:buFont typeface="Arial" panose="020B0604020202020204" pitchFamily="34" charset="0"/>
              <a:buChar char="•"/>
            </a:pPr>
            <a:r>
              <a:rPr lang="en-NL" sz="1100">
                <a:solidFill>
                  <a:srgbClr val="30894A"/>
                </a:solidFill>
              </a:rPr>
              <a:t>best practices</a:t>
            </a:r>
          </a:p>
          <a:p>
            <a:pPr marL="171450" indent="-171450">
              <a:buFont typeface="Arial" panose="020B0604020202020204" pitchFamily="34" charset="0"/>
              <a:buChar char="•"/>
            </a:pPr>
            <a:r>
              <a:rPr lang="en-NL" sz="1100">
                <a:solidFill>
                  <a:srgbClr val="30894A"/>
                </a:solidFill>
              </a:rPr>
              <a:t>community research</a:t>
            </a:r>
          </a:p>
          <a:p>
            <a:pPr marL="171450" indent="-171450">
              <a:buFont typeface="Arial" panose="020B0604020202020204" pitchFamily="34" charset="0"/>
              <a:buChar char="•"/>
            </a:pPr>
            <a:r>
              <a:rPr lang="en-NL" sz="1100">
                <a:solidFill>
                  <a:srgbClr val="30894A"/>
                </a:solidFill>
              </a:rPr>
              <a:t>design pattern research</a:t>
            </a:r>
          </a:p>
          <a:p>
            <a:pPr marL="171450" indent="-171450">
              <a:buFont typeface="Arial" panose="020B0604020202020204" pitchFamily="34" charset="0"/>
              <a:buChar char="•"/>
            </a:pPr>
            <a:r>
              <a:rPr lang="en-NL" sz="1100">
                <a:solidFill>
                  <a:srgbClr val="30894A"/>
                </a:solidFill>
              </a:rPr>
              <a:t>expert interview*</a:t>
            </a:r>
          </a:p>
          <a:p>
            <a:pPr marL="171450" indent="-171450">
              <a:buFont typeface="Arial" panose="020B0604020202020204" pitchFamily="34" charset="0"/>
              <a:buChar char="•"/>
            </a:pPr>
            <a:r>
              <a:rPr lang="en-NL" sz="1100">
                <a:solidFill>
                  <a:srgbClr val="30894A"/>
                </a:solidFill>
              </a:rPr>
              <a:t>literature study</a:t>
            </a:r>
          </a:p>
          <a:p>
            <a:pPr marL="171450" indent="-171450">
              <a:buFont typeface="Arial" panose="020B0604020202020204" pitchFamily="34" charset="0"/>
              <a:buChar char="•"/>
            </a:pPr>
            <a:r>
              <a:rPr lang="en-NL" sz="1100">
                <a:solidFill>
                  <a:srgbClr val="30894A"/>
                </a:solidFill>
              </a:rPr>
              <a:t>SWOT analysis</a:t>
            </a:r>
          </a:p>
        </p:txBody>
      </p:sp>
      <p:sp>
        <p:nvSpPr>
          <p:cNvPr id="84" name="Round Diagonal Corner of Rectangle 83">
            <a:extLst>
              <a:ext uri="{FF2B5EF4-FFF2-40B4-BE49-F238E27FC236}">
                <a16:creationId xmlns:a16="http://schemas.microsoft.com/office/drawing/2014/main" id="{30D4D17E-5B31-8144-8F2E-F5D226A2FC07}"/>
              </a:ext>
            </a:extLst>
          </p:cNvPr>
          <p:cNvSpPr/>
          <p:nvPr/>
        </p:nvSpPr>
        <p:spPr>
          <a:xfrm>
            <a:off x="7366641" y="4888159"/>
            <a:ext cx="2292880" cy="1880418"/>
          </a:xfrm>
          <a:prstGeom prst="round2DiagRect">
            <a:avLst/>
          </a:prstGeom>
          <a:solidFill>
            <a:schemeClr val="bg1"/>
          </a:solidFill>
          <a:ln>
            <a:solidFill>
              <a:srgbClr val="20A3D8"/>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L" sz="1100" b="1">
                <a:solidFill>
                  <a:srgbClr val="43686B"/>
                </a:solidFill>
              </a:rPr>
              <a:t>Werkplaats</a:t>
            </a:r>
            <a:endParaRPr lang="en-NL" sz="1100">
              <a:solidFill>
                <a:srgbClr val="43686B"/>
              </a:solidFill>
            </a:endParaRPr>
          </a:p>
          <a:p>
            <a:pPr marL="171450" indent="-171450">
              <a:buFont typeface="Arial" panose="020B0604020202020204" pitchFamily="34" charset="0"/>
              <a:buChar char="•"/>
            </a:pPr>
            <a:r>
              <a:rPr lang="en-NL" sz="1100">
                <a:solidFill>
                  <a:srgbClr val="43686B"/>
                </a:solidFill>
              </a:rPr>
              <a:t>brainstorm*</a:t>
            </a:r>
          </a:p>
          <a:p>
            <a:pPr marL="171450" indent="-171450">
              <a:buFont typeface="Arial" panose="020B0604020202020204" pitchFamily="34" charset="0"/>
              <a:buChar char="•"/>
            </a:pPr>
            <a:r>
              <a:rPr lang="en-NL" sz="1100">
                <a:solidFill>
                  <a:srgbClr val="43686B"/>
                </a:solidFill>
              </a:rPr>
              <a:t>business case exploration</a:t>
            </a:r>
          </a:p>
          <a:p>
            <a:pPr marL="171450" indent="-171450">
              <a:buFont typeface="Arial" panose="020B0604020202020204" pitchFamily="34" charset="0"/>
              <a:buChar char="•"/>
            </a:pPr>
            <a:r>
              <a:rPr lang="en-NL" sz="1100">
                <a:solidFill>
                  <a:srgbClr val="43686B"/>
                </a:solidFill>
              </a:rPr>
              <a:t>code review*</a:t>
            </a:r>
          </a:p>
          <a:p>
            <a:pPr marL="171450" indent="-171450">
              <a:buFont typeface="Arial" panose="020B0604020202020204" pitchFamily="34" charset="0"/>
              <a:buChar char="•"/>
            </a:pPr>
            <a:r>
              <a:rPr lang="en-NL" sz="1100">
                <a:solidFill>
                  <a:srgbClr val="43686B"/>
                </a:solidFill>
              </a:rPr>
              <a:t>decomposition</a:t>
            </a:r>
          </a:p>
          <a:p>
            <a:pPr marL="171450" indent="-171450">
              <a:buFont typeface="Arial" panose="020B0604020202020204" pitchFamily="34" charset="0"/>
              <a:buChar char="•"/>
            </a:pPr>
            <a:r>
              <a:rPr lang="en-NL" sz="1100">
                <a:solidFill>
                  <a:srgbClr val="43686B"/>
                </a:solidFill>
              </a:rPr>
              <a:t>gap analysis</a:t>
            </a:r>
          </a:p>
          <a:p>
            <a:pPr marL="171450" indent="-171450">
              <a:buFont typeface="Arial" panose="020B0604020202020204" pitchFamily="34" charset="0"/>
              <a:buChar char="•"/>
            </a:pPr>
            <a:r>
              <a:rPr lang="en-NL" sz="1100">
                <a:solidFill>
                  <a:srgbClr val="43686B"/>
                </a:solidFill>
              </a:rPr>
              <a:t>multi-criteria decision making</a:t>
            </a:r>
          </a:p>
          <a:p>
            <a:pPr marL="171450" indent="-171450">
              <a:buFont typeface="Arial" panose="020B0604020202020204" pitchFamily="34" charset="0"/>
              <a:buChar char="•"/>
            </a:pPr>
            <a:r>
              <a:rPr lang="en-NL" sz="1100">
                <a:solidFill>
                  <a:srgbClr val="43686B"/>
                </a:solidFill>
              </a:rPr>
              <a:t>prototyping</a:t>
            </a:r>
          </a:p>
          <a:p>
            <a:pPr marL="171450" indent="-171450">
              <a:buFont typeface="Arial" panose="020B0604020202020204" pitchFamily="34" charset="0"/>
              <a:buChar char="•"/>
            </a:pPr>
            <a:r>
              <a:rPr lang="en-NL" sz="1100">
                <a:solidFill>
                  <a:srgbClr val="43686B"/>
                </a:solidFill>
              </a:rPr>
              <a:t>requirements prioritization*</a:t>
            </a:r>
          </a:p>
          <a:p>
            <a:pPr marL="171450" indent="-171450">
              <a:buFont typeface="Arial" panose="020B0604020202020204" pitchFamily="34" charset="0"/>
              <a:buChar char="•"/>
            </a:pPr>
            <a:r>
              <a:rPr lang="en-NL" sz="1100">
                <a:solidFill>
                  <a:srgbClr val="43686B"/>
                </a:solidFill>
              </a:rPr>
              <a:t>root cause analysis</a:t>
            </a:r>
          </a:p>
          <a:p>
            <a:pPr marL="171450" indent="-171450">
              <a:buFont typeface="Arial" panose="020B0604020202020204" pitchFamily="34" charset="0"/>
              <a:buChar char="•"/>
            </a:pPr>
            <a:endParaRPr lang="en-NL" sz="1100" i="1">
              <a:solidFill>
                <a:srgbClr val="43686B"/>
              </a:solidFill>
            </a:endParaRPr>
          </a:p>
        </p:txBody>
      </p:sp>
      <p:sp>
        <p:nvSpPr>
          <p:cNvPr id="96" name="Round Diagonal Corner of Rectangle 95">
            <a:extLst>
              <a:ext uri="{FF2B5EF4-FFF2-40B4-BE49-F238E27FC236}">
                <a16:creationId xmlns:a16="http://schemas.microsoft.com/office/drawing/2014/main" id="{F149AB46-6F03-2F4C-82DF-1E446D511E0E}"/>
              </a:ext>
            </a:extLst>
          </p:cNvPr>
          <p:cNvSpPr/>
          <p:nvPr/>
        </p:nvSpPr>
        <p:spPr>
          <a:xfrm>
            <a:off x="2884287" y="5025809"/>
            <a:ext cx="2131320" cy="1742768"/>
          </a:xfrm>
          <a:prstGeom prst="round2DiagRect">
            <a:avLst/>
          </a:prstGeom>
          <a:solidFill>
            <a:schemeClr val="bg1"/>
          </a:solidFill>
          <a:ln>
            <a:solidFill>
              <a:srgbClr val="7B78C7"/>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L" sz="1100" b="1">
                <a:solidFill>
                  <a:srgbClr val="504B8F"/>
                </a:solidFill>
              </a:rPr>
              <a:t>Lab</a:t>
            </a:r>
            <a:endParaRPr lang="en-NL" sz="1100">
              <a:solidFill>
                <a:srgbClr val="504B8F"/>
              </a:solidFill>
            </a:endParaRPr>
          </a:p>
          <a:p>
            <a:pPr marL="171450" indent="-171450">
              <a:buFont typeface="Arial" panose="020B0604020202020204" pitchFamily="34" charset="0"/>
              <a:buChar char="•"/>
            </a:pPr>
            <a:r>
              <a:rPr lang="en-NL" sz="1100">
                <a:solidFill>
                  <a:srgbClr val="504B8F"/>
                </a:solidFill>
              </a:rPr>
              <a:t>A/B testing</a:t>
            </a:r>
          </a:p>
          <a:p>
            <a:pPr marL="171450" indent="-171450">
              <a:buFont typeface="Arial" panose="020B0604020202020204" pitchFamily="34" charset="0"/>
              <a:buChar char="•"/>
            </a:pPr>
            <a:r>
              <a:rPr lang="en-NL" sz="1100">
                <a:solidFill>
                  <a:srgbClr val="504B8F"/>
                </a:solidFill>
              </a:rPr>
              <a:t>component test, unit test</a:t>
            </a:r>
          </a:p>
          <a:p>
            <a:pPr marL="171450" indent="-171450">
              <a:buFont typeface="Arial" panose="020B0604020202020204" pitchFamily="34" charset="0"/>
              <a:buChar char="•"/>
            </a:pPr>
            <a:r>
              <a:rPr lang="en-NL" sz="1100">
                <a:solidFill>
                  <a:srgbClr val="504B8F"/>
                </a:solidFill>
              </a:rPr>
              <a:t>computer simulation</a:t>
            </a:r>
          </a:p>
          <a:p>
            <a:pPr marL="171450" indent="-171450">
              <a:buFont typeface="Arial" panose="020B0604020202020204" pitchFamily="34" charset="0"/>
              <a:buChar char="•"/>
            </a:pPr>
            <a:r>
              <a:rPr lang="en-NL" sz="1100">
                <a:solidFill>
                  <a:srgbClr val="504B8F"/>
                </a:solidFill>
              </a:rPr>
              <a:t>data analytics</a:t>
            </a:r>
          </a:p>
          <a:p>
            <a:pPr marL="171450" indent="-171450">
              <a:buFont typeface="Arial" panose="020B0604020202020204" pitchFamily="34" charset="0"/>
              <a:buChar char="•"/>
            </a:pPr>
            <a:r>
              <a:rPr lang="en-NL" sz="1100">
                <a:solidFill>
                  <a:srgbClr val="504B8F"/>
                </a:solidFill>
              </a:rPr>
              <a:t>hardware validation**</a:t>
            </a:r>
          </a:p>
          <a:p>
            <a:pPr marL="171450" indent="-171450">
              <a:buFont typeface="Arial" panose="020B0604020202020204" pitchFamily="34" charset="0"/>
              <a:buChar char="•"/>
            </a:pPr>
            <a:r>
              <a:rPr lang="en-NL" sz="1100">
                <a:solidFill>
                  <a:srgbClr val="504B8F"/>
                </a:solidFill>
              </a:rPr>
              <a:t>security test</a:t>
            </a:r>
          </a:p>
          <a:p>
            <a:pPr marL="171450" indent="-171450">
              <a:buFont typeface="Arial" panose="020B0604020202020204" pitchFamily="34" charset="0"/>
              <a:buChar char="•"/>
            </a:pPr>
            <a:r>
              <a:rPr lang="en-NL" sz="1100">
                <a:solidFill>
                  <a:srgbClr val="504B8F"/>
                </a:solidFill>
              </a:rPr>
              <a:t>system test**</a:t>
            </a:r>
          </a:p>
          <a:p>
            <a:pPr marL="171450" indent="-171450">
              <a:buFont typeface="Arial" panose="020B0604020202020204" pitchFamily="34" charset="0"/>
              <a:buChar char="•"/>
            </a:pPr>
            <a:r>
              <a:rPr lang="en-NL" sz="1100">
                <a:solidFill>
                  <a:srgbClr val="504B8F"/>
                </a:solidFill>
              </a:rPr>
              <a:t>usability test*</a:t>
            </a:r>
          </a:p>
          <a:p>
            <a:pPr marL="171450" indent="-171450">
              <a:buFont typeface="Arial" panose="020B0604020202020204" pitchFamily="34" charset="0"/>
              <a:buChar char="•"/>
            </a:pPr>
            <a:endParaRPr lang="en-NL" sz="1100">
              <a:solidFill>
                <a:srgbClr val="504B8F"/>
              </a:solidFill>
            </a:endParaRPr>
          </a:p>
          <a:p>
            <a:pPr marL="171450" indent="-171450">
              <a:buFont typeface="Arial" panose="020B0604020202020204" pitchFamily="34" charset="0"/>
              <a:buChar char="•"/>
            </a:pPr>
            <a:endParaRPr lang="en-NL" sz="1100" i="1">
              <a:solidFill>
                <a:srgbClr val="504B8F"/>
              </a:solidFill>
            </a:endParaRPr>
          </a:p>
        </p:txBody>
      </p:sp>
      <p:sp>
        <p:nvSpPr>
          <p:cNvPr id="103" name="Round Diagonal Corner of Rectangle 102">
            <a:extLst>
              <a:ext uri="{FF2B5EF4-FFF2-40B4-BE49-F238E27FC236}">
                <a16:creationId xmlns:a16="http://schemas.microsoft.com/office/drawing/2014/main" id="{E97796F5-96D0-8B47-B632-22F6488A55CF}"/>
              </a:ext>
            </a:extLst>
          </p:cNvPr>
          <p:cNvSpPr/>
          <p:nvPr/>
        </p:nvSpPr>
        <p:spPr>
          <a:xfrm>
            <a:off x="5125464" y="5025809"/>
            <a:ext cx="2131320" cy="1742768"/>
          </a:xfrm>
          <a:prstGeom prst="round2DiagRect">
            <a:avLst/>
          </a:prstGeom>
          <a:solidFill>
            <a:schemeClr val="bg1"/>
          </a:solidFill>
          <a:ln>
            <a:solidFill>
              <a:srgbClr val="DFA24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NL" sz="1100" b="1">
                <a:solidFill>
                  <a:srgbClr val="C9434D"/>
                </a:solidFill>
              </a:rPr>
              <a:t>Showroom</a:t>
            </a:r>
            <a:endParaRPr lang="en-NL" sz="1100">
              <a:solidFill>
                <a:srgbClr val="C9434D"/>
              </a:solidFill>
            </a:endParaRPr>
          </a:p>
          <a:p>
            <a:pPr marL="171450" indent="-171450">
              <a:buFont typeface="Arial" panose="020B0604020202020204" pitchFamily="34" charset="0"/>
              <a:buChar char="•"/>
            </a:pPr>
            <a:r>
              <a:rPr lang="en-NL" sz="1100">
                <a:solidFill>
                  <a:srgbClr val="C9434D"/>
                </a:solidFill>
              </a:rPr>
              <a:t>benchmark</a:t>
            </a:r>
          </a:p>
          <a:p>
            <a:pPr marL="171450" indent="-171450">
              <a:buFont typeface="Arial" panose="020B0604020202020204" pitchFamily="34" charset="0"/>
              <a:buChar char="•"/>
            </a:pPr>
            <a:r>
              <a:rPr lang="en-NL" sz="1100">
                <a:solidFill>
                  <a:srgbClr val="C9434D"/>
                </a:solidFill>
              </a:rPr>
              <a:t>ethical check</a:t>
            </a:r>
          </a:p>
          <a:p>
            <a:pPr marL="171450" indent="-171450">
              <a:buFont typeface="Arial" panose="020B0604020202020204" pitchFamily="34" charset="0"/>
              <a:buChar char="•"/>
            </a:pPr>
            <a:r>
              <a:rPr lang="en-NL" sz="1100">
                <a:solidFill>
                  <a:srgbClr val="C9434D"/>
                </a:solidFill>
              </a:rPr>
              <a:t>guideline conformity analysis</a:t>
            </a:r>
          </a:p>
          <a:p>
            <a:pPr marL="171450" indent="-171450">
              <a:buFont typeface="Arial" panose="020B0604020202020204" pitchFamily="34" charset="0"/>
              <a:buChar char="•"/>
            </a:pPr>
            <a:r>
              <a:rPr lang="en-NL" sz="1100">
                <a:solidFill>
                  <a:srgbClr val="C9434D"/>
                </a:solidFill>
              </a:rPr>
              <a:t>peer review*</a:t>
            </a:r>
          </a:p>
          <a:p>
            <a:pPr marL="171450" indent="-171450">
              <a:buFont typeface="Arial" panose="020B0604020202020204" pitchFamily="34" charset="0"/>
              <a:buChar char="•"/>
            </a:pPr>
            <a:r>
              <a:rPr lang="en-NL" sz="1100">
                <a:solidFill>
                  <a:srgbClr val="C9434D"/>
                </a:solidFill>
              </a:rPr>
              <a:t>pitch*</a:t>
            </a:r>
          </a:p>
          <a:p>
            <a:pPr marL="171450" indent="-171450">
              <a:buFont typeface="Arial" panose="020B0604020202020204" pitchFamily="34" charset="0"/>
              <a:buChar char="•"/>
            </a:pPr>
            <a:r>
              <a:rPr lang="en-NL" sz="1100">
                <a:solidFill>
                  <a:srgbClr val="C9434D"/>
                </a:solidFill>
              </a:rPr>
              <a:t>product review*</a:t>
            </a:r>
          </a:p>
          <a:p>
            <a:pPr marL="171450" indent="-171450">
              <a:buFont typeface="Arial" panose="020B0604020202020204" pitchFamily="34" charset="0"/>
              <a:buChar char="•"/>
            </a:pPr>
            <a:r>
              <a:rPr lang="en-NL" sz="1100">
                <a:solidFill>
                  <a:srgbClr val="C9434D"/>
                </a:solidFill>
              </a:rPr>
              <a:t>static program analysis</a:t>
            </a:r>
          </a:p>
          <a:p>
            <a:pPr marL="171450" indent="-171450">
              <a:buFont typeface="Arial" panose="020B0604020202020204" pitchFamily="34" charset="0"/>
              <a:buChar char="•"/>
            </a:pPr>
            <a:endParaRPr lang="en-NL" sz="1100" i="1">
              <a:solidFill>
                <a:srgbClr val="C9434D"/>
              </a:solidFill>
            </a:endParaRPr>
          </a:p>
        </p:txBody>
      </p:sp>
      <p:pic>
        <p:nvPicPr>
          <p:cNvPr id="104" name="Picture 103">
            <a:extLst>
              <a:ext uri="{FF2B5EF4-FFF2-40B4-BE49-F238E27FC236}">
                <a16:creationId xmlns:a16="http://schemas.microsoft.com/office/drawing/2014/main" id="{87C540D0-F790-1045-9587-26A7A734DC51}"/>
              </a:ext>
            </a:extLst>
          </p:cNvPr>
          <p:cNvPicPr>
            <a:picLocks noChangeAspect="1"/>
          </p:cNvPicPr>
          <p:nvPr/>
        </p:nvPicPr>
        <p:blipFill>
          <a:blip r:embed="rId9">
            <a:alphaModFix/>
          </a:blip>
          <a:stretch>
            <a:fillRect/>
          </a:stretch>
        </p:blipFill>
        <p:spPr>
          <a:xfrm>
            <a:off x="8541885" y="512298"/>
            <a:ext cx="331176" cy="110036"/>
          </a:xfrm>
          <a:prstGeom prst="rect">
            <a:avLst/>
          </a:prstGeom>
        </p:spPr>
      </p:pic>
      <p:sp>
        <p:nvSpPr>
          <p:cNvPr id="105" name="TextBox 104">
            <a:extLst>
              <a:ext uri="{FF2B5EF4-FFF2-40B4-BE49-F238E27FC236}">
                <a16:creationId xmlns:a16="http://schemas.microsoft.com/office/drawing/2014/main" id="{1371D847-1717-8F43-8FB8-635E9FBCC503}"/>
              </a:ext>
            </a:extLst>
          </p:cNvPr>
          <p:cNvSpPr txBox="1"/>
          <p:nvPr/>
        </p:nvSpPr>
        <p:spPr>
          <a:xfrm>
            <a:off x="8124740" y="320679"/>
            <a:ext cx="875561" cy="707886"/>
          </a:xfrm>
          <a:prstGeom prst="rect">
            <a:avLst/>
          </a:prstGeom>
          <a:noFill/>
        </p:spPr>
        <p:txBody>
          <a:bodyPr wrap="none" rtlCol="0">
            <a:spAutoFit/>
          </a:bodyPr>
          <a:lstStyle/>
          <a:p>
            <a:r>
              <a:rPr lang="en-NL" sz="800">
                <a:hlinkClick r:id="rId10">
                  <a:extLst>
                    <a:ext uri="{A12FA001-AC4F-418D-AE19-62706E023703}">
                      <ahyp:hlinkClr xmlns:ahyp="http://schemas.microsoft.com/office/drawing/2018/hyperlinkcolor" val="tx"/>
                    </a:ext>
                  </a:extLst>
                </a:hlinkClick>
              </a:rPr>
              <a:t>DOT-framework</a:t>
            </a:r>
            <a:endParaRPr lang="en-NL" sz="800"/>
          </a:p>
          <a:p>
            <a:r>
              <a:rPr lang="en-NL" sz="800"/>
              <a:t>- HAN</a:t>
            </a:r>
            <a:br>
              <a:rPr lang="en-NL" sz="800"/>
            </a:br>
            <a:br>
              <a:rPr lang="en-NL" sz="800"/>
            </a:br>
            <a:r>
              <a:rPr lang="en-NL" sz="800">
                <a:hlinkClick r:id="rId11">
                  <a:extLst>
                    <a:ext uri="{A12FA001-AC4F-418D-AE19-62706E023703}">
                      <ahyp:hlinkClr xmlns:ahyp="http://schemas.microsoft.com/office/drawing/2018/hyperlinkcolor" val="tx"/>
                    </a:ext>
                  </a:extLst>
                </a:hlinkClick>
              </a:rPr>
              <a:t>ICT research </a:t>
            </a:r>
            <a:br>
              <a:rPr lang="en-NL" sz="800">
                <a:hlinkClick r:id="rId11">
                  <a:extLst>
                    <a:ext uri="{A12FA001-AC4F-418D-AE19-62706E023703}">
                      <ahyp:hlinkClr xmlns:ahyp="http://schemas.microsoft.com/office/drawing/2018/hyperlinkcolor" val="tx"/>
                    </a:ext>
                  </a:extLst>
                </a:hlinkClick>
              </a:rPr>
            </a:br>
            <a:r>
              <a:rPr lang="en-NL" sz="800">
                <a:hlinkClick r:id="rId11">
                  <a:extLst>
                    <a:ext uri="{A12FA001-AC4F-418D-AE19-62706E023703}">
                      <ahyp:hlinkClr xmlns:ahyp="http://schemas.microsoft.com/office/drawing/2018/hyperlinkcolor" val="tx"/>
                    </a:ext>
                  </a:extLst>
                </a:hlinkClick>
              </a:rPr>
              <a:t>methods</a:t>
            </a:r>
            <a:r>
              <a:rPr lang="en-NL" sz="800"/>
              <a:t> - HBO-i</a:t>
            </a:r>
          </a:p>
        </p:txBody>
      </p:sp>
      <p:sp>
        <p:nvSpPr>
          <p:cNvPr id="17" name="TextBox 16">
            <a:extLst>
              <a:ext uri="{FF2B5EF4-FFF2-40B4-BE49-F238E27FC236}">
                <a16:creationId xmlns:a16="http://schemas.microsoft.com/office/drawing/2014/main" id="{03E2E9F3-9256-487B-96D4-C4CAF56E1E08}"/>
              </a:ext>
            </a:extLst>
          </p:cNvPr>
          <p:cNvSpPr txBox="1"/>
          <p:nvPr/>
        </p:nvSpPr>
        <p:spPr>
          <a:xfrm>
            <a:off x="8872566" y="331357"/>
            <a:ext cx="992870" cy="757130"/>
          </a:xfrm>
          <a:prstGeom prst="rect">
            <a:avLst/>
          </a:prstGeom>
          <a:noFill/>
        </p:spPr>
        <p:txBody>
          <a:bodyPr wrap="square" rtlCol="0">
            <a:spAutoFit/>
          </a:bodyPr>
          <a:lstStyle/>
          <a:p>
            <a:pPr>
              <a:lnSpc>
                <a:spcPct val="90000"/>
              </a:lnSpc>
            </a:pPr>
            <a:r>
              <a:rPr lang="en-NL" sz="800" b="1" dirty="0"/>
              <a:t>Versi</a:t>
            </a:r>
            <a:r>
              <a:rPr lang="en-US" sz="800" b="1" dirty="0"/>
              <a:t>e</a:t>
            </a:r>
            <a:r>
              <a:rPr lang="en-NL" sz="800" dirty="0"/>
              <a:t>: </a:t>
            </a:r>
            <a:r>
              <a:rPr lang="en-US" sz="800" dirty="0"/>
              <a:t>30</a:t>
            </a:r>
            <a:r>
              <a:rPr lang="en-NL" sz="800" dirty="0"/>
              <a:t>-0</a:t>
            </a:r>
            <a:r>
              <a:rPr lang="en-US" sz="800" dirty="0"/>
              <a:t>3</a:t>
            </a:r>
            <a:r>
              <a:rPr lang="en-NL" sz="800" dirty="0"/>
              <a:t>-’20</a:t>
            </a:r>
          </a:p>
          <a:p>
            <a:pPr>
              <a:lnSpc>
                <a:spcPct val="90000"/>
              </a:lnSpc>
            </a:pPr>
            <a:r>
              <a:rPr lang="en-NL" sz="800" b="1" dirty="0"/>
              <a:t>Aut</a:t>
            </a:r>
            <a:r>
              <a:rPr lang="en-US" sz="800" b="1" dirty="0" err="1"/>
              <a:t>eur</a:t>
            </a:r>
            <a:r>
              <a:rPr lang="en-NL" sz="800" b="1" dirty="0"/>
              <a:t>: </a:t>
            </a:r>
            <a:br>
              <a:rPr lang="en-US" sz="800" b="1" dirty="0"/>
            </a:br>
            <a:r>
              <a:rPr lang="en-US" sz="800" dirty="0">
                <a:highlight>
                  <a:srgbClr val="FFFF00"/>
                </a:highlight>
              </a:rPr>
              <a:t>&lt;</a:t>
            </a:r>
            <a:r>
              <a:rPr lang="en-US" sz="800" dirty="0" err="1">
                <a:highlight>
                  <a:srgbClr val="FFFF00"/>
                </a:highlight>
              </a:rPr>
              <a:t>uw</a:t>
            </a:r>
            <a:r>
              <a:rPr lang="en-US" sz="800" dirty="0">
                <a:highlight>
                  <a:srgbClr val="FFFF00"/>
                </a:highlight>
              </a:rPr>
              <a:t> naam </a:t>
            </a:r>
            <a:r>
              <a:rPr lang="en-US" sz="800" dirty="0" err="1">
                <a:highlight>
                  <a:srgbClr val="FFFF00"/>
                </a:highlight>
              </a:rPr>
              <a:t>hier</a:t>
            </a:r>
            <a:r>
              <a:rPr lang="en-US" sz="800" dirty="0">
                <a:highlight>
                  <a:srgbClr val="FFFF00"/>
                </a:highlight>
              </a:rPr>
              <a:t>&gt;</a:t>
            </a:r>
          </a:p>
          <a:p>
            <a:pPr>
              <a:lnSpc>
                <a:spcPct val="90000"/>
              </a:lnSpc>
            </a:pPr>
            <a:r>
              <a:rPr lang="en-US" sz="800" b="1" dirty="0" err="1"/>
              <a:t>Afgel</a:t>
            </a:r>
            <a:r>
              <a:rPr lang="en-US" sz="800" b="1" dirty="0"/>
              <a:t>. </a:t>
            </a:r>
            <a:r>
              <a:rPr lang="en-US" sz="800" dirty="0"/>
              <a:t>van </a:t>
            </a:r>
            <a:r>
              <a:rPr lang="en-US" sz="800" dirty="0">
                <a:hlinkClick r:id="rId12"/>
              </a:rPr>
              <a:t>J. van </a:t>
            </a:r>
            <a:br>
              <a:rPr lang="en-US" sz="800" dirty="0">
                <a:hlinkClick r:id="rId12"/>
              </a:rPr>
            </a:br>
            <a:r>
              <a:rPr lang="en-US" sz="800" dirty="0">
                <a:hlinkClick r:id="rId12"/>
              </a:rPr>
              <a:t>de Pas &amp; D. Plass</a:t>
            </a:r>
            <a:r>
              <a:rPr lang="en-US" sz="800" dirty="0"/>
              <a:t>. </a:t>
            </a:r>
            <a:r>
              <a:rPr lang="en-NL" sz="800" dirty="0"/>
              <a:t>Saxion</a:t>
            </a:r>
            <a:r>
              <a:rPr lang="en-US" sz="800" dirty="0"/>
              <a:t>. </a:t>
            </a:r>
            <a:endParaRPr lang="en-NL" sz="800" dirty="0"/>
          </a:p>
        </p:txBody>
      </p:sp>
      <p:pic>
        <p:nvPicPr>
          <p:cNvPr id="18" name="Picture 17">
            <a:extLst>
              <a:ext uri="{FF2B5EF4-FFF2-40B4-BE49-F238E27FC236}">
                <a16:creationId xmlns:a16="http://schemas.microsoft.com/office/drawing/2014/main" id="{EE018F1F-B248-4F1D-9FE3-EE6F88FD789E}"/>
              </a:ext>
            </a:extLst>
          </p:cNvPr>
          <p:cNvPicPr>
            <a:picLocks noChangeAspect="1"/>
          </p:cNvPicPr>
          <p:nvPr/>
        </p:nvPicPr>
        <p:blipFill>
          <a:blip r:embed="rId9">
            <a:alphaModFix/>
          </a:blip>
          <a:stretch>
            <a:fillRect/>
          </a:stretch>
        </p:blipFill>
        <p:spPr>
          <a:xfrm>
            <a:off x="8939798" y="111154"/>
            <a:ext cx="762000" cy="253181"/>
          </a:xfrm>
          <a:prstGeom prst="rect">
            <a:avLst/>
          </a:prstGeom>
        </p:spPr>
      </p:pic>
      <p:pic>
        <p:nvPicPr>
          <p:cNvPr id="19" name="Picture 18">
            <a:extLst>
              <a:ext uri="{FF2B5EF4-FFF2-40B4-BE49-F238E27FC236}">
                <a16:creationId xmlns:a16="http://schemas.microsoft.com/office/drawing/2014/main" id="{F2BBC62C-CBB8-4BA0-9747-38AB54D1B254}"/>
              </a:ext>
            </a:extLst>
          </p:cNvPr>
          <p:cNvPicPr>
            <a:picLocks noChangeAspect="1"/>
          </p:cNvPicPr>
          <p:nvPr/>
        </p:nvPicPr>
        <p:blipFill>
          <a:blip r:embed="rId9">
            <a:alphaModFix/>
          </a:blip>
          <a:stretch>
            <a:fillRect/>
          </a:stretch>
        </p:blipFill>
        <p:spPr>
          <a:xfrm>
            <a:off x="9332008" y="923211"/>
            <a:ext cx="331176" cy="110036"/>
          </a:xfrm>
          <a:prstGeom prst="rect">
            <a:avLst/>
          </a:prstGeom>
        </p:spPr>
      </p:pic>
    </p:spTree>
    <p:extLst>
      <p:ext uri="{BB962C8B-B14F-4D97-AF65-F5344CB8AC3E}">
        <p14:creationId xmlns:p14="http://schemas.microsoft.com/office/powerpoint/2010/main" val="407138653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6664f9864b54a78bdf9e6230de1c78b xmlns="6c73e52c-07d4-4617-ab67-464747257e8d">
      <Terms xmlns="http://schemas.microsoft.com/office/infopath/2007/PartnerControls"/>
    </c6664f9864b54a78bdf9e6230de1c78b>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94690D6A57C3C4B8650464765815F1C" ma:contentTypeVersion="11" ma:contentTypeDescription="Een nieuw document maken." ma:contentTypeScope="" ma:versionID="82098faf411ec9bfa32e8810b7127acb">
  <xsd:schema xmlns:xsd="http://www.w3.org/2001/XMLSchema" xmlns:xs="http://www.w3.org/2001/XMLSchema" xmlns:p="http://schemas.microsoft.com/office/2006/metadata/properties" xmlns:ns2="45f6ce90-ba85-4ef2-b43f-c64448cd95eb" xmlns:ns3="c7549584-aa9c-449c-abfe-2ca02f3a7188" xmlns:ns4="6c73e52c-07d4-4617-ab67-464747257e8d" xmlns:ns5="ab37b2fe-4f81-426e-b942-40459dbac68c" targetNamespace="http://schemas.microsoft.com/office/2006/metadata/properties" ma:root="true" ma:fieldsID="5355b3c2e7c51138e351d9c559b50eef" ns2:_="" ns3:_="" ns4:_="" ns5:_="">
    <xsd:import namespace="45f6ce90-ba85-4ef2-b43f-c64448cd95eb"/>
    <xsd:import namespace="c7549584-aa9c-449c-abfe-2ca02f3a7188"/>
    <xsd:import namespace="6c73e52c-07d4-4617-ab67-464747257e8d"/>
    <xsd:import namespace="ab37b2fe-4f81-426e-b942-40459dbac68c"/>
    <xsd:element name="properties">
      <xsd:complexType>
        <xsd:sequence>
          <xsd:element name="documentManagement">
            <xsd:complexType>
              <xsd:all>
                <xsd:element ref="ns2:SharedWithUsers" minOccurs="0"/>
                <xsd:element ref="ns4:c6664f9864b54a78bdf9e6230de1c78b" minOccurs="0"/>
                <xsd:element ref="ns5:MediaServiceMetadata" minOccurs="0"/>
                <xsd:element ref="ns5:MediaServiceFastMetadata" minOccurs="0"/>
                <xsd:element ref="ns3:SharedWithDetails" minOccurs="0"/>
                <xsd:element ref="ns5:MediaServiceDateTaken" minOccurs="0"/>
                <xsd:element ref="ns5:MediaServiceAutoTags" minOccurs="0"/>
                <xsd:element ref="ns5:MediaServiceOCR" minOccurs="0"/>
                <xsd:element ref="ns5:MediaServiceGenerationTime" minOccurs="0"/>
                <xsd:element ref="ns5: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5f6ce90-ba85-4ef2-b43f-c64448cd95eb" elementFormDefault="qualified">
    <xsd:import namespace="http://schemas.microsoft.com/office/2006/documentManagement/types"/>
    <xsd:import namespace="http://schemas.microsoft.com/office/infopath/2007/PartnerControls"/>
    <xsd:element name="SharedWithUsers" ma:index="8" nillable="true" ma:displayName="Gedeeld"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7549584-aa9c-449c-abfe-2ca02f3a7188" elementFormDefault="qualified">
    <xsd:import namespace="http://schemas.microsoft.com/office/2006/documentManagement/types"/>
    <xsd:import namespace="http://schemas.microsoft.com/office/infopath/2007/PartnerControls"/>
    <xsd:element name="SharedWithDetails" ma:index="13" nillable="true" ma:displayName="Gedeeld met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c73e52c-07d4-4617-ab67-464747257e8d" elementFormDefault="qualified">
    <xsd:import namespace="http://schemas.microsoft.com/office/2006/documentManagement/types"/>
    <xsd:import namespace="http://schemas.microsoft.com/office/infopath/2007/PartnerControls"/>
    <xsd:element name="c6664f9864b54a78bdf9e6230de1c78b" ma:index="10" nillable="true" ma:taxonomy="true" ma:internalName="c6664f9864b54a78bdf9e6230de1c78b" ma:taxonomyFieldName="Saxion_Organisatie" ma:displayName="Organisatie" ma:fieldId="{c6664f98-64b5-4a78-bdf9-e6230de1c78b}" ma:sspId="ea23b583-fc58-4aef-a739-6987dbfb3358" ma:termSetId="f5ce510c-de11-4010-8708-f2f2dfd0e37c"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b37b2fe-4f81-426e-b942-40459dbac68c"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09D5A32-D9DC-4BB8-A6D6-11EDE6F75D71}">
  <ds:schemaRefs>
    <ds:schemaRef ds:uri="http://www.w3.org/XML/1998/namespace"/>
    <ds:schemaRef ds:uri="http://purl.org/dc/dcmitype/"/>
    <ds:schemaRef ds:uri="ab37b2fe-4f81-426e-b942-40459dbac68c"/>
    <ds:schemaRef ds:uri="http://schemas.microsoft.com/office/infopath/2007/PartnerControls"/>
    <ds:schemaRef ds:uri="http://schemas.openxmlformats.org/package/2006/metadata/core-properties"/>
    <ds:schemaRef ds:uri="6c73e52c-07d4-4617-ab67-464747257e8d"/>
    <ds:schemaRef ds:uri="c7549584-aa9c-449c-abfe-2ca02f3a7188"/>
    <ds:schemaRef ds:uri="http://purl.org/dc/elements/1.1/"/>
    <ds:schemaRef ds:uri="http://schemas.microsoft.com/office/2006/documentManagement/types"/>
    <ds:schemaRef ds:uri="45f6ce90-ba85-4ef2-b43f-c64448cd95eb"/>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24F0FA8B-2AE9-440D-9A16-FF7748721285}">
  <ds:schemaRefs>
    <ds:schemaRef ds:uri="http://schemas.microsoft.com/sharepoint/v3/contenttype/forms"/>
  </ds:schemaRefs>
</ds:datastoreItem>
</file>

<file path=customXml/itemProps3.xml><?xml version="1.0" encoding="utf-8"?>
<ds:datastoreItem xmlns:ds="http://schemas.openxmlformats.org/officeDocument/2006/customXml" ds:itemID="{77C0728D-7400-4528-9BEB-EDCD5C9CAF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5f6ce90-ba85-4ef2-b43f-c64448cd95eb"/>
    <ds:schemaRef ds:uri="c7549584-aa9c-449c-abfe-2ca02f3a7188"/>
    <ds:schemaRef ds:uri="6c73e52c-07d4-4617-ab67-464747257e8d"/>
    <ds:schemaRef ds:uri="ab37b2fe-4f81-426e-b942-40459dbac68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25</TotalTime>
  <Words>673</Words>
  <Application>Microsoft Office PowerPoint</Application>
  <PresentationFormat>A4 Paper (210x297 mm)</PresentationFormat>
  <Paragraphs>93</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Auto 1</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Rubrics</dc:title>
  <dc:creator>Danny Plass - Oude Bos</dc:creator>
  <cp:lastModifiedBy>Danny Plass - Oude Bos</cp:lastModifiedBy>
  <cp:revision>5</cp:revision>
  <dcterms:created xsi:type="dcterms:W3CDTF">2020-03-19T14:30:57Z</dcterms:created>
  <dcterms:modified xsi:type="dcterms:W3CDTF">2020-03-30T07:55:09Z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0x010100294690D6A57C3C4B8650464765815F1C</vt:lpwstr>
  </property>
  <property fmtid="{D5CDD505-2E9C-101B-9397-08002B2CF9AE}" pid="3" name="Saxion_Organisatie">
    <vt:lpwstr/>
  </property>
</Properties>
</file>