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69" d="100"/>
          <a:sy n="69" d="100"/>
        </p:scale>
        <p:origin x="56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99990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823011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76796968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247479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6890087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998929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24482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71973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994921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415577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708878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292400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17147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295939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56583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544119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C6B589-8233-42B5-8D09-21EAB8D35867}" type="datetimeFigureOut">
              <a:rPr lang="nl-NL" smtClean="0"/>
              <a:t>26-3-2020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1D0CDE71-D1AF-44AD-8D49-44A69D706A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331760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deecoshow.nl/ondernemingsvormen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951345"/>
          </a:xfrm>
        </p:spPr>
        <p:txBody>
          <a:bodyPr/>
          <a:lstStyle/>
          <a:p>
            <a:r>
              <a:rPr lang="nl-NL" dirty="0" smtClean="0"/>
              <a:t>P7:H7: Ondernemingsvormen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Start</a:t>
            </a:r>
          </a:p>
          <a:p>
            <a:r>
              <a:rPr lang="nl-NL" dirty="0" smtClean="0"/>
              <a:t>Lesdoelen:</a:t>
            </a:r>
          </a:p>
          <a:p>
            <a:pPr>
              <a:buFontTx/>
              <a:buChar char="-"/>
            </a:pPr>
            <a:r>
              <a:rPr lang="nl-NL" dirty="0" smtClean="0"/>
              <a:t>ZZP</a:t>
            </a:r>
          </a:p>
          <a:p>
            <a:pPr>
              <a:buFontTx/>
              <a:buChar char="-"/>
            </a:pPr>
            <a:r>
              <a:rPr lang="nl-NL" dirty="0" smtClean="0"/>
              <a:t>VOF</a:t>
            </a:r>
          </a:p>
          <a:p>
            <a:pPr>
              <a:buFontTx/>
              <a:buChar char="-"/>
            </a:pPr>
            <a:r>
              <a:rPr lang="nl-NL" dirty="0" smtClean="0"/>
              <a:t>BV</a:t>
            </a:r>
          </a:p>
          <a:p>
            <a:pPr>
              <a:buFontTx/>
              <a:buChar char="-"/>
            </a:pPr>
            <a:r>
              <a:rPr lang="nl-NL" dirty="0" smtClean="0"/>
              <a:t>NV</a:t>
            </a:r>
          </a:p>
          <a:p>
            <a:pPr>
              <a:buFontTx/>
              <a:buChar char="-"/>
            </a:pPr>
            <a:r>
              <a:rPr lang="nl-NL" dirty="0" smtClean="0"/>
              <a:t>Opdrachten maken 1 t/m 11 digitaal </a:t>
            </a:r>
          </a:p>
          <a:p>
            <a:pPr>
              <a:buFontTx/>
              <a:buChar char="-"/>
            </a:pPr>
            <a:r>
              <a:rPr lang="nl-NL" dirty="0">
                <a:hlinkClick r:id="rId2"/>
              </a:rPr>
              <a:t>https://www.deecoshow.nl/ondernemingsvormen</a:t>
            </a:r>
            <a:r>
              <a:rPr lang="nl-NL" dirty="0" smtClean="0">
                <a:hlinkClick r:id="rId2"/>
              </a:rPr>
              <a:t>/</a:t>
            </a:r>
            <a:r>
              <a:rPr lang="nl-NL" dirty="0" smtClean="0"/>
              <a:t> </a:t>
            </a:r>
          </a:p>
          <a:p>
            <a:pPr>
              <a:buFontTx/>
              <a:buChar char="-"/>
            </a:pPr>
            <a:endParaRPr lang="nl-NL" dirty="0" smtClean="0"/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2332749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30102"/>
          </a:xfrm>
        </p:spPr>
        <p:txBody>
          <a:bodyPr/>
          <a:lstStyle/>
          <a:p>
            <a:r>
              <a:rPr lang="nl-NL" dirty="0"/>
              <a:t>Ondernemingsvormen</a:t>
            </a:r>
          </a:p>
        </p:txBody>
      </p:sp>
      <p:graphicFrame>
        <p:nvGraphicFramePr>
          <p:cNvPr id="5" name="Tijdelijke aanduiding voor inhoud 4"/>
          <p:cNvGraphicFramePr>
            <a:graphicFrameLocks noGrp="1"/>
          </p:cNvGraphicFramePr>
          <p:nvPr>
            <p:ph idx="1"/>
            <p:extLst/>
          </p:nvPr>
        </p:nvGraphicFramePr>
        <p:xfrm>
          <a:off x="1329070" y="1339701"/>
          <a:ext cx="7463948" cy="540134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242536">
                  <a:extLst>
                    <a:ext uri="{9D8B030D-6E8A-4147-A177-3AD203B41FA5}">
                      <a16:colId xmlns:a16="http://schemas.microsoft.com/office/drawing/2014/main" val="3532812892"/>
                    </a:ext>
                  </a:extLst>
                </a:gridCol>
                <a:gridCol w="2502435">
                  <a:extLst>
                    <a:ext uri="{9D8B030D-6E8A-4147-A177-3AD203B41FA5}">
                      <a16:colId xmlns:a16="http://schemas.microsoft.com/office/drawing/2014/main" val="249261155"/>
                    </a:ext>
                  </a:extLst>
                </a:gridCol>
                <a:gridCol w="2718977">
                  <a:extLst>
                    <a:ext uri="{9D8B030D-6E8A-4147-A177-3AD203B41FA5}">
                      <a16:colId xmlns:a16="http://schemas.microsoft.com/office/drawing/2014/main" val="349183163"/>
                    </a:ext>
                  </a:extLst>
                </a:gridCol>
              </a:tblGrid>
              <a:tr h="83019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Ondernemingsvorm</a:t>
                      </a:r>
                      <a:endParaRPr lang="nl-NL" sz="1200" dirty="0">
                        <a:solidFill>
                          <a:srgbClr val="FFFFFF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Kenmerk</a:t>
                      </a:r>
                      <a:endParaRPr lang="nl-NL" sz="1200" dirty="0">
                        <a:solidFill>
                          <a:srgbClr val="FFFFFF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>
                          <a:effectLst/>
                        </a:rPr>
                        <a:t>Risico</a:t>
                      </a:r>
                      <a:endParaRPr lang="nl-NL" sz="1200">
                        <a:solidFill>
                          <a:srgbClr val="FFFFFF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extLst>
                  <a:ext uri="{0D108BD9-81ED-4DB2-BD59-A6C34878D82A}">
                    <a16:rowId xmlns:a16="http://schemas.microsoft.com/office/drawing/2014/main" val="484392459"/>
                  </a:ext>
                </a:extLst>
              </a:tr>
              <a:tr h="138081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Eenmanszaak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Of  </a:t>
                      </a:r>
                      <a:r>
                        <a:rPr lang="nl-NL" sz="1200" dirty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ZZP-er: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b="1" i="0" kern="1200" dirty="0" smtClean="0">
                          <a:solidFill>
                            <a:srgbClr val="7030A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zelfstandige zonder personeel</a:t>
                      </a:r>
                      <a:endParaRPr lang="nl-NL" sz="1200" b="1" dirty="0">
                        <a:solidFill>
                          <a:srgbClr val="7030A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Er is één eigenaar.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nl-NL" sz="12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algn="l" defTabSz="4572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Een eenmanszaak kan personeel in dienst nemen, maar een ZZP-er niet.</a:t>
                      </a:r>
                    </a:p>
                  </a:txBody>
                  <a:tcPr marL="60753" marR="60753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>
                          <a:effectLst/>
                        </a:rPr>
                        <a:t>Schuldeisers kunnen zakelijk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>
                          <a:effectLst/>
                        </a:rPr>
                        <a:t>en privévermogen opeisen.</a:t>
                      </a:r>
                      <a:endParaRPr lang="nl-NL" sz="120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extLst>
                  <a:ext uri="{0D108BD9-81ED-4DB2-BD59-A6C34878D82A}">
                    <a16:rowId xmlns:a16="http://schemas.microsoft.com/office/drawing/2014/main" val="4065339753"/>
                  </a:ext>
                </a:extLst>
              </a:tr>
              <a:tr h="115067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 smtClean="0">
                          <a:effectLst/>
                        </a:rPr>
                        <a:t>Vof: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b="1" i="0" kern="1200" dirty="0" smtClean="0">
                          <a:solidFill>
                            <a:srgbClr val="7030A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vennootschap onder firma</a:t>
                      </a:r>
                      <a:endParaRPr lang="nl-NL" sz="1200" b="1" dirty="0">
                        <a:solidFill>
                          <a:srgbClr val="7030A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>
                          <a:effectLst/>
                        </a:rPr>
                        <a:t>Er zijn meerdere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>
                          <a:effectLst/>
                        </a:rPr>
                        <a:t>eigenaren.</a:t>
                      </a:r>
                      <a:endParaRPr lang="nl-NL" sz="120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Schuldeisers kunnen zakelijk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en privévermogen opeisen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van alle eigenaren afzonderlijk.</a:t>
                      </a:r>
                      <a:endParaRPr lang="nl-NL" sz="12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extLst>
                  <a:ext uri="{0D108BD9-81ED-4DB2-BD59-A6C34878D82A}">
                    <a16:rowId xmlns:a16="http://schemas.microsoft.com/office/drawing/2014/main" val="3484582133"/>
                  </a:ext>
                </a:extLst>
              </a:tr>
              <a:tr h="87292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 smtClean="0">
                          <a:effectLst/>
                        </a:rPr>
                        <a:t>Bv: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b="1" i="0" kern="1200" dirty="0" smtClean="0">
                          <a:solidFill>
                            <a:srgbClr val="7030A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besloten vennootschap</a:t>
                      </a:r>
                      <a:endParaRPr lang="nl-NL" sz="1200" dirty="0">
                        <a:solidFill>
                          <a:srgbClr val="7030A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>
                          <a:effectLst/>
                        </a:rPr>
                        <a:t>Een beperkt aantal aandeelhouders zijn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>
                          <a:effectLst/>
                        </a:rPr>
                        <a:t>eigenaar.</a:t>
                      </a:r>
                      <a:endParaRPr lang="nl-NL" sz="120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>
                          <a:effectLst/>
                        </a:rPr>
                        <a:t>Schuldeisers kunnen alleen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>
                          <a:effectLst/>
                        </a:rPr>
                        <a:t>het vermogen opeisen dat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>
                          <a:effectLst/>
                        </a:rPr>
                        <a:t>in de bv zit.</a:t>
                      </a:r>
                      <a:endParaRPr lang="nl-NL" sz="120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extLst>
                  <a:ext uri="{0D108BD9-81ED-4DB2-BD59-A6C34878D82A}">
                    <a16:rowId xmlns:a16="http://schemas.microsoft.com/office/drawing/2014/main" val="4086981514"/>
                  </a:ext>
                </a:extLst>
              </a:tr>
              <a:tr h="116672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 smtClean="0">
                          <a:effectLst/>
                        </a:rPr>
                        <a:t>Nv: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800" b="1" i="0" kern="1200" dirty="0" smtClean="0">
                          <a:solidFill>
                            <a:srgbClr val="7030A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naamloze vennootschap</a:t>
                      </a:r>
                      <a:endParaRPr lang="nl-NL" sz="1200" dirty="0">
                        <a:solidFill>
                          <a:srgbClr val="7030A0"/>
                        </a:solidFill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Veel aandeelhouders. Iedereen kan een of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meer aandelen kopen.</a:t>
                      </a:r>
                      <a:endParaRPr lang="nl-NL" sz="12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Schuldeisers kunnen alleen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het vermogen opeisen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200" dirty="0">
                          <a:effectLst/>
                        </a:rPr>
                        <a:t>dat in de nv zit.</a:t>
                      </a:r>
                      <a:endParaRPr lang="nl-NL" sz="12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0753" marR="60753" marT="0" marB="0"/>
                </a:tc>
                <a:extLst>
                  <a:ext uri="{0D108BD9-81ED-4DB2-BD59-A6C34878D82A}">
                    <a16:rowId xmlns:a16="http://schemas.microsoft.com/office/drawing/2014/main" val="100721114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60941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127</Words>
  <Application>Microsoft Office PowerPoint</Application>
  <PresentationFormat>Breedbeeld</PresentationFormat>
  <Paragraphs>42</Paragraphs>
  <Slides>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7" baseType="lpstr">
      <vt:lpstr>Arial</vt:lpstr>
      <vt:lpstr>Times New Roman</vt:lpstr>
      <vt:lpstr>Trebuchet MS</vt:lpstr>
      <vt:lpstr>Wingdings 3</vt:lpstr>
      <vt:lpstr>Facet</vt:lpstr>
      <vt:lpstr>P7:H7: Ondernemingsvormen</vt:lpstr>
      <vt:lpstr>Ondernemingsvormen</vt:lpstr>
    </vt:vector>
  </TitlesOfParts>
  <Company>Clusius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P7:H7: Ondernemingsvormen</dc:title>
  <dc:creator>Jamal Salim</dc:creator>
  <cp:lastModifiedBy>Jamal Salim</cp:lastModifiedBy>
  <cp:revision>1</cp:revision>
  <dcterms:created xsi:type="dcterms:W3CDTF">2020-03-26T08:02:24Z</dcterms:created>
  <dcterms:modified xsi:type="dcterms:W3CDTF">2020-03-26T08:02:45Z</dcterms:modified>
</cp:coreProperties>
</file>

<file path=docProps/thumbnail.jpeg>
</file>