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92" r:id="rId4"/>
    <p:sldId id="265" r:id="rId5"/>
    <p:sldId id="266" r:id="rId6"/>
    <p:sldId id="267" r:id="rId7"/>
    <p:sldId id="268" r:id="rId8"/>
    <p:sldId id="269" r:id="rId9"/>
    <p:sldId id="270" r:id="rId10"/>
    <p:sldId id="291" r:id="rId11"/>
    <p:sldId id="276" r:id="rId12"/>
    <p:sldId id="277" r:id="rId13"/>
    <p:sldId id="278" r:id="rId14"/>
    <p:sldId id="286" r:id="rId15"/>
    <p:sldId id="293" r:id="rId16"/>
    <p:sldId id="284" r:id="rId17"/>
    <p:sldId id="285" r:id="rId18"/>
    <p:sldId id="287" r:id="rId19"/>
    <p:sldId id="290" r:id="rId20"/>
    <p:sldId id="258" r:id="rId21"/>
    <p:sldId id="260" r:id="rId22"/>
    <p:sldId id="259" r:id="rId23"/>
    <p:sldId id="261" r:id="rId24"/>
    <p:sldId id="262" r:id="rId25"/>
    <p:sldId id="263" r:id="rId26"/>
    <p:sldId id="264" r:id="rId27"/>
    <p:sldId id="289" r:id="rId28"/>
    <p:sldId id="271" r:id="rId29"/>
    <p:sldId id="272" r:id="rId30"/>
    <p:sldId id="273" r:id="rId31"/>
    <p:sldId id="294" r:id="rId32"/>
    <p:sldId id="274" r:id="rId33"/>
    <p:sldId id="275" r:id="rId34"/>
    <p:sldId id="288" r:id="rId35"/>
    <p:sldId id="299" r:id="rId36"/>
    <p:sldId id="295" r:id="rId37"/>
    <p:sldId id="296" r:id="rId38"/>
    <p:sldId id="297" r:id="rId39"/>
    <p:sldId id="298" r:id="rId4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300"/>
    <p:restoredTop sz="94674"/>
  </p:normalViewPr>
  <p:slideViewPr>
    <p:cSldViewPr snapToGrid="0" snapToObjects="1">
      <p:cViewPr varScale="1">
        <p:scale>
          <a:sx n="71" d="100"/>
          <a:sy n="71" d="100"/>
        </p:scale>
        <p:origin x="7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7223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869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2071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6961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805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965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793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43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3249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850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084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chemeClr val="accent1">
                <a:lumMod val="20000"/>
                <a:lumOff val="80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170F2-6F4B-FE47-BABE-294786022B18}" type="datetimeFigureOut">
              <a:rPr lang="nl-NL" smtClean="0"/>
              <a:t>6-9-2018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E69D1-AA74-404A-8E98-F28E27FDF7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70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hyperlink" Target="http://www.youtube.com/watch?v=DH2GElqrK8o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G0vpKae3Js" TargetMode="Externa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538227"/>
            <a:ext cx="8991600" cy="1670538"/>
          </a:xfrm>
        </p:spPr>
        <p:txBody>
          <a:bodyPr>
            <a:noAutofit/>
          </a:bodyPr>
          <a:lstStyle/>
          <a:p>
            <a:pPr algn="l"/>
            <a:r>
              <a:rPr lang="nl-NL" sz="11500" b="1" dirty="0" smtClean="0">
                <a:solidFill>
                  <a:srgbClr val="7030A0"/>
                </a:solidFill>
              </a:rPr>
              <a:t>Vitale functies</a:t>
            </a:r>
            <a:endParaRPr lang="nl-NL" sz="115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5013290"/>
            <a:ext cx="9144000" cy="762000"/>
          </a:xfrm>
        </p:spPr>
        <p:txBody>
          <a:bodyPr/>
          <a:lstStyle/>
          <a:p>
            <a:pPr algn="l"/>
            <a:endParaRPr lang="nl-NL" dirty="0">
              <a:solidFill>
                <a:srgbClr val="FF8AD8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588" y="2620453"/>
            <a:ext cx="4152541" cy="350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1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8800" b="1" dirty="0" smtClean="0"/>
              <a:t>ademhaling</a:t>
            </a:r>
            <a:endParaRPr lang="nl-NL" sz="8800" b="1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57268" y="2435439"/>
            <a:ext cx="5535193" cy="414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3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55964" y="548709"/>
            <a:ext cx="9144000" cy="1147308"/>
          </a:xfrm>
        </p:spPr>
        <p:txBody>
          <a:bodyPr>
            <a:noAutofit/>
          </a:bodyPr>
          <a:lstStyle/>
          <a:p>
            <a:r>
              <a:rPr lang="nl-NL" sz="8000" b="1" dirty="0" smtClean="0">
                <a:solidFill>
                  <a:srgbClr val="FF0000"/>
                </a:solidFill>
              </a:rPr>
              <a:t>Ademhaling</a:t>
            </a:r>
            <a:endParaRPr lang="nl-NL" sz="8000" b="1" dirty="0">
              <a:solidFill>
                <a:srgbClr val="FF000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19893" y="1852789"/>
            <a:ext cx="9280071" cy="2171700"/>
          </a:xfrm>
        </p:spPr>
        <p:txBody>
          <a:bodyPr>
            <a:normAutofit/>
          </a:bodyPr>
          <a:lstStyle/>
          <a:p>
            <a:pPr algn="l"/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316" y="1675409"/>
            <a:ext cx="4738778" cy="518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6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04257" y="1122363"/>
            <a:ext cx="9263743" cy="1033008"/>
          </a:xfrm>
        </p:spPr>
        <p:txBody>
          <a:bodyPr>
            <a:noAutofit/>
          </a:bodyPr>
          <a:lstStyle/>
          <a:p>
            <a:pPr algn="l"/>
            <a:r>
              <a:rPr lang="nl-NL" sz="8000" b="1" dirty="0" smtClean="0">
                <a:solidFill>
                  <a:srgbClr val="7030A0"/>
                </a:solidFill>
              </a:rPr>
              <a:t>Controle ademhaling</a:t>
            </a:r>
            <a:endParaRPr lang="nl-NL" sz="80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4257" y="2155371"/>
            <a:ext cx="2775857" cy="3951515"/>
          </a:xfrm>
        </p:spPr>
        <p:txBody>
          <a:bodyPr/>
          <a:lstStyle/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Snelheid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Regelmaat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Diepte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Reuk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Geluid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>
                <a:solidFill>
                  <a:srgbClr val="7030A0"/>
                </a:solidFill>
              </a:rPr>
              <a:t>G</a:t>
            </a:r>
            <a:r>
              <a:rPr lang="nl-NL" sz="3200" dirty="0" smtClean="0">
                <a:solidFill>
                  <a:srgbClr val="7030A0"/>
                </a:solidFill>
              </a:rPr>
              <a:t>elaat</a:t>
            </a:r>
          </a:p>
          <a:p>
            <a:pPr marL="342900" indent="-342900" algn="l">
              <a:buFont typeface="Arial" charset="0"/>
              <a:buChar char="•"/>
            </a:pP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189" y="3796302"/>
            <a:ext cx="3401863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81994"/>
          </a:xfrm>
        </p:spPr>
        <p:txBody>
          <a:bodyPr>
            <a:noAutofit/>
          </a:bodyPr>
          <a:lstStyle/>
          <a:p>
            <a:pPr algn="l"/>
            <a:r>
              <a:rPr lang="nl-NL" sz="8000" b="1" dirty="0" smtClean="0">
                <a:solidFill>
                  <a:srgbClr val="7030A0"/>
                </a:solidFill>
              </a:rPr>
              <a:t>Snelheid ademhaling</a:t>
            </a:r>
            <a:endParaRPr lang="nl-NL" sz="80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2465614"/>
            <a:ext cx="9144000" cy="2792186"/>
          </a:xfrm>
        </p:spPr>
        <p:txBody>
          <a:bodyPr>
            <a:noAutofit/>
          </a:bodyPr>
          <a:lstStyle/>
          <a:p>
            <a:pPr algn="l"/>
            <a:r>
              <a:rPr lang="nl-NL" sz="3600" dirty="0" smtClean="0">
                <a:solidFill>
                  <a:srgbClr val="7030A0"/>
                </a:solidFill>
              </a:rPr>
              <a:t>Volwassenen </a:t>
            </a: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 15 </a:t>
            </a:r>
            <a:r>
              <a:rPr lang="mr-IN" sz="3600" dirty="0" smtClean="0">
                <a:solidFill>
                  <a:srgbClr val="7030A0"/>
                </a:solidFill>
                <a:sym typeface="Wingdings"/>
              </a:rPr>
              <a:t>–</a:t>
            </a: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 17</a:t>
            </a:r>
          </a:p>
          <a:p>
            <a:pPr algn="l"/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Tieners  12 </a:t>
            </a:r>
            <a:r>
              <a:rPr lang="mr-IN" sz="3600" dirty="0" smtClean="0">
                <a:solidFill>
                  <a:srgbClr val="7030A0"/>
                </a:solidFill>
                <a:sym typeface="Wingdings"/>
              </a:rPr>
              <a:t>–</a:t>
            </a: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 20</a:t>
            </a:r>
          </a:p>
          <a:p>
            <a:pPr algn="l"/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Kinderen 2 </a:t>
            </a:r>
            <a:r>
              <a:rPr lang="mr-IN" sz="3600" dirty="0" smtClean="0">
                <a:solidFill>
                  <a:srgbClr val="7030A0"/>
                </a:solidFill>
                <a:sym typeface="Wingdings"/>
              </a:rPr>
              <a:t>–</a:t>
            </a: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 12 jaar  20 </a:t>
            </a:r>
            <a:r>
              <a:rPr lang="mr-IN" sz="3600" dirty="0" smtClean="0">
                <a:solidFill>
                  <a:srgbClr val="7030A0"/>
                </a:solidFill>
                <a:sym typeface="Wingdings"/>
              </a:rPr>
              <a:t>–</a:t>
            </a: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 30</a:t>
            </a:r>
          </a:p>
          <a:p>
            <a:pPr algn="l"/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Zuigelingen  30 </a:t>
            </a:r>
            <a:r>
              <a:rPr lang="mr-IN" sz="3600" dirty="0" smtClean="0">
                <a:solidFill>
                  <a:srgbClr val="7030A0"/>
                </a:solidFill>
                <a:sym typeface="Wingdings"/>
              </a:rPr>
              <a:t>–</a:t>
            </a: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 50</a:t>
            </a:r>
          </a:p>
          <a:p>
            <a:pPr algn="l"/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Per minuut wordt er 2 </a:t>
            </a:r>
            <a:r>
              <a:rPr lang="mr-IN" sz="3600" dirty="0" smtClean="0">
                <a:solidFill>
                  <a:srgbClr val="7030A0"/>
                </a:solidFill>
                <a:sym typeface="Wingdings"/>
              </a:rPr>
              <a:t>–</a:t>
            </a: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 3 keer diep ingeademd</a:t>
            </a:r>
            <a:endParaRPr lang="nl-NL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21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981" y="-1515434"/>
            <a:ext cx="10515600" cy="1325563"/>
          </a:xfrm>
        </p:spPr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724619"/>
            <a:ext cx="10515600" cy="5452344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nl-NL" sz="3600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Waar let je op bij het tellen van de ademhaling? </a:t>
            </a:r>
          </a:p>
          <a:p>
            <a:pPr>
              <a:defRPr/>
            </a:pPr>
            <a:endParaRPr lang="nl-NL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Kijk naar op en neer gaan van de borst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Let op borst – of buikademhaling of gecombineerd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Elke in- en uitademing = 1 ademhaling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Begin bij inademing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7791" y="4299315"/>
            <a:ext cx="3905790" cy="234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solidFill>
                  <a:srgbClr val="7030A0"/>
                </a:solidFill>
              </a:rPr>
              <a:t>Oefening :</a:t>
            </a:r>
            <a:br>
              <a:rPr lang="nl-NL" b="1" dirty="0" smtClean="0">
                <a:solidFill>
                  <a:srgbClr val="7030A0"/>
                </a:solidFill>
              </a:rPr>
            </a:br>
            <a:endParaRPr lang="nl-NL" b="1" dirty="0">
              <a:solidFill>
                <a:srgbClr val="7030A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7030A0"/>
                </a:solidFill>
              </a:rPr>
              <a:t>Ervaar hoe het voelt om kortademig te zijn.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509" y="2942261"/>
            <a:ext cx="4088777" cy="2240056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942261"/>
            <a:ext cx="3683094" cy="336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3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2166" y="166256"/>
            <a:ext cx="10515600" cy="1828799"/>
          </a:xfrm>
        </p:spPr>
        <p:txBody>
          <a:bodyPr>
            <a:normAutofit fontScale="90000"/>
          </a:bodyPr>
          <a:lstStyle/>
          <a:p>
            <a:r>
              <a:rPr lang="nl-NL" sz="8000" b="1" dirty="0">
                <a:solidFill>
                  <a:srgbClr val="7030A0"/>
                </a:solidFill>
              </a:rPr>
              <a:t>https://</a:t>
            </a:r>
            <a:r>
              <a:rPr lang="nl-NL" sz="4900" b="1" dirty="0">
                <a:solidFill>
                  <a:srgbClr val="7030A0"/>
                </a:solidFill>
                <a:hlinkClick r:id="rId2"/>
              </a:rPr>
              <a:t>www.youtube.com/watch?v=DH2GElqrK8o</a:t>
            </a:r>
            <a:endParaRPr lang="nl-NL" sz="4900" b="1" dirty="0">
              <a:solidFill>
                <a:srgbClr val="7030A0"/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602166" y="4326673"/>
            <a:ext cx="1022497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4000" dirty="0" smtClean="0">
              <a:solidFill>
                <a:srgbClr val="7030A0"/>
              </a:solidFill>
            </a:endParaRPr>
          </a:p>
          <a:p>
            <a:endParaRPr lang="nl-NL" sz="4000" dirty="0">
              <a:solidFill>
                <a:srgbClr val="7030A0"/>
              </a:solidFill>
            </a:endParaRPr>
          </a:p>
          <a:p>
            <a:endParaRPr lang="nl-NL" sz="4000" dirty="0" smtClean="0">
              <a:solidFill>
                <a:srgbClr val="7030A0"/>
              </a:solidFill>
            </a:endParaRPr>
          </a:p>
          <a:p>
            <a:r>
              <a:rPr lang="nl-NL" sz="4000" dirty="0" err="1" smtClean="0">
                <a:solidFill>
                  <a:srgbClr val="7030A0"/>
                </a:solidFill>
              </a:rPr>
              <a:t>Cheyne</a:t>
            </a:r>
            <a:r>
              <a:rPr lang="nl-NL" sz="4000" dirty="0" smtClean="0">
                <a:solidFill>
                  <a:srgbClr val="7030A0"/>
                </a:solidFill>
              </a:rPr>
              <a:t> </a:t>
            </a:r>
            <a:r>
              <a:rPr lang="nl-NL" sz="4000" dirty="0" err="1" smtClean="0">
                <a:solidFill>
                  <a:srgbClr val="7030A0"/>
                </a:solidFill>
              </a:rPr>
              <a:t>stokes</a:t>
            </a:r>
            <a:r>
              <a:rPr lang="nl-NL" sz="4000" dirty="0" smtClean="0">
                <a:solidFill>
                  <a:srgbClr val="7030A0"/>
                </a:solidFill>
              </a:rPr>
              <a:t> (ademhaling vlak voor overlijden)</a:t>
            </a:r>
            <a:endParaRPr lang="nl-NL" sz="4000" dirty="0">
              <a:solidFill>
                <a:srgbClr val="7030A0"/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4019461" y="44959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t="27178" b="31707"/>
          <a:stretch/>
        </p:blipFill>
        <p:spPr>
          <a:xfrm>
            <a:off x="8309517" y="4911448"/>
            <a:ext cx="3200400" cy="131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3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https://www.youtube.com/watch?v=TG0vpKae3Js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Ademhaling bij </a:t>
            </a:r>
            <a:r>
              <a:rPr lang="nl-NL" dirty="0" err="1" smtClean="0"/>
              <a:t>bijv</a:t>
            </a:r>
            <a:r>
              <a:rPr lang="nl-NL" dirty="0" smtClean="0"/>
              <a:t> een coma </a:t>
            </a:r>
            <a:r>
              <a:rPr lang="nl-NL" dirty="0" err="1" smtClean="0"/>
              <a:t>agv</a:t>
            </a:r>
            <a:r>
              <a:rPr lang="nl-NL" dirty="0" smtClean="0"/>
              <a:t> een hypo</a:t>
            </a:r>
          </a:p>
          <a:p>
            <a:r>
              <a:rPr lang="nl-NL" dirty="0" smtClean="0"/>
              <a:t>Bij ernstige nierproblemen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316182" y="4696690"/>
            <a:ext cx="3455843" cy="1172297"/>
          </a:xfrm>
        </p:spPr>
        <p:txBody>
          <a:bodyPr>
            <a:normAutofit/>
          </a:bodyPr>
          <a:lstStyle/>
          <a:p>
            <a:r>
              <a:rPr lang="nl-NL" sz="3600" dirty="0" err="1" smtClean="0">
                <a:solidFill>
                  <a:srgbClr val="7030A0"/>
                </a:solidFill>
              </a:rPr>
              <a:t>Kussmaul</a:t>
            </a:r>
            <a:r>
              <a:rPr lang="nl-NL" sz="3600" dirty="0" smtClean="0">
                <a:solidFill>
                  <a:srgbClr val="7030A0"/>
                </a:solidFill>
              </a:rPr>
              <a:t> ademhaling</a:t>
            </a:r>
            <a:endParaRPr lang="nl-NL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80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087593" y="1190325"/>
            <a:ext cx="7588250" cy="483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57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8800" b="1" dirty="0" smtClean="0"/>
              <a:t>Pols meten</a:t>
            </a:r>
            <a:endParaRPr lang="nl-NL" sz="8800" b="1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028" y="2164903"/>
            <a:ext cx="5362664" cy="401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8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4284" y="1078923"/>
            <a:ext cx="11130643" cy="1000351"/>
          </a:xfrm>
        </p:spPr>
        <p:txBody>
          <a:bodyPr>
            <a:noAutofit/>
          </a:bodyPr>
          <a:lstStyle/>
          <a:p>
            <a:pPr algn="l"/>
            <a:r>
              <a:rPr lang="nl-NL" sz="5400" b="1" dirty="0" smtClean="0">
                <a:solidFill>
                  <a:srgbClr val="7030A0"/>
                </a:solidFill>
              </a:rPr>
              <a:t>Wat valt er allemaal onder vitale functies?</a:t>
            </a:r>
            <a:endParaRPr lang="nl-NL" sz="54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11727" y="3037112"/>
            <a:ext cx="9144000" cy="2971801"/>
          </a:xfr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Temperatuur </a:t>
            </a:r>
          </a:p>
          <a:p>
            <a:pPr marL="342900" indent="-3429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Ademhaling</a:t>
            </a:r>
          </a:p>
          <a:p>
            <a:pPr marL="342900" indent="-342900" algn="l">
              <a:buFont typeface="Arial" charset="0"/>
              <a:buChar char="•"/>
            </a:pPr>
            <a:r>
              <a:rPr lang="nl-NL" sz="3200" dirty="0">
                <a:solidFill>
                  <a:srgbClr val="7030A0"/>
                </a:solidFill>
              </a:rPr>
              <a:t>Pols /hartslag </a:t>
            </a:r>
            <a:endParaRPr lang="nl-NL" sz="3200" dirty="0" smtClean="0">
              <a:solidFill>
                <a:srgbClr val="7030A0"/>
              </a:solidFill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Bloeddruk </a:t>
            </a:r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421" y="3037112"/>
            <a:ext cx="4433506" cy="323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9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70858" y="397680"/>
            <a:ext cx="9144000" cy="1000351"/>
          </a:xfrm>
        </p:spPr>
        <p:txBody>
          <a:bodyPr>
            <a:noAutofit/>
          </a:bodyPr>
          <a:lstStyle/>
          <a:p>
            <a:pPr algn="l"/>
            <a:r>
              <a:rPr lang="nl-NL" sz="6600" b="1" dirty="0" smtClean="0">
                <a:solidFill>
                  <a:srgbClr val="FF0000"/>
                </a:solidFill>
              </a:rPr>
              <a:t>Pols / hartslag</a:t>
            </a:r>
            <a:endParaRPr lang="nl-NL" sz="6600" b="1" dirty="0">
              <a:solidFill>
                <a:srgbClr val="FF000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70858" y="2145858"/>
            <a:ext cx="10232571" cy="3468234"/>
          </a:xfrm>
        </p:spPr>
        <p:txBody>
          <a:bodyPr>
            <a:no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Geeft je informatie over de hartfunctie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Geeft je een indruk van de gezondheidstoestand van de cliënt</a:t>
            </a:r>
          </a:p>
          <a:p>
            <a:pPr marL="457200" indent="-457200" algn="l">
              <a:buFont typeface="Arial" charset="0"/>
              <a:buChar char="•"/>
            </a:pPr>
            <a:endParaRPr lang="nl-NL" sz="3200" dirty="0">
              <a:solidFill>
                <a:srgbClr val="7030A0"/>
              </a:solidFill>
            </a:endParaRPr>
          </a:p>
          <a:p>
            <a:pPr algn="l"/>
            <a:r>
              <a:rPr lang="nl-NL" sz="3200" dirty="0" smtClean="0">
                <a:solidFill>
                  <a:srgbClr val="7030A0"/>
                </a:solidFill>
              </a:rPr>
              <a:t>Ziektebeelden / afwijkingen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Hartritme stoornissen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nl-NL" sz="3200" dirty="0" smtClean="0">
              <a:solidFill>
                <a:srgbClr val="7030A0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endParaRPr lang="nl-NL" sz="3200" dirty="0" smtClean="0">
              <a:solidFill>
                <a:srgbClr val="7030A0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264" y="313492"/>
            <a:ext cx="3064252" cy="216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0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9293" y="888531"/>
            <a:ext cx="9144000" cy="659916"/>
          </a:xfrm>
        </p:spPr>
        <p:txBody>
          <a:bodyPr>
            <a:noAutofit/>
          </a:bodyPr>
          <a:lstStyle/>
          <a:p>
            <a:pPr algn="l"/>
            <a:r>
              <a:rPr lang="nl-NL" b="1" dirty="0" smtClean="0">
                <a:solidFill>
                  <a:srgbClr val="7030A0"/>
                </a:solidFill>
              </a:rPr>
              <a:t>pompfunctie</a:t>
            </a:r>
            <a:endParaRPr lang="nl-NL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54528" y="2155372"/>
            <a:ext cx="8093529" cy="4114800"/>
          </a:xfrm>
        </p:spPr>
        <p:txBody>
          <a:bodyPr>
            <a:normAutofit/>
          </a:bodyPr>
          <a:lstStyle/>
          <a:p>
            <a:pPr algn="l"/>
            <a:r>
              <a:rPr lang="nl-NL" sz="3200" dirty="0">
                <a:solidFill>
                  <a:srgbClr val="7030A0"/>
                </a:solidFill>
              </a:rPr>
              <a:t>Wat gebeurt er precies? </a:t>
            </a:r>
          </a:p>
          <a:p>
            <a:pPr algn="l"/>
            <a:endParaRPr lang="nl-NL" sz="3200" dirty="0">
              <a:solidFill>
                <a:srgbClr val="7030A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Samentrekking </a:t>
            </a:r>
            <a:r>
              <a:rPr lang="nl-NL" sz="3200" dirty="0">
                <a:solidFill>
                  <a:srgbClr val="7030A0"/>
                </a:solidFill>
              </a:rPr>
              <a:t>van linker hartkamer </a:t>
            </a:r>
            <a:r>
              <a:rPr lang="nl-NL" sz="3200" dirty="0" smtClean="0">
                <a:solidFill>
                  <a:srgbClr val="7030A0"/>
                </a:solidFill>
              </a:rPr>
              <a:t>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bloed wordt in </a:t>
            </a:r>
            <a:r>
              <a:rPr lang="nl-NL" sz="3200" dirty="0">
                <a:solidFill>
                  <a:srgbClr val="7030A0"/>
                </a:solidFill>
              </a:rPr>
              <a:t>aorta (lichaamsslagader) </a:t>
            </a:r>
            <a:r>
              <a:rPr lang="nl-NL" sz="3200" dirty="0" smtClean="0">
                <a:solidFill>
                  <a:srgbClr val="7030A0"/>
                </a:solidFill>
              </a:rPr>
              <a:t>gestuwd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wanden </a:t>
            </a:r>
            <a:r>
              <a:rPr lang="nl-NL" sz="3200" dirty="0">
                <a:solidFill>
                  <a:srgbClr val="7030A0"/>
                </a:solidFill>
              </a:rPr>
              <a:t>van slagaders (arteriën) worden kort uiteen geduwd </a:t>
            </a:r>
          </a:p>
          <a:p>
            <a:pPr algn="l"/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14351" t="4523" r="20742" b="6904"/>
          <a:stretch/>
        </p:blipFill>
        <p:spPr>
          <a:xfrm>
            <a:off x="8948057" y="457201"/>
            <a:ext cx="2836871" cy="375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01486" y="473530"/>
            <a:ext cx="9144000" cy="803179"/>
          </a:xfrm>
        </p:spPr>
        <p:txBody>
          <a:bodyPr>
            <a:noAutofit/>
          </a:bodyPr>
          <a:lstStyle/>
          <a:p>
            <a:pPr algn="l"/>
            <a:r>
              <a:rPr lang="nl-NL" sz="4400" b="1" dirty="0" smtClean="0">
                <a:solidFill>
                  <a:srgbClr val="7030A0"/>
                </a:solidFill>
              </a:rPr>
              <a:t>Geschikte plaatsen om de pols te voelen</a:t>
            </a:r>
            <a:endParaRPr lang="nl-NL" sz="44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979715" y="2204357"/>
            <a:ext cx="4735285" cy="4472487"/>
          </a:xfrm>
        </p:spPr>
        <p:txBody>
          <a:bodyPr>
            <a:no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Polsslagader</a:t>
            </a:r>
          </a:p>
          <a:p>
            <a:pPr marL="342900" indent="-3429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Halsslagader (carotis)</a:t>
            </a:r>
          </a:p>
          <a:p>
            <a:pPr algn="l"/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1747" t="7801" r="3515" b="12169"/>
          <a:stretch/>
        </p:blipFill>
        <p:spPr>
          <a:xfrm rot="5400000">
            <a:off x="5956215" y="2304058"/>
            <a:ext cx="4802580" cy="306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2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33008"/>
          </a:xfrm>
        </p:spPr>
        <p:txBody>
          <a:bodyPr>
            <a:noAutofit/>
          </a:bodyPr>
          <a:lstStyle/>
          <a:p>
            <a:pPr algn="l"/>
            <a:r>
              <a:rPr lang="nl-NL" sz="8000" b="1" dirty="0" smtClean="0">
                <a:solidFill>
                  <a:srgbClr val="7030A0"/>
                </a:solidFill>
              </a:rPr>
              <a:t>Waar wordt op gelet?</a:t>
            </a:r>
            <a:endParaRPr lang="nl-NL" sz="80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2612571"/>
            <a:ext cx="3668486" cy="2955472"/>
          </a:xfrm>
        </p:spPr>
        <p:txBody>
          <a:bodyPr>
            <a:normAutofit/>
          </a:bodyPr>
          <a:lstStyle/>
          <a:p>
            <a:pPr marL="571500" indent="-571500" algn="l">
              <a:buFont typeface="Arial" charset="0"/>
              <a:buChar char="•"/>
            </a:pPr>
            <a:r>
              <a:rPr lang="nl-NL" sz="3600" dirty="0" smtClean="0">
                <a:solidFill>
                  <a:srgbClr val="7030A0"/>
                </a:solidFill>
              </a:rPr>
              <a:t>Frequentie</a:t>
            </a:r>
          </a:p>
          <a:p>
            <a:pPr marL="571500" indent="-571500" algn="l">
              <a:buFont typeface="Arial" charset="0"/>
              <a:buChar char="•"/>
            </a:pPr>
            <a:r>
              <a:rPr lang="nl-NL" sz="3600" dirty="0" smtClean="0">
                <a:solidFill>
                  <a:srgbClr val="7030A0"/>
                </a:solidFill>
              </a:rPr>
              <a:t>Regelmaat</a:t>
            </a:r>
          </a:p>
          <a:p>
            <a:pPr marL="571500" indent="-571500" algn="l">
              <a:buFont typeface="Arial" charset="0"/>
              <a:buChar char="•"/>
            </a:pPr>
            <a:r>
              <a:rPr lang="nl-NL" sz="3600" dirty="0">
                <a:solidFill>
                  <a:srgbClr val="7030A0"/>
                </a:solidFill>
              </a:rPr>
              <a:t>K</a:t>
            </a:r>
            <a:r>
              <a:rPr lang="nl-NL" sz="3600" dirty="0" smtClean="0">
                <a:solidFill>
                  <a:srgbClr val="7030A0"/>
                </a:solidFill>
              </a:rPr>
              <a:t>racht</a:t>
            </a:r>
            <a:endParaRPr lang="nl-NL" sz="36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727061"/>
            <a:ext cx="4176122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1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65666"/>
          </a:xfrm>
        </p:spPr>
        <p:txBody>
          <a:bodyPr>
            <a:noAutofit/>
          </a:bodyPr>
          <a:lstStyle/>
          <a:p>
            <a:pPr algn="l"/>
            <a:r>
              <a:rPr lang="nl-NL" sz="8800" b="1" dirty="0" smtClean="0">
                <a:solidFill>
                  <a:srgbClr val="7030A0"/>
                </a:solidFill>
              </a:rPr>
              <a:t>Hartritme</a:t>
            </a:r>
            <a:endParaRPr lang="nl-NL" sz="88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2188029"/>
            <a:ext cx="9144000" cy="4114800"/>
          </a:xfrm>
        </p:spPr>
        <p:txBody>
          <a:bodyPr/>
          <a:lstStyle/>
          <a:p>
            <a:pPr algn="l"/>
            <a:r>
              <a:rPr lang="nl-NL" sz="3600" dirty="0" smtClean="0">
                <a:solidFill>
                  <a:srgbClr val="7030A0"/>
                </a:solidFill>
              </a:rPr>
              <a:t>Een normale hartfrequentie per minuut: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2800" dirty="0" smtClean="0">
                <a:solidFill>
                  <a:srgbClr val="7030A0"/>
                </a:solidFill>
              </a:rPr>
              <a:t>Baby’s </a:t>
            </a:r>
            <a:r>
              <a:rPr lang="nl-NL" sz="2800" dirty="0" smtClean="0">
                <a:solidFill>
                  <a:srgbClr val="7030A0"/>
                </a:solidFill>
                <a:sym typeface="Wingdings"/>
              </a:rPr>
              <a:t> 120 </a:t>
            </a:r>
            <a:r>
              <a:rPr lang="mr-IN" sz="2800" dirty="0" smtClean="0">
                <a:solidFill>
                  <a:srgbClr val="7030A0"/>
                </a:solidFill>
                <a:sym typeface="Wingdings"/>
              </a:rPr>
              <a:t>–</a:t>
            </a:r>
            <a:r>
              <a:rPr lang="nl-NL" sz="2800" dirty="0" smtClean="0">
                <a:solidFill>
                  <a:srgbClr val="7030A0"/>
                </a:solidFill>
                <a:sym typeface="Wingdings"/>
              </a:rPr>
              <a:t> 140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2800" dirty="0" smtClean="0">
                <a:solidFill>
                  <a:srgbClr val="7030A0"/>
                </a:solidFill>
                <a:sym typeface="Wingdings"/>
              </a:rPr>
              <a:t>Kinderen  90 </a:t>
            </a:r>
            <a:r>
              <a:rPr lang="mr-IN" sz="2800" dirty="0" smtClean="0">
                <a:solidFill>
                  <a:srgbClr val="7030A0"/>
                </a:solidFill>
                <a:sym typeface="Wingdings"/>
              </a:rPr>
              <a:t>–</a:t>
            </a:r>
            <a:r>
              <a:rPr lang="nl-NL" sz="2800" dirty="0" smtClean="0">
                <a:solidFill>
                  <a:srgbClr val="7030A0"/>
                </a:solidFill>
                <a:sym typeface="Wingdings"/>
              </a:rPr>
              <a:t> 110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2800" dirty="0" smtClean="0">
                <a:solidFill>
                  <a:srgbClr val="7030A0"/>
                </a:solidFill>
                <a:sym typeface="Wingdings"/>
              </a:rPr>
              <a:t>Volwassenen  60 </a:t>
            </a:r>
            <a:r>
              <a:rPr lang="mr-IN" sz="2800" dirty="0" smtClean="0">
                <a:solidFill>
                  <a:srgbClr val="7030A0"/>
                </a:solidFill>
                <a:sym typeface="Wingdings"/>
              </a:rPr>
              <a:t>–</a:t>
            </a:r>
            <a:r>
              <a:rPr lang="nl-NL" sz="2800" dirty="0" smtClean="0">
                <a:solidFill>
                  <a:srgbClr val="7030A0"/>
                </a:solidFill>
                <a:sym typeface="Wingdings"/>
              </a:rPr>
              <a:t> 100</a:t>
            </a:r>
          </a:p>
          <a:p>
            <a:pPr algn="l"/>
            <a:endParaRPr lang="nl-NL" sz="2800" dirty="0">
              <a:solidFill>
                <a:srgbClr val="7030A0"/>
              </a:solidFill>
              <a:sym typeface="Wingdings"/>
            </a:endParaRPr>
          </a:p>
          <a:p>
            <a:pPr algn="l"/>
            <a:r>
              <a:rPr lang="nl-NL" sz="2800" dirty="0" smtClean="0">
                <a:solidFill>
                  <a:srgbClr val="7030A0"/>
                </a:solidFill>
                <a:sym typeface="Wingdings"/>
              </a:rPr>
              <a:t>Een onregelmatige hartslag vertoont een ongelijke tijdsduur tussen opeenvolgende slagen.</a:t>
            </a:r>
            <a:endParaRPr lang="nl-NL" sz="28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b="27714"/>
          <a:stretch/>
        </p:blipFill>
        <p:spPr>
          <a:xfrm>
            <a:off x="7364184" y="631371"/>
            <a:ext cx="3810000" cy="137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4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73524" y="160518"/>
            <a:ext cx="10052957" cy="1228951"/>
          </a:xfrm>
        </p:spPr>
        <p:txBody>
          <a:bodyPr>
            <a:noAutofit/>
          </a:bodyPr>
          <a:lstStyle/>
          <a:p>
            <a:pPr algn="l"/>
            <a:r>
              <a:rPr lang="nl-NL" sz="7200" b="1" dirty="0" smtClean="0">
                <a:solidFill>
                  <a:srgbClr val="7030A0"/>
                </a:solidFill>
              </a:rPr>
              <a:t>Wijze tellen van harstslag</a:t>
            </a:r>
            <a:endParaRPr lang="nl-NL" sz="72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919841" y="2073728"/>
            <a:ext cx="7962902" cy="3755572"/>
          </a:xfrm>
        </p:spPr>
        <p:txBody>
          <a:bodyPr>
            <a:norm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Zandloper (polstellers) van ¼ of ½ minuut.</a:t>
            </a:r>
          </a:p>
          <a:p>
            <a:pPr algn="l"/>
            <a:endParaRPr lang="nl-NL" sz="3200" dirty="0" smtClean="0">
              <a:solidFill>
                <a:srgbClr val="7030A0"/>
              </a:solidFill>
            </a:endParaRPr>
          </a:p>
          <a:p>
            <a:pPr algn="l"/>
            <a:r>
              <a:rPr lang="nl-NL" sz="3200" dirty="0" smtClean="0">
                <a:solidFill>
                  <a:srgbClr val="7030A0"/>
                </a:solidFill>
              </a:rPr>
              <a:t> </a:t>
            </a:r>
            <a:endParaRPr lang="nl-NL" sz="3200" dirty="0">
              <a:solidFill>
                <a:srgbClr val="7030A0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endParaRPr lang="nl-NL" sz="3200" dirty="0" smtClean="0">
              <a:solidFill>
                <a:srgbClr val="7030A0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Horloge met secondewijzer.</a:t>
            </a:r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7890" y="1573395"/>
            <a:ext cx="2458599" cy="1616529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0464" y="4217867"/>
            <a:ext cx="24860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0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9715" y="981416"/>
            <a:ext cx="10531928" cy="1130980"/>
          </a:xfrm>
        </p:spPr>
        <p:txBody>
          <a:bodyPr>
            <a:noAutofit/>
          </a:bodyPr>
          <a:lstStyle/>
          <a:p>
            <a:pPr algn="l"/>
            <a:r>
              <a:rPr lang="nl-NL" sz="5400" b="1" dirty="0" smtClean="0">
                <a:solidFill>
                  <a:srgbClr val="7030A0"/>
                </a:solidFill>
              </a:rPr>
              <a:t>Welke vinger mag je niet gebruiken en waarom? </a:t>
            </a:r>
            <a:endParaRPr lang="nl-NL" sz="54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979715" y="2922814"/>
            <a:ext cx="7641771" cy="2334986"/>
          </a:xfrm>
        </p:spPr>
        <p:txBody>
          <a:bodyPr>
            <a:norm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De duim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De slagader van de duim loopt over het midden van de duim en dan voel je je eigen hartslag.</a:t>
            </a:r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7472" y="4090307"/>
            <a:ext cx="2540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3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8800" b="1" dirty="0" smtClean="0"/>
              <a:t>Tensie meten</a:t>
            </a:r>
            <a:endParaRPr lang="nl-NL" sz="8800" b="1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1223" y="1933318"/>
            <a:ext cx="5870185" cy="392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9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3900" y="583520"/>
            <a:ext cx="9144000" cy="1033008"/>
          </a:xfrm>
        </p:spPr>
        <p:txBody>
          <a:bodyPr>
            <a:noAutofit/>
          </a:bodyPr>
          <a:lstStyle/>
          <a:p>
            <a:pPr algn="l"/>
            <a:r>
              <a:rPr lang="nl-NL" sz="8000" b="1" dirty="0" smtClean="0">
                <a:solidFill>
                  <a:srgbClr val="FF0000"/>
                </a:solidFill>
              </a:rPr>
              <a:t>Bloeddruk meten</a:t>
            </a:r>
            <a:endParaRPr lang="nl-NL" sz="8000" b="1" dirty="0">
              <a:solidFill>
                <a:srgbClr val="FF000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3900" y="1730829"/>
            <a:ext cx="8599714" cy="4098472"/>
          </a:xfrm>
        </p:spPr>
        <p:txBody>
          <a:bodyPr>
            <a:normAutofit fontScale="92500" lnSpcReduction="10000"/>
          </a:bodyPr>
          <a:lstStyle/>
          <a:p>
            <a:r>
              <a:rPr lang="nl-NL" sz="2800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 gebeurd er precies?</a:t>
            </a:r>
          </a:p>
          <a:p>
            <a:endParaRPr lang="nl-NL" sz="2800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nl-NL" sz="28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Het hart trekt zich samen </a:t>
            </a:r>
            <a:r>
              <a:rPr lang="nl-NL" sz="28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 bloed wordt door de slagaders geperst  druk in vaatwanden wordt hoger  </a:t>
            </a:r>
          </a:p>
          <a:p>
            <a:r>
              <a:rPr lang="nl-NL" sz="2800" b="1" i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systolische druk (bovendruk)               </a:t>
            </a:r>
          </a:p>
          <a:p>
            <a:endParaRPr lang="nl-NL" sz="2800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r>
              <a:rPr lang="nl-NL" sz="28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Hart ontspant vervolgens  </a:t>
            </a:r>
          </a:p>
          <a:p>
            <a:r>
              <a:rPr lang="nl-NL" sz="28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druk op vaatwanden neemt af  </a:t>
            </a:r>
          </a:p>
          <a:p>
            <a:r>
              <a:rPr lang="nl-NL" sz="2800" b="1" i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diastolische druk (onderdruk)</a:t>
            </a:r>
            <a:endParaRPr lang="nl-NL" sz="2800" b="1" i="1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nl-NL" sz="28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9731" y="2134805"/>
            <a:ext cx="2402032" cy="36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3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27957" y="262495"/>
            <a:ext cx="11272157" cy="967694"/>
          </a:xfrm>
        </p:spPr>
        <p:txBody>
          <a:bodyPr>
            <a:noAutofit/>
          </a:bodyPr>
          <a:lstStyle/>
          <a:p>
            <a:pPr algn="l"/>
            <a:r>
              <a:rPr lang="nl-NL" sz="8000" b="1" dirty="0" smtClean="0">
                <a:solidFill>
                  <a:srgbClr val="7030A0"/>
                </a:solidFill>
              </a:rPr>
              <a:t>Factoren hoogte bloeddruk</a:t>
            </a:r>
            <a:endParaRPr lang="nl-NL" sz="80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27957" y="1362975"/>
            <a:ext cx="11272156" cy="5135798"/>
          </a:xfrm>
        </p:spPr>
        <p:txBody>
          <a:bodyPr>
            <a:normAutofit/>
          </a:bodyPr>
          <a:lstStyle/>
          <a:p>
            <a:pPr lvl="0" indent="-342900" algn="l" defTabSz="457200">
              <a:lnSpc>
                <a:spcPts val="2800"/>
              </a:lnSpc>
              <a:spcBef>
                <a:spcPts val="0"/>
              </a:spcBef>
            </a:pPr>
            <a:r>
              <a:rPr lang="nl-NL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Hoogte van de bloeddruk is afhankelijk van:</a:t>
            </a:r>
          </a:p>
          <a:p>
            <a:pPr lvl="0" indent="-342900" algn="l" defTabSz="457200">
              <a:lnSpc>
                <a:spcPts val="2800"/>
              </a:lnSpc>
              <a:spcBef>
                <a:spcPts val="0"/>
              </a:spcBef>
            </a:pPr>
            <a:endParaRPr lang="nl-NL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-342900" algn="l" defTabSz="457200">
              <a:lnSpc>
                <a:spcPts val="28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nl-NL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Kracht</a:t>
            </a: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van de hartkamer samentrekkingen</a:t>
            </a:r>
          </a:p>
          <a:p>
            <a:pPr marL="0" lvl="2" algn="l" defTabSz="457200">
              <a:lnSpc>
                <a:spcPts val="2800"/>
              </a:lnSpc>
              <a:spcBef>
                <a:spcPts val="480"/>
              </a:spcBef>
            </a:pPr>
            <a:r>
              <a:rPr lang="nl-NL" sz="24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nl-NL" sz="2400" i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goede pompfunctie </a:t>
            </a:r>
            <a:r>
              <a:rPr lang="nl-NL" sz="2400" i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 krachtiger </a:t>
            </a:r>
            <a:r>
              <a:rPr lang="nl-NL" sz="2400" i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samentrekking</a:t>
            </a:r>
            <a:endParaRPr lang="nl-NL" sz="2400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-342900" algn="l" defTabSz="457200">
              <a:lnSpc>
                <a:spcPts val="28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nl-NL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Elasticiteit</a:t>
            </a:r>
            <a:r>
              <a:rPr lang="nl-NL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van de slagaderwanden</a:t>
            </a:r>
          </a:p>
          <a:p>
            <a:pPr lvl="0" algn="l" defTabSz="457200">
              <a:lnSpc>
                <a:spcPts val="2800"/>
              </a:lnSpc>
              <a:spcBef>
                <a:spcPts val="0"/>
              </a:spcBef>
            </a:pP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nl-NL" i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elasticiteit neemt af bij ouderdom </a:t>
            </a:r>
          </a:p>
          <a:p>
            <a:pPr marL="342900" lvl="0" indent="-342900" algn="l" defTabSz="457200">
              <a:lnSpc>
                <a:spcPts val="28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nl-NL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Weerstand</a:t>
            </a: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 perifere bloedvaten</a:t>
            </a:r>
          </a:p>
          <a:p>
            <a:pPr lvl="0" algn="l" defTabSz="457200">
              <a:lnSpc>
                <a:spcPts val="2800"/>
              </a:lnSpc>
              <a:spcBef>
                <a:spcPts val="0"/>
              </a:spcBef>
            </a:pP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nl-NL" i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vernauwing verhoogt de druk</a:t>
            </a:r>
            <a:endParaRPr lang="nl-NL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-342900" algn="l" defTabSz="457200">
              <a:lnSpc>
                <a:spcPts val="28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nl-NL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Bloedvolume</a:t>
            </a:r>
          </a:p>
          <a:p>
            <a:pPr lvl="0" algn="l" defTabSz="457200">
              <a:lnSpc>
                <a:spcPts val="2800"/>
              </a:lnSpc>
              <a:spcBef>
                <a:spcPts val="0"/>
              </a:spcBef>
            </a:pP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nl-NL" i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afname bloedvolume leidt tot verlaging bloeddruk</a:t>
            </a:r>
          </a:p>
          <a:p>
            <a:pPr lvl="0" indent="-342900" algn="l" defTabSz="457200">
              <a:lnSpc>
                <a:spcPts val="28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nl-NL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Viscositeit</a:t>
            </a: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van het bloed </a:t>
            </a:r>
          </a:p>
          <a:p>
            <a:pPr lvl="0" algn="l" defTabSz="457200">
              <a:lnSpc>
                <a:spcPts val="2800"/>
              </a:lnSpc>
              <a:spcBef>
                <a:spcPts val="0"/>
              </a:spcBef>
            </a:pPr>
            <a:r>
              <a:rPr lang="nl-NL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nl-NL" i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stroperigheid bloed</a:t>
            </a:r>
          </a:p>
          <a:p>
            <a:pPr marL="457200" indent="-457200" algn="l">
              <a:buFont typeface="Arial" charset="0"/>
              <a:buChar char="•"/>
            </a:pPr>
            <a:endParaRPr lang="nl-NL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6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8000" b="1" dirty="0" smtClean="0"/>
              <a:t>temperatuur</a:t>
            </a:r>
            <a:endParaRPr lang="nl-NL" sz="8000" b="1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19" b="10778"/>
          <a:stretch/>
        </p:blipFill>
        <p:spPr>
          <a:xfrm>
            <a:off x="2786528" y="1990929"/>
            <a:ext cx="6618943" cy="442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06286" y="1122363"/>
            <a:ext cx="9361714" cy="967694"/>
          </a:xfrm>
        </p:spPr>
        <p:txBody>
          <a:bodyPr>
            <a:noAutofit/>
          </a:bodyPr>
          <a:lstStyle/>
          <a:p>
            <a:pPr algn="l"/>
            <a:r>
              <a:rPr lang="nl-NL" sz="8000" b="1" dirty="0" smtClean="0">
                <a:solidFill>
                  <a:srgbClr val="7030A0"/>
                </a:solidFill>
              </a:rPr>
              <a:t>Andere factoren</a:t>
            </a:r>
            <a:endParaRPr lang="nl-NL" sz="80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06286" y="2090057"/>
            <a:ext cx="5894614" cy="4098472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nl-NL" sz="3500" dirty="0" smtClean="0">
                <a:solidFill>
                  <a:srgbClr val="7030A0"/>
                </a:solidFill>
              </a:rPr>
              <a:t>Hartziekten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500" dirty="0" smtClean="0">
                <a:solidFill>
                  <a:srgbClr val="7030A0"/>
                </a:solidFill>
              </a:rPr>
              <a:t>Lichaamsgewicht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500" dirty="0" smtClean="0">
                <a:solidFill>
                  <a:srgbClr val="7030A0"/>
                </a:solidFill>
              </a:rPr>
              <a:t>Activiteit en rust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500" dirty="0" smtClean="0">
                <a:solidFill>
                  <a:srgbClr val="7030A0"/>
                </a:solidFill>
              </a:rPr>
              <a:t>Stress, spanning en angst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500" dirty="0" smtClean="0">
                <a:solidFill>
                  <a:srgbClr val="7030A0"/>
                </a:solidFill>
              </a:rPr>
              <a:t>Pijn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500" dirty="0" smtClean="0">
                <a:solidFill>
                  <a:srgbClr val="7030A0"/>
                </a:solidFill>
              </a:rPr>
              <a:t>Medicijnen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500" dirty="0" smtClean="0">
                <a:solidFill>
                  <a:srgbClr val="7030A0"/>
                </a:solidFill>
              </a:rPr>
              <a:t>Lichamelijke conditie</a:t>
            </a:r>
          </a:p>
          <a:p>
            <a:pPr algn="l"/>
            <a:endParaRPr lang="nl-NL" dirty="0"/>
          </a:p>
          <a:p>
            <a:pPr algn="l"/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0" y="2922797"/>
            <a:ext cx="3786414" cy="212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31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 smtClean="0"/>
              <a:t>RR 120/80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RR                betekend </a:t>
            </a:r>
            <a:r>
              <a:rPr lang="nl-NL" dirty="0" err="1" smtClean="0"/>
              <a:t>Riva-Rocci</a:t>
            </a:r>
            <a:endParaRPr lang="nl-NL" dirty="0" smtClean="0"/>
          </a:p>
          <a:p>
            <a:pPr marL="0" indent="0">
              <a:buNone/>
            </a:pPr>
            <a:r>
              <a:rPr lang="nl-NL" dirty="0"/>
              <a:t> </a:t>
            </a:r>
            <a:r>
              <a:rPr lang="nl-NL" dirty="0" smtClean="0"/>
              <a:t>          Wordt voor de bloeddruk waarde geschreven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 smtClean="0">
                <a:solidFill>
                  <a:srgbClr val="FF0000"/>
                </a:solidFill>
              </a:rPr>
              <a:t>RR 120/80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120 </a:t>
            </a:r>
          </a:p>
          <a:p>
            <a:pPr marL="0" indent="0">
              <a:buNone/>
            </a:pPr>
            <a:r>
              <a:rPr lang="nl-NL" dirty="0" smtClean="0"/>
              <a:t>is de bovendruk (waar je het kloppen van t hart het eerste hoort)</a:t>
            </a:r>
          </a:p>
          <a:p>
            <a:pPr marL="0" indent="0">
              <a:buNone/>
            </a:pPr>
            <a:r>
              <a:rPr lang="nl-NL" dirty="0" smtClean="0"/>
              <a:t>80</a:t>
            </a:r>
          </a:p>
          <a:p>
            <a:pPr marL="0" indent="0">
              <a:buNone/>
            </a:pPr>
            <a:r>
              <a:rPr lang="nl-NL" dirty="0" smtClean="0"/>
              <a:t>Is de onderdruk (waar je het hart niet meer hoort kloppen)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75199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49337"/>
          </a:xfrm>
        </p:spPr>
        <p:txBody>
          <a:bodyPr>
            <a:noAutofit/>
          </a:bodyPr>
          <a:lstStyle/>
          <a:p>
            <a:pPr algn="l"/>
            <a:r>
              <a:rPr lang="nl-NL" sz="8000" b="1" dirty="0" smtClean="0">
                <a:solidFill>
                  <a:srgbClr val="7030A0"/>
                </a:solidFill>
              </a:rPr>
              <a:t>Te hoge bloeddruk</a:t>
            </a:r>
            <a:endParaRPr lang="nl-NL" sz="80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2442710"/>
            <a:ext cx="9165771" cy="2978376"/>
          </a:xfrm>
        </p:spPr>
        <p:txBody>
          <a:bodyPr>
            <a:norm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Te hoog: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nl-NL" sz="2400" dirty="0" smtClean="0">
                <a:solidFill>
                  <a:srgbClr val="7030A0"/>
                </a:solidFill>
              </a:rPr>
              <a:t>Bovendruk 140 en hoger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nl-NL" sz="2400" dirty="0" smtClean="0">
                <a:solidFill>
                  <a:srgbClr val="7030A0"/>
                </a:solidFill>
              </a:rPr>
              <a:t>Onderdruk 90 en hoger</a:t>
            </a:r>
            <a:endParaRPr lang="nl-NL" sz="24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8703" y="3347050"/>
            <a:ext cx="3351068" cy="290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6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331346"/>
            <a:ext cx="9144000" cy="967694"/>
          </a:xfrm>
        </p:spPr>
        <p:txBody>
          <a:bodyPr>
            <a:noAutofit/>
          </a:bodyPr>
          <a:lstStyle/>
          <a:p>
            <a:pPr algn="l"/>
            <a:r>
              <a:rPr lang="nl-NL" sz="8000" b="1" dirty="0" smtClean="0">
                <a:solidFill>
                  <a:srgbClr val="7030A0"/>
                </a:solidFill>
              </a:rPr>
              <a:t>Contra-indicaties:</a:t>
            </a:r>
            <a:endParaRPr lang="nl-NL" sz="80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2661557"/>
            <a:ext cx="9144000" cy="3167743"/>
          </a:xfrm>
        </p:spPr>
        <p:txBody>
          <a:bodyPr/>
          <a:lstStyle/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Gewonde of oedemateuze arm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Verlamde arm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Een arm waar een infuus inzit</a:t>
            </a: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Een arm waar een okseltoilet is uitgevoerd</a:t>
            </a:r>
          </a:p>
          <a:p>
            <a:pPr algn="l"/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3400" y="1331346"/>
            <a:ext cx="20320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47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1138687" y="869325"/>
            <a:ext cx="900597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 algn="ctr" defTabSz="457200">
              <a:lnSpc>
                <a:spcPts val="2800"/>
              </a:lnSpc>
            </a:pPr>
            <a:r>
              <a:rPr lang="nl-NL" sz="20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 zijn 2 soorten bloeddrukmeters</a:t>
            </a:r>
          </a:p>
          <a:p>
            <a:pPr lvl="0" indent="-342900" algn="ctr" defTabSz="457200">
              <a:lnSpc>
                <a:spcPts val="2800"/>
              </a:lnSpc>
            </a:pPr>
            <a:endParaRPr lang="nl-NL" sz="2000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-342900" algn="ctr" defTabSz="457200">
              <a:lnSpc>
                <a:spcPts val="2800"/>
              </a:lnSpc>
            </a:pPr>
            <a:r>
              <a:rPr lang="nl-NL" sz="20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nl-NL" sz="2000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Handmatig					 Elektronisch</a:t>
            </a:r>
          </a:p>
          <a:p>
            <a:pPr lvl="0" indent="-342900" algn="ctr" defTabSz="457200">
              <a:lnSpc>
                <a:spcPts val="2800"/>
              </a:lnSpc>
            </a:pPr>
            <a:r>
              <a:rPr lang="nl-NL" sz="20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							</a:t>
            </a:r>
          </a:p>
          <a:p>
            <a:pPr lvl="0" indent="-342900" algn="ctr" defTabSz="457200">
              <a:lnSpc>
                <a:spcPts val="2800"/>
              </a:lnSpc>
            </a:pPr>
            <a:r>
              <a:rPr lang="nl-NL" sz="20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Met stethoscoop					Zonder stethoscoop</a:t>
            </a:r>
          </a:p>
          <a:p>
            <a:pPr lvl="0" indent="-342900" algn="ctr" defTabSz="457200">
              <a:lnSpc>
                <a:spcPts val="2800"/>
              </a:lnSpc>
            </a:pPr>
            <a:endParaRPr lang="nl-NL" sz="2000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-342900" algn="ctr" defTabSz="457200">
              <a:lnSpc>
                <a:spcPts val="2800"/>
              </a:lnSpc>
            </a:pPr>
            <a:endParaRPr lang="nl-NL" sz="2000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-342900" algn="ctr" defTabSz="457200">
              <a:lnSpc>
                <a:spcPts val="2800"/>
              </a:lnSpc>
            </a:pPr>
            <a:endParaRPr lang="nl-NL" sz="2000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-342900" algn="ctr" defTabSz="457200">
              <a:lnSpc>
                <a:spcPts val="2800"/>
              </a:lnSpc>
            </a:pPr>
            <a:endParaRPr lang="nl-NL" sz="2000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-342900" algn="ctr" defTabSz="457200">
              <a:lnSpc>
                <a:spcPts val="2800"/>
              </a:lnSpc>
            </a:pPr>
            <a:r>
              <a:rPr lang="nl-NL" sz="2000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Nadeel</a:t>
            </a:r>
            <a:r>
              <a:rPr lang="nl-NL" sz="20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					 	 </a:t>
            </a:r>
            <a:r>
              <a:rPr lang="nl-NL" sz="2000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Nadeel</a:t>
            </a:r>
            <a:endParaRPr lang="nl-NL" sz="2000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-342900" algn="ctr" defTabSz="457200">
              <a:lnSpc>
                <a:spcPts val="2800"/>
              </a:lnSpc>
            </a:pPr>
            <a:r>
              <a:rPr lang="nl-NL" sz="20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Betrouwbaarheid afhankelijk		 Moeite met onregelmatige,</a:t>
            </a:r>
          </a:p>
          <a:p>
            <a:pPr lvl="0" indent="-342900" algn="ctr" defTabSz="457200">
              <a:lnSpc>
                <a:spcPts val="2800"/>
              </a:lnSpc>
            </a:pPr>
            <a:r>
              <a:rPr lang="nl-NL" sz="2000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van bekwaamheid uitvoerder		 hele snelle, trage hartslag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658" y="2825443"/>
            <a:ext cx="2107305" cy="141439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437" y="2618161"/>
            <a:ext cx="1847248" cy="162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96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Voorbereiding vaardigheid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Stethoscoop </a:t>
            </a:r>
          </a:p>
          <a:p>
            <a:r>
              <a:rPr lang="nl-NL" dirty="0" smtClean="0"/>
              <a:t>Tensiemeter </a:t>
            </a:r>
          </a:p>
          <a:p>
            <a:endParaRPr lang="nl-NL" dirty="0"/>
          </a:p>
          <a:p>
            <a:r>
              <a:rPr lang="nl-NL" dirty="0" smtClean="0"/>
              <a:t>Hoe zien ze eruit en wat doen ze?</a:t>
            </a:r>
          </a:p>
          <a:p>
            <a:r>
              <a:rPr lang="nl-NL" dirty="0" smtClean="0"/>
              <a:t>Hoe werken ze?</a:t>
            </a:r>
          </a:p>
          <a:p>
            <a:endParaRPr lang="nl-NL" dirty="0"/>
          </a:p>
          <a:p>
            <a:r>
              <a:rPr lang="nl-NL" dirty="0" smtClean="0"/>
              <a:t>Oefening 1: omdoen van een manchet en leeglaten en oppompen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893638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Oefenen </a:t>
            </a:r>
            <a:r>
              <a:rPr lang="nl-NL" dirty="0" err="1" smtClean="0"/>
              <a:t>adhv</a:t>
            </a:r>
            <a:r>
              <a:rPr lang="nl-NL" dirty="0" smtClean="0"/>
              <a:t> protocol </a:t>
            </a:r>
            <a:r>
              <a:rPr lang="nl-NL" dirty="0" err="1" smtClean="0"/>
              <a:t>Vilans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-zittende houding</a:t>
            </a:r>
          </a:p>
          <a:p>
            <a:r>
              <a:rPr lang="nl-NL" dirty="0" smtClean="0"/>
              <a:t>Kiezen van arm</a:t>
            </a:r>
          </a:p>
          <a:p>
            <a:r>
              <a:rPr lang="nl-NL" dirty="0" smtClean="0"/>
              <a:t>Ondersteunen en ontspannen onderarm</a:t>
            </a:r>
          </a:p>
          <a:p>
            <a:r>
              <a:rPr lang="nl-NL" dirty="0" smtClean="0"/>
              <a:t>Manchet leeg? Om de bovenarm vastmaken ter hoogte van het hart (ongeveer 2cm van elleboogplooi)</a:t>
            </a:r>
          </a:p>
          <a:p>
            <a:r>
              <a:rPr lang="nl-NL" dirty="0" smtClean="0"/>
              <a:t>Alle slangen vrij?</a:t>
            </a:r>
          </a:p>
          <a:p>
            <a:pPr marL="0" indent="0">
              <a:buNone/>
            </a:pPr>
            <a:r>
              <a:rPr lang="nl-NL" b="1" dirty="0" smtClean="0">
                <a:solidFill>
                  <a:srgbClr val="FF0000"/>
                </a:solidFill>
              </a:rPr>
              <a:t>Oefenen eerste vaardigheid</a:t>
            </a:r>
          </a:p>
          <a:p>
            <a:r>
              <a:rPr lang="nl-NL" dirty="0" smtClean="0"/>
              <a:t>Pols voelen…dan manchet oppompen totdat je de pols niet meer voelt….dan langzaam leeg laten lopen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036559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Vaardigheid 2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-zittende houding</a:t>
            </a:r>
          </a:p>
          <a:p>
            <a:r>
              <a:rPr lang="nl-NL" dirty="0"/>
              <a:t>Kiezen van arm</a:t>
            </a:r>
          </a:p>
          <a:p>
            <a:r>
              <a:rPr lang="nl-NL" dirty="0"/>
              <a:t>Ondersteunen en ontspannen onderarm</a:t>
            </a:r>
          </a:p>
          <a:p>
            <a:r>
              <a:rPr lang="nl-NL" dirty="0"/>
              <a:t>Manchet leeg? Om de bovenarm vastmaken ter hoogte van het hart (ongeveer 2cm van elleboogplooi)</a:t>
            </a:r>
          </a:p>
          <a:p>
            <a:r>
              <a:rPr lang="nl-NL" dirty="0"/>
              <a:t>Alle slangen vrij?</a:t>
            </a:r>
          </a:p>
          <a:p>
            <a:r>
              <a:rPr lang="nl-NL" dirty="0" smtClean="0">
                <a:solidFill>
                  <a:srgbClr val="FF0000"/>
                </a:solidFill>
              </a:rPr>
              <a:t>Stethoscoop in elleboogplooi en oren</a:t>
            </a:r>
          </a:p>
          <a:p>
            <a:r>
              <a:rPr lang="nl-NL" dirty="0" smtClean="0"/>
              <a:t>Pols voelen…oppompen totdat je pols niet meer voelt</a:t>
            </a:r>
          </a:p>
          <a:p>
            <a:r>
              <a:rPr lang="nl-NL" dirty="0" smtClean="0"/>
              <a:t>Dan langzaam leeg laten en </a:t>
            </a:r>
            <a:r>
              <a:rPr lang="nl-NL" dirty="0" smtClean="0">
                <a:solidFill>
                  <a:srgbClr val="FF0000"/>
                </a:solidFill>
              </a:rPr>
              <a:t>luisteren</a:t>
            </a:r>
            <a:r>
              <a:rPr lang="nl-NL" dirty="0" smtClean="0"/>
              <a:t>…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330522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Vaardigheid 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NL" dirty="0"/>
              <a:t>-zittende houding</a:t>
            </a:r>
          </a:p>
          <a:p>
            <a:r>
              <a:rPr lang="nl-NL" dirty="0"/>
              <a:t>Kiezen van arm</a:t>
            </a:r>
          </a:p>
          <a:p>
            <a:r>
              <a:rPr lang="nl-NL" dirty="0"/>
              <a:t>Ondersteunen en ontspannen onderarm</a:t>
            </a:r>
          </a:p>
          <a:p>
            <a:r>
              <a:rPr lang="nl-NL" dirty="0"/>
              <a:t>Manchet leeg? Om de bovenarm vastmaken ter hoogte van het hart (ongeveer 2cm van elleboogplooi)</a:t>
            </a:r>
          </a:p>
          <a:p>
            <a:r>
              <a:rPr lang="nl-NL" dirty="0"/>
              <a:t>Alle slangen vrij?</a:t>
            </a:r>
          </a:p>
          <a:p>
            <a:r>
              <a:rPr lang="nl-NL" dirty="0">
                <a:solidFill>
                  <a:srgbClr val="FF0000"/>
                </a:solidFill>
              </a:rPr>
              <a:t>Stethoscoop in elleboogplooi en oren</a:t>
            </a:r>
          </a:p>
          <a:p>
            <a:r>
              <a:rPr lang="nl-NL" dirty="0"/>
              <a:t>Pols voelen…oppompen totdat je pols niet meer voelt</a:t>
            </a:r>
          </a:p>
          <a:p>
            <a:r>
              <a:rPr lang="nl-NL" dirty="0"/>
              <a:t>Dan langzaam leeg laten en </a:t>
            </a:r>
            <a:r>
              <a:rPr lang="nl-NL" dirty="0">
                <a:solidFill>
                  <a:srgbClr val="FF0000"/>
                </a:solidFill>
              </a:rPr>
              <a:t>luisteren</a:t>
            </a:r>
            <a:r>
              <a:rPr lang="nl-NL" dirty="0" smtClean="0"/>
              <a:t>…</a:t>
            </a:r>
          </a:p>
          <a:p>
            <a:r>
              <a:rPr lang="nl-NL" dirty="0" smtClean="0"/>
              <a:t>Terwijl je luistert: kijk op je meter: bij welk getal hoor je weer een hartslag?</a:t>
            </a:r>
          </a:p>
          <a:p>
            <a:pPr marL="0" indent="0">
              <a:buNone/>
            </a:pPr>
            <a:r>
              <a:rPr lang="nl-NL" dirty="0"/>
              <a:t> </a:t>
            </a:r>
            <a:r>
              <a:rPr lang="nl-NL" dirty="0" smtClean="0"/>
              <a:t>  </a:t>
            </a:r>
            <a:r>
              <a:rPr lang="nl-NL" sz="4800" dirty="0" smtClean="0">
                <a:solidFill>
                  <a:srgbClr val="00B050"/>
                </a:solidFill>
              </a:rPr>
              <a:t>je hebt zojuist de bovendruk gehoord</a:t>
            </a:r>
            <a:endParaRPr lang="nl-NL" sz="4800" dirty="0">
              <a:solidFill>
                <a:srgbClr val="00B050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488402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Vaardigheid 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nl-NL" sz="2400" dirty="0">
                <a:solidFill>
                  <a:prstClr val="black"/>
                </a:solidFill>
              </a:rPr>
              <a:t>-zittende houding</a:t>
            </a:r>
          </a:p>
          <a:p>
            <a:pPr lvl="0"/>
            <a:r>
              <a:rPr lang="nl-NL" sz="2400" dirty="0">
                <a:solidFill>
                  <a:prstClr val="black"/>
                </a:solidFill>
              </a:rPr>
              <a:t>Kiezen van arm</a:t>
            </a:r>
          </a:p>
          <a:p>
            <a:pPr lvl="0"/>
            <a:r>
              <a:rPr lang="nl-NL" sz="2400" dirty="0">
                <a:solidFill>
                  <a:prstClr val="black"/>
                </a:solidFill>
              </a:rPr>
              <a:t>Ondersteunen en ontspannen onderarm</a:t>
            </a:r>
          </a:p>
          <a:p>
            <a:pPr lvl="0"/>
            <a:r>
              <a:rPr lang="nl-NL" sz="2400" dirty="0">
                <a:solidFill>
                  <a:prstClr val="black"/>
                </a:solidFill>
              </a:rPr>
              <a:t>Manchet leeg? Om de bovenarm vastmaken ter hoogte van het hart (ongeveer 2cm van elleboogplooi)</a:t>
            </a:r>
          </a:p>
          <a:p>
            <a:pPr lvl="0"/>
            <a:r>
              <a:rPr lang="nl-NL" sz="2400" dirty="0">
                <a:solidFill>
                  <a:prstClr val="black"/>
                </a:solidFill>
              </a:rPr>
              <a:t>Alle slangen vrij?</a:t>
            </a:r>
          </a:p>
          <a:p>
            <a:pPr lvl="0"/>
            <a:r>
              <a:rPr lang="nl-NL" sz="2400" dirty="0">
                <a:solidFill>
                  <a:srgbClr val="FF0000"/>
                </a:solidFill>
              </a:rPr>
              <a:t>Stethoscoop in elleboogplooi en oren</a:t>
            </a:r>
          </a:p>
          <a:p>
            <a:pPr lvl="0"/>
            <a:r>
              <a:rPr lang="nl-NL" sz="2400" dirty="0">
                <a:solidFill>
                  <a:prstClr val="black"/>
                </a:solidFill>
              </a:rPr>
              <a:t>Pols voelen…oppompen totdat je pols niet meer voelt</a:t>
            </a:r>
          </a:p>
          <a:p>
            <a:pPr lvl="0"/>
            <a:r>
              <a:rPr lang="nl-NL" sz="2400" dirty="0">
                <a:solidFill>
                  <a:prstClr val="black"/>
                </a:solidFill>
              </a:rPr>
              <a:t>Dan langzaam leeg laten en </a:t>
            </a:r>
            <a:r>
              <a:rPr lang="nl-NL" sz="2400" dirty="0">
                <a:solidFill>
                  <a:srgbClr val="FF0000"/>
                </a:solidFill>
              </a:rPr>
              <a:t>luisteren</a:t>
            </a:r>
            <a:r>
              <a:rPr lang="nl-NL" sz="2400" dirty="0">
                <a:solidFill>
                  <a:prstClr val="black"/>
                </a:solidFill>
              </a:rPr>
              <a:t>…</a:t>
            </a:r>
          </a:p>
          <a:p>
            <a:pPr lvl="0"/>
            <a:r>
              <a:rPr lang="nl-NL" sz="2400" dirty="0">
                <a:solidFill>
                  <a:prstClr val="black"/>
                </a:solidFill>
              </a:rPr>
              <a:t>Terwijl je luistert: kijk op je meter: bij welk getal hoor je weer een hartslag?</a:t>
            </a:r>
          </a:p>
          <a:p>
            <a:r>
              <a:rPr lang="nl-NL" sz="2200" dirty="0" smtClean="0"/>
              <a:t>Dan verder leeglaten: wanneer hoor je geen hartslag meer?</a:t>
            </a:r>
          </a:p>
          <a:p>
            <a:r>
              <a:rPr lang="nl-NL" sz="4300" dirty="0" smtClean="0">
                <a:solidFill>
                  <a:srgbClr val="00B050"/>
                </a:solidFill>
              </a:rPr>
              <a:t>Je hebt zojuist de onderdruk gehoord </a:t>
            </a:r>
            <a:r>
              <a:rPr lang="nl-NL" sz="4300" dirty="0" smtClean="0">
                <a:solidFill>
                  <a:srgbClr val="00B050"/>
                </a:solidFill>
                <a:sym typeface="Wingdings" panose="05000000000000000000" pitchFamily="2" charset="2"/>
              </a:rPr>
              <a:t> </a:t>
            </a:r>
            <a:endParaRPr lang="nl-NL" sz="43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139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432250"/>
            <a:ext cx="9144000" cy="1033008"/>
          </a:xfrm>
        </p:spPr>
        <p:txBody>
          <a:bodyPr>
            <a:noAutofit/>
          </a:bodyPr>
          <a:lstStyle/>
          <a:p>
            <a:pPr algn="l"/>
            <a:r>
              <a:rPr lang="nl-NL" b="1" dirty="0" smtClean="0">
                <a:solidFill>
                  <a:srgbClr val="FF0000"/>
                </a:solidFill>
              </a:rPr>
              <a:t>Temperatuur meten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2155371"/>
            <a:ext cx="5921829" cy="3102429"/>
          </a:xfrm>
        </p:spPr>
        <p:txBody>
          <a:bodyPr>
            <a:normAutofit fontScale="92500"/>
          </a:bodyPr>
          <a:lstStyle/>
          <a:p>
            <a:pPr marL="571500" indent="-571500" algn="l">
              <a:buFont typeface="Arial" charset="0"/>
              <a:buChar char="•"/>
            </a:pPr>
            <a:r>
              <a:rPr lang="nl-NL" sz="3600" dirty="0" smtClean="0">
                <a:solidFill>
                  <a:srgbClr val="7030A0"/>
                </a:solidFill>
              </a:rPr>
              <a:t>Rectaal </a:t>
            </a: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 anus</a:t>
            </a:r>
          </a:p>
          <a:p>
            <a:pPr marL="571500" indent="-571500" algn="l">
              <a:buFont typeface="Arial" charset="0"/>
              <a:buChar char="•"/>
            </a:pP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Oraal  onder de tong (+0,3)</a:t>
            </a:r>
          </a:p>
          <a:p>
            <a:pPr marL="571500" indent="-571500" algn="l">
              <a:buFont typeface="Arial" charset="0"/>
              <a:buChar char="•"/>
            </a:pP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Axillair  onder oksel (+0,5)</a:t>
            </a:r>
          </a:p>
          <a:p>
            <a:pPr marL="571500" indent="-571500" algn="l">
              <a:buFont typeface="Arial" charset="0"/>
              <a:buChar char="•"/>
            </a:pPr>
            <a:r>
              <a:rPr lang="nl-NL" sz="3600" dirty="0" smtClean="0">
                <a:solidFill>
                  <a:srgbClr val="7030A0"/>
                </a:solidFill>
                <a:sym typeface="Wingdings"/>
              </a:rPr>
              <a:t>In het oor</a:t>
            </a:r>
            <a:endParaRPr lang="nl-NL" sz="36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1476" y="4248882"/>
            <a:ext cx="3747407" cy="201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6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17687" y="-785004"/>
            <a:ext cx="11152414" cy="2122714"/>
          </a:xfrm>
        </p:spPr>
        <p:txBody>
          <a:bodyPr>
            <a:noAutofit/>
          </a:bodyPr>
          <a:lstStyle/>
          <a:p>
            <a:pPr algn="l"/>
            <a:r>
              <a:rPr lang="nl-NL" sz="5400" b="1" dirty="0" smtClean="0">
                <a:solidFill>
                  <a:srgbClr val="7030A0"/>
                </a:solidFill>
              </a:rPr>
              <a:t>Wat kan de temperatuur beïnvloeden</a:t>
            </a:r>
            <a:r>
              <a:rPr lang="nl-NL" sz="8000" b="1" dirty="0" smtClean="0">
                <a:solidFill>
                  <a:srgbClr val="7030A0"/>
                </a:solidFill>
              </a:rPr>
              <a:t>?</a:t>
            </a:r>
            <a:endParaRPr lang="nl-NL" sz="80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17687" y="2079580"/>
            <a:ext cx="10760528" cy="3461657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nl-NL" sz="3200" dirty="0" smtClean="0">
                <a:solidFill>
                  <a:srgbClr val="7030A0"/>
                </a:solidFill>
              </a:rPr>
              <a:t>Rust of een activiteit</a:t>
            </a:r>
          </a:p>
          <a:p>
            <a:pPr marL="514350" indent="-514350" algn="l">
              <a:buFont typeface="+mj-lt"/>
              <a:buAutoNum type="arabicPeriod"/>
            </a:pPr>
            <a:r>
              <a:rPr lang="nl-NL" sz="3200" dirty="0" smtClean="0">
                <a:solidFill>
                  <a:srgbClr val="7030A0"/>
                </a:solidFill>
              </a:rPr>
              <a:t>Tijdstip van de dag</a:t>
            </a:r>
          </a:p>
          <a:p>
            <a:pPr marL="514350" indent="-514350" algn="l">
              <a:buFont typeface="+mj-lt"/>
              <a:buAutoNum type="arabicPeriod"/>
            </a:pPr>
            <a:r>
              <a:rPr lang="nl-NL" sz="3200" dirty="0" smtClean="0">
                <a:solidFill>
                  <a:srgbClr val="7030A0"/>
                </a:solidFill>
              </a:rPr>
              <a:t>Een ziekte / ontsteking van het lichaam</a:t>
            </a:r>
          </a:p>
          <a:p>
            <a:pPr algn="l"/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9254" y="4019642"/>
            <a:ext cx="3478961" cy="244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34787" y="207963"/>
            <a:ext cx="11234056" cy="1065666"/>
          </a:xfrm>
        </p:spPr>
        <p:txBody>
          <a:bodyPr>
            <a:noAutofit/>
          </a:bodyPr>
          <a:lstStyle/>
          <a:p>
            <a:pPr algn="l"/>
            <a:r>
              <a:rPr lang="nl-NL" b="1" dirty="0" smtClean="0">
                <a:solidFill>
                  <a:srgbClr val="7030A0"/>
                </a:solidFill>
              </a:rPr>
              <a:t>Rectale temperatuurscontrole</a:t>
            </a:r>
            <a:endParaRPr lang="nl-NL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34787" y="2188029"/>
            <a:ext cx="8000999" cy="3722914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nl-NL" sz="3600" dirty="0" smtClean="0">
                <a:solidFill>
                  <a:srgbClr val="7030A0"/>
                </a:solidFill>
              </a:rPr>
              <a:t>Ligt normaal tussen de 36,5 en 37,5 C.</a:t>
            </a:r>
          </a:p>
          <a:p>
            <a:pPr algn="l"/>
            <a:endParaRPr lang="nl-NL" sz="3600" dirty="0" smtClean="0">
              <a:solidFill>
                <a:srgbClr val="7030A0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Contra-indicaties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nl-NL" sz="2800" dirty="0" smtClean="0">
                <a:solidFill>
                  <a:srgbClr val="7030A0"/>
                </a:solidFill>
              </a:rPr>
              <a:t>Recente operatie aan het rectum of prostaat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nl-NL" sz="2800" dirty="0" smtClean="0">
                <a:solidFill>
                  <a:srgbClr val="7030A0"/>
                </a:solidFill>
              </a:rPr>
              <a:t>Verwondingen aan het rectum of perineum</a:t>
            </a:r>
          </a:p>
          <a:p>
            <a:pPr lvl="1" algn="l"/>
            <a:endParaRPr lang="nl-NL" sz="2800" dirty="0" smtClean="0">
              <a:solidFill>
                <a:srgbClr val="7030A0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Voorzichtigheid is geboden bij: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nl-NL" sz="2800" dirty="0" smtClean="0">
                <a:solidFill>
                  <a:srgbClr val="7030A0"/>
                </a:solidFill>
              </a:rPr>
              <a:t>Diarree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nl-NL" sz="2800" dirty="0" smtClean="0">
                <a:solidFill>
                  <a:srgbClr val="7030A0"/>
                </a:solidFill>
              </a:rPr>
              <a:t>aambeien</a:t>
            </a:r>
          </a:p>
          <a:p>
            <a:pPr algn="l"/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9456" y="4063093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30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22514" y="13248"/>
            <a:ext cx="12012386" cy="1289958"/>
          </a:xfrm>
        </p:spPr>
        <p:txBody>
          <a:bodyPr>
            <a:noAutofit/>
          </a:bodyPr>
          <a:lstStyle/>
          <a:p>
            <a:pPr algn="l"/>
            <a:r>
              <a:rPr lang="nl-NL" sz="5400" b="1" dirty="0" smtClean="0">
                <a:solidFill>
                  <a:srgbClr val="7030A0"/>
                </a:solidFill>
              </a:rPr>
              <a:t>Orale temperatuur controle</a:t>
            </a:r>
            <a:endParaRPr lang="nl-NL" sz="5400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22514" y="1665514"/>
            <a:ext cx="8882743" cy="4457699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nl-NL" sz="3600" dirty="0" smtClean="0">
                <a:solidFill>
                  <a:srgbClr val="7030A0"/>
                </a:solidFill>
              </a:rPr>
              <a:t>Ligt normaal tussen de 36,1 en 37,5 C</a:t>
            </a:r>
          </a:p>
          <a:p>
            <a:pPr algn="l"/>
            <a:endParaRPr lang="nl-NL" sz="3600" dirty="0" smtClean="0">
              <a:solidFill>
                <a:srgbClr val="7030A0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30 min van te voren,</a:t>
            </a:r>
          </a:p>
          <a:p>
            <a:pPr algn="l"/>
            <a:r>
              <a:rPr lang="nl-NL" sz="3200" dirty="0" smtClean="0">
                <a:solidFill>
                  <a:srgbClr val="7030A0"/>
                </a:solidFill>
              </a:rPr>
              <a:t>      - Niet roken</a:t>
            </a:r>
          </a:p>
          <a:p>
            <a:pPr algn="l"/>
            <a:r>
              <a:rPr lang="nl-NL" sz="3200" dirty="0" smtClean="0">
                <a:solidFill>
                  <a:srgbClr val="7030A0"/>
                </a:solidFill>
              </a:rPr>
              <a:t>      - Geen warme of koude dranken</a:t>
            </a:r>
          </a:p>
          <a:p>
            <a:pPr algn="l"/>
            <a:endParaRPr lang="nl-NL" sz="3200" dirty="0" smtClean="0">
              <a:solidFill>
                <a:srgbClr val="7030A0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Contra-indicaties: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nl-NL" sz="2800" dirty="0" smtClean="0">
                <a:solidFill>
                  <a:srgbClr val="7030A0"/>
                </a:solidFill>
              </a:rPr>
              <a:t>Cliënten in coma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nl-NL" sz="2800" dirty="0" smtClean="0">
                <a:solidFill>
                  <a:srgbClr val="7030A0"/>
                </a:solidFill>
              </a:rPr>
              <a:t>Afwijkingen aan neus en mond.</a:t>
            </a:r>
            <a:endParaRPr lang="nl-NL" sz="28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871" y="3884665"/>
            <a:ext cx="3568700" cy="223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8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54451" y="0"/>
            <a:ext cx="10989128" cy="1490208"/>
          </a:xfrm>
        </p:spPr>
        <p:txBody>
          <a:bodyPr>
            <a:noAutofit/>
          </a:bodyPr>
          <a:lstStyle/>
          <a:p>
            <a:pPr algn="l"/>
            <a:r>
              <a:rPr lang="nl-NL" b="1" dirty="0" smtClean="0">
                <a:solidFill>
                  <a:srgbClr val="7030A0"/>
                </a:solidFill>
              </a:rPr>
              <a:t>Axillaire temperatuurscontrole</a:t>
            </a:r>
            <a:endParaRPr lang="nl-NL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16429" y="1966823"/>
            <a:ext cx="8441871" cy="3036498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Minst betrouwbaar</a:t>
            </a:r>
          </a:p>
          <a:p>
            <a:pPr marL="457200" indent="-457200" algn="l">
              <a:buFont typeface="Arial" charset="0"/>
              <a:buChar char="•"/>
            </a:pPr>
            <a:endParaRPr lang="nl-NL" sz="3200" dirty="0" smtClean="0">
              <a:solidFill>
                <a:srgbClr val="7030A0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>
                <a:solidFill>
                  <a:srgbClr val="7030A0"/>
                </a:solidFill>
              </a:rPr>
              <a:t>E</a:t>
            </a:r>
            <a:r>
              <a:rPr lang="nl-NL" sz="3200" dirty="0" smtClean="0">
                <a:solidFill>
                  <a:srgbClr val="7030A0"/>
                </a:solidFill>
              </a:rPr>
              <a:t>en ½ tot hele graad verschil met orale meting</a:t>
            </a:r>
          </a:p>
          <a:p>
            <a:pPr marL="457200" indent="-457200" algn="l">
              <a:buFont typeface="Arial" charset="0"/>
              <a:buChar char="•"/>
            </a:pPr>
            <a:endParaRPr lang="nl-NL" sz="3200" dirty="0" smtClean="0">
              <a:solidFill>
                <a:srgbClr val="7030A0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Vlak van te voren wassen kan meting beïnvloeden</a:t>
            </a:r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1195" y="4275619"/>
            <a:ext cx="3291114" cy="216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29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9471" y="369094"/>
            <a:ext cx="11266715" cy="984023"/>
          </a:xfrm>
        </p:spPr>
        <p:txBody>
          <a:bodyPr>
            <a:noAutofit/>
          </a:bodyPr>
          <a:lstStyle/>
          <a:p>
            <a:pPr algn="l"/>
            <a:r>
              <a:rPr lang="nl-NL" b="1" dirty="0" smtClean="0">
                <a:solidFill>
                  <a:srgbClr val="7030A0"/>
                </a:solidFill>
              </a:rPr>
              <a:t>Temperatuur controle oor</a:t>
            </a:r>
            <a:endParaRPr lang="nl-NL" b="1" dirty="0">
              <a:solidFill>
                <a:srgbClr val="7030A0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16430" y="1992086"/>
            <a:ext cx="7315200" cy="3902528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meet de infraroodwarmte van het trommelvlies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nl-NL" sz="3200" dirty="0" smtClean="0">
              <a:solidFill>
                <a:srgbClr val="7030A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sz="3200" dirty="0" smtClean="0">
                <a:solidFill>
                  <a:srgbClr val="7030A0"/>
                </a:solidFill>
              </a:rPr>
              <a:t>zet de gemeten waarden om in de oor temperatuur.</a:t>
            </a:r>
            <a:endParaRPr lang="nl-NL" sz="3200" dirty="0">
              <a:solidFill>
                <a:srgbClr val="7030A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1630" y="2913743"/>
            <a:ext cx="3331351" cy="312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0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922</Words>
  <Application>Microsoft Office PowerPoint</Application>
  <PresentationFormat>Breedbeeld</PresentationFormat>
  <Paragraphs>224</Paragraphs>
  <Slides>39</Slides>
  <Notes>0</Notes>
  <HiddenSlides>2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39</vt:i4>
      </vt:variant>
    </vt:vector>
  </HeadingPairs>
  <TitlesOfParts>
    <vt:vector size="46" baseType="lpstr">
      <vt:lpstr>Arial</vt:lpstr>
      <vt:lpstr>Calibri</vt:lpstr>
      <vt:lpstr>Calibri Light</vt:lpstr>
      <vt:lpstr>Mangal</vt:lpstr>
      <vt:lpstr>Tahoma</vt:lpstr>
      <vt:lpstr>Wingdings</vt:lpstr>
      <vt:lpstr>Office-thema</vt:lpstr>
      <vt:lpstr>Vitale functies</vt:lpstr>
      <vt:lpstr>Wat valt er allemaal onder vitale functies?</vt:lpstr>
      <vt:lpstr>temperatuur</vt:lpstr>
      <vt:lpstr>Temperatuur meten</vt:lpstr>
      <vt:lpstr>Wat kan de temperatuur beïnvloeden?</vt:lpstr>
      <vt:lpstr>Rectale temperatuurscontrole</vt:lpstr>
      <vt:lpstr>Orale temperatuur controle</vt:lpstr>
      <vt:lpstr>Axillaire temperatuurscontrole</vt:lpstr>
      <vt:lpstr>Temperatuur controle oor</vt:lpstr>
      <vt:lpstr>ademhaling</vt:lpstr>
      <vt:lpstr>Ademhaling</vt:lpstr>
      <vt:lpstr>Controle ademhaling</vt:lpstr>
      <vt:lpstr>Snelheid ademhaling</vt:lpstr>
      <vt:lpstr>PowerPoint-presentatie</vt:lpstr>
      <vt:lpstr>Oefening : </vt:lpstr>
      <vt:lpstr>https://www.youtube.com/watch?v=DH2GElqrK8o</vt:lpstr>
      <vt:lpstr>https://www.youtube.com/watch?v=TG0vpKae3Js</vt:lpstr>
      <vt:lpstr>PowerPoint-presentatie</vt:lpstr>
      <vt:lpstr>Pols meten</vt:lpstr>
      <vt:lpstr>Pols / hartslag</vt:lpstr>
      <vt:lpstr>pompfunctie</vt:lpstr>
      <vt:lpstr>Geschikte plaatsen om de pols te voelen</vt:lpstr>
      <vt:lpstr>Waar wordt op gelet?</vt:lpstr>
      <vt:lpstr>Hartritme</vt:lpstr>
      <vt:lpstr>Wijze tellen van harstslag</vt:lpstr>
      <vt:lpstr>Welke vinger mag je niet gebruiken en waarom? </vt:lpstr>
      <vt:lpstr>Tensie meten</vt:lpstr>
      <vt:lpstr>Bloeddruk meten</vt:lpstr>
      <vt:lpstr>Factoren hoogte bloeddruk</vt:lpstr>
      <vt:lpstr>Andere factoren</vt:lpstr>
      <vt:lpstr>RR 120/80</vt:lpstr>
      <vt:lpstr>Te hoge bloeddruk</vt:lpstr>
      <vt:lpstr>Contra-indicaties:</vt:lpstr>
      <vt:lpstr>PowerPoint-presentatie</vt:lpstr>
      <vt:lpstr>Voorbereiding vaardigheid</vt:lpstr>
      <vt:lpstr>Oefenen adhv protocol Vilans</vt:lpstr>
      <vt:lpstr>Vaardigheid 2</vt:lpstr>
      <vt:lpstr>Vaardigheid 3</vt:lpstr>
      <vt:lpstr>Vaardigheid 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Vitale functies</dc:title>
  <dc:creator>Bas Aarts</dc:creator>
  <cp:lastModifiedBy>C.V.A.I. (Cindy) van der Meijs</cp:lastModifiedBy>
  <cp:revision>64</cp:revision>
  <dcterms:created xsi:type="dcterms:W3CDTF">2017-05-24T17:23:46Z</dcterms:created>
  <dcterms:modified xsi:type="dcterms:W3CDTF">2018-09-06T08:56:53Z</dcterms:modified>
</cp:coreProperties>
</file>