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26"/>
  </p:notesMasterIdLst>
  <p:sldIdLst>
    <p:sldId id="283" r:id="rId5"/>
    <p:sldId id="258" r:id="rId6"/>
    <p:sldId id="259" r:id="rId7"/>
    <p:sldId id="280" r:id="rId8"/>
    <p:sldId id="262" r:id="rId9"/>
    <p:sldId id="263" r:id="rId10"/>
    <p:sldId id="264" r:id="rId11"/>
    <p:sldId id="265" r:id="rId12"/>
    <p:sldId id="281" r:id="rId13"/>
    <p:sldId id="260" r:id="rId14"/>
    <p:sldId id="266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229B8-6456-445D-A37A-E4059BB3E88E}" type="datetimeFigureOut">
              <a:rPr lang="nl-NL" smtClean="0"/>
              <a:t>24-3-2020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2C528-7F72-4D3C-87B7-D1F71328644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8982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3/24/2020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688" y="3612444"/>
            <a:ext cx="4061331" cy="2702631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00401" y="162213"/>
            <a:ext cx="10572000" cy="2971051"/>
          </a:xfrm>
        </p:spPr>
        <p:txBody>
          <a:bodyPr/>
          <a:lstStyle/>
          <a:p>
            <a:r>
              <a:rPr lang="nl-NL" dirty="0" smtClean="0"/>
              <a:t>Persoonlijke verzorging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708401" y="5788847"/>
            <a:ext cx="10572000" cy="434974"/>
          </a:xfrm>
        </p:spPr>
        <p:txBody>
          <a:bodyPr/>
          <a:lstStyle/>
          <a:p>
            <a:r>
              <a:rPr lang="nl-NL" dirty="0" smtClean="0"/>
              <a:t>Vista college, 2020,  </a:t>
            </a:r>
            <a:r>
              <a:rPr lang="nl-NL" dirty="0" err="1"/>
              <a:t>T</a:t>
            </a:r>
            <a:r>
              <a:rPr lang="nl-NL" dirty="0" err="1" smtClean="0"/>
              <a:t>.Schellings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0241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op!Contact (3) Met wie maak jij contac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8097" y="365129"/>
            <a:ext cx="10075806" cy="5667512"/>
          </a:xfrm>
        </p:spPr>
      </p:pic>
    </p:spTree>
    <p:extLst>
      <p:ext uri="{BB962C8B-B14F-4D97-AF65-F5344CB8AC3E}">
        <p14:creationId xmlns:p14="http://schemas.microsoft.com/office/powerpoint/2010/main" val="420813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499259" y="576339"/>
            <a:ext cx="6520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Haarverzorging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160863" y="1741300"/>
            <a:ext cx="10452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r>
              <a:rPr lang="nl-NL" dirty="0" smtClean="0"/>
              <a:t>Hoe vaak je het haar van de zorgvrager wast hang af van de persoonlijke voorkeur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Wanneer mensen bedlegerig zijn , zijn er allerlei hulpmiddelen zoals: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 smtClean="0"/>
              <a:t>Haarwasbak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dirty="0" smtClean="0"/>
              <a:t>Badmuts met reinigende lotions  </a:t>
            </a:r>
            <a:r>
              <a:rPr lang="nl-NL" sz="2400" dirty="0" smtClean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sp>
        <p:nvSpPr>
          <p:cNvPr id="3" name="Tekstvak 2"/>
          <p:cNvSpPr txBox="1"/>
          <p:nvPr/>
        </p:nvSpPr>
        <p:spPr>
          <a:xfrm>
            <a:off x="702730" y="41184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	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939" y="4151111"/>
            <a:ext cx="2421957" cy="2421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801" y="4151111"/>
            <a:ext cx="2419710" cy="241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59" y="4303094"/>
            <a:ext cx="3182775" cy="211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407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1081442" y="815420"/>
            <a:ext cx="6520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>
                <a:solidFill>
                  <a:schemeClr val="bg1"/>
                </a:solidFill>
              </a:rPr>
              <a:t>S</a:t>
            </a:r>
            <a:r>
              <a:rPr lang="nl-NL" sz="4400" dirty="0" smtClean="0">
                <a:solidFill>
                  <a:schemeClr val="bg1"/>
                </a:solidFill>
              </a:rPr>
              <a:t>cheren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275551" y="2389996"/>
            <a:ext cx="901721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Scheren is voor de meeste mannen onderdeel van de dagelijkse verzorging.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Oudere dames hebben soms ook last van ongewenste haargroei in gelaat.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r>
              <a:rPr lang="nl-NL" dirty="0" smtClean="0"/>
              <a:t>Er kan geschoren worden met een: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 </a:t>
            </a:r>
            <a:r>
              <a:rPr lang="nl-NL" dirty="0" smtClean="0"/>
              <a:t>Elektrische scheerapparaat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 </a:t>
            </a:r>
            <a:r>
              <a:rPr lang="nl-NL" dirty="0" smtClean="0"/>
              <a:t>Met </a:t>
            </a:r>
            <a:r>
              <a:rPr lang="nl-NL" dirty="0" smtClean="0"/>
              <a:t>een scheermes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735" y="405139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338" y="3826852"/>
            <a:ext cx="17811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84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24692" y="1263922"/>
            <a:ext cx="10515600" cy="4351338"/>
          </a:xfrm>
        </p:spPr>
        <p:txBody>
          <a:bodyPr/>
          <a:lstStyle/>
          <a:p>
            <a:pPr marL="742950" lvl="1" indent="-285750"/>
            <a:r>
              <a:rPr lang="nl-NL" dirty="0" smtClean="0"/>
              <a:t>De </a:t>
            </a:r>
            <a:r>
              <a:rPr lang="nl-NL" dirty="0"/>
              <a:t>ogen was je van de buitenste naar de binnenste ooghoek. </a:t>
            </a:r>
            <a:endParaRPr lang="nl-NL" dirty="0" smtClean="0"/>
          </a:p>
          <a:p>
            <a:pPr marL="742950" lvl="1" indent="-285750"/>
            <a:r>
              <a:rPr lang="nl-NL" dirty="0" smtClean="0"/>
              <a:t>Gebruik </a:t>
            </a:r>
            <a:r>
              <a:rPr lang="nl-NL" dirty="0"/>
              <a:t>geen zeep</a:t>
            </a:r>
          </a:p>
          <a:p>
            <a:pPr marL="742950" lvl="1" indent="-285750"/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892" y="3327028"/>
            <a:ext cx="3065825" cy="306582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207910" y="812800"/>
            <a:ext cx="5271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>
                <a:solidFill>
                  <a:schemeClr val="bg1"/>
                </a:solidFill>
              </a:rPr>
              <a:t>Verzorging van het oog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3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442529" y="2616547"/>
            <a:ext cx="104583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Bij een normale functie van het gehoororgaan is specifieke hygiëne van de oren niet nodig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De oren wassen is voldoende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Zichtbaar oorsmeer verwijderen met een vochtig opgerold watje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endParaRPr lang="nl-NL" dirty="0" smtClean="0"/>
          </a:p>
        </p:txBody>
      </p:sp>
      <p:sp>
        <p:nvSpPr>
          <p:cNvPr id="3" name="Tekstvak 2"/>
          <p:cNvSpPr txBox="1"/>
          <p:nvPr/>
        </p:nvSpPr>
        <p:spPr>
          <a:xfrm>
            <a:off x="1004651" y="650025"/>
            <a:ext cx="65336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Oor verzorging</a:t>
            </a:r>
            <a:endParaRPr lang="nl-NL" sz="4400" dirty="0">
              <a:solidFill>
                <a:schemeClr val="bg1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0445" y="4657195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2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16089" y="1873955"/>
            <a:ext cx="11037711" cy="3133113"/>
          </a:xfrm>
        </p:spPr>
        <p:txBody>
          <a:bodyPr/>
          <a:lstStyle/>
          <a:p>
            <a:pPr marL="285750" indent="-285750"/>
            <a:r>
              <a:rPr lang="nl-NL" dirty="0" smtClean="0"/>
              <a:t>Het </a:t>
            </a:r>
            <a:r>
              <a:rPr lang="nl-NL" dirty="0"/>
              <a:t>inbrengen van een hoortoestel is iets wat geoefend moet worden</a:t>
            </a:r>
          </a:p>
          <a:p>
            <a:pPr marL="285750" indent="-285750"/>
            <a:r>
              <a:rPr lang="nl-NL" dirty="0"/>
              <a:t>Gebruiksaanwijzing goed lezen</a:t>
            </a:r>
          </a:p>
          <a:p>
            <a:pPr marL="285750" indent="-285750"/>
            <a:r>
              <a:rPr lang="nl-NL" dirty="0"/>
              <a:t>Voor alle hoortoestellen geldt dat zij niet nat mogen worden.</a:t>
            </a:r>
          </a:p>
          <a:p>
            <a:pPr marL="285750" indent="-285750"/>
            <a:r>
              <a:rPr lang="nl-NL" b="1" dirty="0"/>
              <a:t>Als vuistregel geldt</a:t>
            </a:r>
            <a:r>
              <a:rPr lang="nl-NL" dirty="0"/>
              <a:t>: alleen een los </a:t>
            </a:r>
            <a:r>
              <a:rPr lang="nl-NL" dirty="0" smtClean="0"/>
              <a:t>hoor stukje </a:t>
            </a:r>
            <a:r>
              <a:rPr lang="nl-NL" dirty="0"/>
              <a:t>mag in water gereinigd worden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243" y="4330265"/>
            <a:ext cx="1853536" cy="222780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7480" y="4312886"/>
            <a:ext cx="2024031" cy="2262153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1004711" y="699911"/>
            <a:ext cx="4116833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dirty="0">
                <a:solidFill>
                  <a:schemeClr val="bg1"/>
                </a:solidFill>
              </a:rPr>
              <a:t>Hoortoestellen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481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448669" y="1914212"/>
            <a:ext cx="1117450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 smtClean="0">
              <a:solidFill>
                <a:prstClr val="black"/>
              </a:solidFill>
            </a:endParaRPr>
          </a:p>
          <a:p>
            <a:endParaRPr lang="nl-NL" sz="2400" dirty="0" smtClean="0">
              <a:solidFill>
                <a:prstClr val="black"/>
              </a:solidFill>
            </a:endParaRPr>
          </a:p>
          <a:p>
            <a:r>
              <a:rPr lang="nl-NL" b="1" dirty="0" smtClean="0"/>
              <a:t>Uitgangspunten: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Vingernagels  rond knippen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Teennagels recht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Nagels niet te kort knippen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Kalknagels en zeer broze nagels, mensen met een slechte doorbloeding of </a:t>
            </a:r>
          </a:p>
          <a:p>
            <a:r>
              <a:rPr lang="nl-NL" b="1" dirty="0"/>
              <a:t> </a:t>
            </a:r>
            <a:r>
              <a:rPr lang="nl-NL" b="1" dirty="0" smtClean="0"/>
              <a:t>   diabeten , nagelverzorging door PEDICURE!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Verwijder nagellak die afgebladderd is, met nagellak remover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>
              <a:solidFill>
                <a:prstClr val="black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nl-NL" dirty="0" smtClean="0">
              <a:solidFill>
                <a:prstClr val="black"/>
              </a:solidFill>
            </a:endParaRPr>
          </a:p>
          <a:p>
            <a:endParaRPr lang="nl-NL" dirty="0" smtClean="0">
              <a:solidFill>
                <a:prstClr val="black"/>
              </a:solidFill>
            </a:endParaRPr>
          </a:p>
          <a:p>
            <a:endParaRPr lang="nl-NL" dirty="0" smtClean="0">
              <a:solidFill>
                <a:prstClr val="black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575700" y="740218"/>
            <a:ext cx="65336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Nagelverzorging</a:t>
            </a:r>
            <a:endParaRPr lang="nl-NL" sz="4400" dirty="0">
              <a:solidFill>
                <a:schemeClr val="bg1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400" y="1105107"/>
            <a:ext cx="3459338" cy="229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1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48990" y="2947104"/>
            <a:ext cx="1133433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Het genitaal gebied omvat de geslachtorganen en de omgeving hiervan.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Een goede hygiëne van de geslachtsorganen heeft tot doel psychische en sociaal welzijn te bevorderen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De uitgang van de urinebuis wordt ten opzichte van de anus  beschouwd als het schone gebied 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Bij de hygiënische verzorging is een goede observatie van de huid aldaar van groot belang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nl-NL" sz="2400" dirty="0" smtClean="0">
              <a:solidFill>
                <a:prstClr val="black"/>
              </a:solidFill>
            </a:endParaRPr>
          </a:p>
          <a:p>
            <a:endParaRPr lang="nl-NL" dirty="0" smtClean="0">
              <a:solidFill>
                <a:prstClr val="black"/>
              </a:solidFill>
            </a:endParaRPr>
          </a:p>
          <a:p>
            <a:endParaRPr lang="nl-NL" dirty="0" smtClean="0">
              <a:solidFill>
                <a:prstClr val="black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646284" y="384284"/>
            <a:ext cx="92453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Verzorging van </a:t>
            </a:r>
            <a:r>
              <a:rPr lang="nl-NL" sz="4400" dirty="0" smtClean="0">
                <a:solidFill>
                  <a:schemeClr val="bg1"/>
                </a:solidFill>
              </a:rPr>
              <a:t>de geslachtsorganen</a:t>
            </a:r>
            <a:endParaRPr lang="nl-NL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27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439278" y="785219"/>
            <a:ext cx="9598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Genitaal gebied van de vrouw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0" y="2435920"/>
            <a:ext cx="97930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De vulva  ( uitwendige schaamdelen van de vrouw) was in de richting van de anus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Je gebruikt daarbij  iedere streek een andere deel van de washand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De anus was  je in de richting van de rug</a:t>
            </a:r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Zeep kan irritatie veroorzaken en het ontstaan van witte vloed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Zeepgebruik kan de zuurgraad in de vagina verstoren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2"/>
          <a:srcRect l="23267" t="1097"/>
          <a:stretch/>
        </p:blipFill>
        <p:spPr>
          <a:xfrm>
            <a:off x="8993186" y="3429000"/>
            <a:ext cx="2629989" cy="334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2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405411" y="729017"/>
            <a:ext cx="86144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Genitaal gebied van de man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0" y="2470991"/>
            <a:ext cx="110532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Bij het wassen van de penis , schuif je eerst  de voorhuid achter de eikel.</a:t>
            </a:r>
          </a:p>
          <a:p>
            <a:r>
              <a:rPr lang="nl-NL" dirty="0"/>
              <a:t> </a:t>
            </a:r>
            <a:r>
              <a:rPr lang="nl-NL" dirty="0" smtClean="0"/>
              <a:t>    Zodat je de eikel  en het eventuele smegma kunt verwijderen.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Na het wassen en drogen schuif je de voorhuid weer over de glans, ter voorkoming van ‘</a:t>
            </a:r>
            <a:r>
              <a:rPr lang="nl-NL" dirty="0"/>
              <a:t>S</a:t>
            </a:r>
            <a:r>
              <a:rPr lang="nl-NL" dirty="0" smtClean="0"/>
              <a:t>paanse kraag’.</a:t>
            </a:r>
          </a:p>
          <a:p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Bij mannen  die een ernstige  vernauwing hebben  (phimosis) is het niet mogelijk om de voorhuid achter de eikel te schuiven.</a:t>
            </a:r>
            <a:r>
              <a:rPr lang="nl-NL" dirty="0"/>
              <a:t>	</a:t>
            </a:r>
            <a:endParaRPr lang="nl-NL" dirty="0" smtClean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1422" y="4592857"/>
            <a:ext cx="21050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1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9151" y="0"/>
            <a:ext cx="52804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/>
          <p:cNvSpPr txBox="1"/>
          <p:nvPr/>
        </p:nvSpPr>
        <p:spPr>
          <a:xfrm>
            <a:off x="495723" y="808039"/>
            <a:ext cx="6520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 smtClean="0">
                <a:solidFill>
                  <a:schemeClr val="bg1"/>
                </a:solidFill>
              </a:rPr>
              <a:t>Persoonlijke verzorging</a:t>
            </a:r>
            <a:endParaRPr lang="nl-NL" sz="40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244234" y="2442735"/>
            <a:ext cx="1067276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/>
              <a:t>Onder de hygiënische verzorging van de mens verstaan we de verzorging van de:</a:t>
            </a:r>
          </a:p>
          <a:p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Huid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De slijmvliezen                                             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De haren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Het gebit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De nagels</a:t>
            </a:r>
            <a:endParaRPr lang="nl-NL" sz="20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362" y="3409244"/>
            <a:ext cx="2939630" cy="295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1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4400" b="0" dirty="0" smtClean="0">
                <a:solidFill>
                  <a:schemeClr val="bg1"/>
                </a:solidFill>
              </a:rPr>
              <a:t>Aan / uit </a:t>
            </a:r>
            <a:r>
              <a:rPr lang="nl-NL" sz="4400" b="0" dirty="0" smtClean="0">
                <a:solidFill>
                  <a:schemeClr val="bg1"/>
                </a:solidFill>
              </a:rPr>
              <a:t>kleden</a:t>
            </a:r>
            <a:endParaRPr lang="nl-NL" sz="4400" b="0" dirty="0">
              <a:solidFill>
                <a:schemeClr val="bg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22001" y="2120688"/>
            <a:ext cx="10554574" cy="363651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Houdt rekening met evt. beperkingen </a:t>
            </a:r>
          </a:p>
          <a:p>
            <a:pPr marL="0" indent="0">
              <a:buNone/>
            </a:pPr>
            <a:r>
              <a:rPr lang="nl-NL" dirty="0"/>
              <a:t> </a:t>
            </a:r>
            <a:r>
              <a:rPr lang="nl-NL" dirty="0" smtClean="0"/>
              <a:t>   </a:t>
            </a:r>
            <a:r>
              <a:rPr lang="nl-NL" dirty="0" smtClean="0"/>
              <a:t> </a:t>
            </a:r>
            <a:r>
              <a:rPr lang="nl-NL" dirty="0" smtClean="0"/>
              <a:t>(Aankleden: kleren eerst aan aangedane kant aantrekken, bij uitkleden    andersom)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Laat iemand zoveel mogelijk zelf doen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Houdt rekening met privacy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 smtClean="0"/>
              <a:t>Zorg voor een aangename temperatuur in de ruimte</a:t>
            </a:r>
          </a:p>
          <a:p>
            <a:pPr marL="0" indent="0">
              <a:buNone/>
            </a:pPr>
            <a:endParaRPr lang="nl-NL" dirty="0" smtClean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867" y="4476811"/>
            <a:ext cx="3554588" cy="204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2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evaluatie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04356" y="3004195"/>
            <a:ext cx="5541609" cy="281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10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9151" y="0"/>
            <a:ext cx="52804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/>
          <p:cNvSpPr txBox="1"/>
          <p:nvPr/>
        </p:nvSpPr>
        <p:spPr>
          <a:xfrm>
            <a:off x="1676400" y="789598"/>
            <a:ext cx="6520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Aandachtspunten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726831" y="2887533"/>
            <a:ext cx="5511445" cy="504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Wat kan iemand nog zelf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Schaamtegevoelens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Aangename temperatuur van de ruimte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Controle huid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sp>
        <p:nvSpPr>
          <p:cNvPr id="6" name="AutoShape 2" descr="Afbeeldingsresultaat voor persoonlijke verzorging ouderen"/>
          <p:cNvSpPr>
            <a:spLocks noChangeAspect="1" noChangeArrowheads="1"/>
          </p:cNvSpPr>
          <p:nvPr/>
        </p:nvSpPr>
        <p:spPr bwMode="auto">
          <a:xfrm>
            <a:off x="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4" descr="Afbeeldingsresultaat voor persoonlijke verzorging ouderen"/>
          <p:cNvSpPr>
            <a:spLocks noChangeAspect="1" noChangeArrowheads="1"/>
          </p:cNvSpPr>
          <p:nvPr/>
        </p:nvSpPr>
        <p:spPr bwMode="auto">
          <a:xfrm>
            <a:off x="1524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393" y="3764206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7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96681" y="2445026"/>
            <a:ext cx="10554574" cy="36365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 smtClean="0"/>
              <a:t>Rekening </a:t>
            </a:r>
            <a:r>
              <a:rPr lang="nl-NL" dirty="0"/>
              <a:t>houden met de hygiënische gewoonte van de zorgvrager. </a:t>
            </a:r>
          </a:p>
          <a:p>
            <a:pPr marL="0" indent="0">
              <a:buNone/>
            </a:pPr>
            <a:r>
              <a:rPr lang="nl-NL" dirty="0" smtClean="0"/>
              <a:t>Deze </a:t>
            </a:r>
            <a:r>
              <a:rPr lang="nl-NL" dirty="0"/>
              <a:t>hangen o.a. van de volgende factoren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Cultuur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Gezin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Klimaat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voorzieningen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Economie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NL" dirty="0"/>
              <a:t>Gezondheid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r="561" b="16634"/>
          <a:stretch/>
        </p:blipFill>
        <p:spPr>
          <a:xfrm>
            <a:off x="5720668" y="4188216"/>
            <a:ext cx="4255845" cy="208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3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507011" y="616128"/>
            <a:ext cx="7677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 smtClean="0">
                <a:solidFill>
                  <a:schemeClr val="bg1"/>
                </a:solidFill>
              </a:rPr>
              <a:t>Uitgangspunten bij het wassen</a:t>
            </a:r>
            <a:endParaRPr lang="nl-NL" sz="36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7989" y="2766663"/>
            <a:ext cx="519084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Werk van boven naar beneden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Werk van schoon naar vuil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 smtClean="0"/>
          </a:p>
          <a:p>
            <a:endParaRPr lang="nl-NL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1394" y="2142309"/>
            <a:ext cx="4258195" cy="427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0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507011" y="695151"/>
            <a:ext cx="6520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 smtClean="0">
                <a:solidFill>
                  <a:schemeClr val="bg1"/>
                </a:solidFill>
              </a:rPr>
              <a:t>huidverzorging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507011" y="2056206"/>
            <a:ext cx="4637808" cy="541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dirty="0" smtClean="0"/>
              <a:t>    </a:t>
            </a:r>
          </a:p>
          <a:p>
            <a:r>
              <a:rPr lang="nl-NL" sz="2800" b="1" dirty="0" smtClean="0"/>
              <a:t> </a:t>
            </a:r>
            <a:r>
              <a:rPr lang="nl-NL" sz="2400" b="1" dirty="0" smtClean="0"/>
              <a:t>Persoonlijke wensen</a:t>
            </a:r>
            <a:r>
              <a:rPr lang="nl-NL" b="1" dirty="0" smtClean="0"/>
              <a:t>: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zeepgebruik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Watertemperatuur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Huidverzorging </a:t>
            </a:r>
            <a:r>
              <a:rPr lang="nl-NL" sz="2000" dirty="0" err="1" smtClean="0"/>
              <a:t>bijv</a:t>
            </a:r>
            <a:r>
              <a:rPr lang="nl-NL" sz="2000" dirty="0" smtClean="0"/>
              <a:t> lotion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rekening houden met bv pijn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b="1" dirty="0" smtClean="0"/>
              <a:t>     </a:t>
            </a:r>
          </a:p>
          <a:p>
            <a:r>
              <a:rPr lang="nl-NL" sz="2400" b="1" dirty="0" smtClean="0"/>
              <a:t>Eigenschappen van de </a:t>
            </a:r>
            <a:r>
              <a:rPr lang="nl-NL" sz="2400" b="1" dirty="0" smtClean="0"/>
              <a:t>huid: </a:t>
            </a:r>
            <a:r>
              <a:rPr lang="nl-NL" sz="2400" dirty="0" smtClean="0"/>
              <a:t> </a:t>
            </a:r>
            <a:endParaRPr lang="nl-NL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droog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Vettig</a:t>
            </a:r>
            <a:endParaRPr lang="nl-NL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 dirty="0" smtClean="0"/>
              <a:t>vervuild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034" y="4535143"/>
            <a:ext cx="2619375" cy="174307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9972" y="2293273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9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-1503889"/>
            <a:ext cx="10515600" cy="1325563"/>
          </a:xfrm>
        </p:spPr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07126" y="835378"/>
            <a:ext cx="10515600" cy="5393836"/>
          </a:xfrm>
        </p:spPr>
        <p:txBody>
          <a:bodyPr>
            <a:normAutofit fontScale="85000" lnSpcReduction="20000"/>
          </a:bodyPr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sz="5200" b="1" dirty="0" smtClean="0">
                <a:solidFill>
                  <a:srgbClr val="FF0000"/>
                </a:solidFill>
              </a:rPr>
              <a:t> </a:t>
            </a:r>
            <a:r>
              <a:rPr lang="nl-NL" sz="5200" dirty="0" smtClean="0">
                <a:solidFill>
                  <a:schemeClr val="bg1"/>
                </a:solidFill>
              </a:rPr>
              <a:t>Afdrogen 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sz="5200" dirty="0" smtClean="0">
              <a:solidFill>
                <a:srgbClr val="FF0000"/>
              </a:solidFill>
            </a:endParaRP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sz="5200" dirty="0" smtClean="0">
              <a:solidFill>
                <a:srgbClr val="FF0000"/>
              </a:solidFill>
            </a:endParaRP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dirty="0" smtClean="0"/>
              <a:t>Droog de huid van de zorgvrager goed af.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dirty="0" smtClean="0"/>
              <a:t>O</a:t>
            </a:r>
            <a:r>
              <a:rPr lang="nl-NL" sz="1800" dirty="0" smtClean="0"/>
              <a:t>m </a:t>
            </a:r>
            <a:r>
              <a:rPr lang="nl-NL" sz="2400" b="1" dirty="0"/>
              <a:t>intertrigo</a:t>
            </a:r>
            <a:r>
              <a:rPr lang="nl-NL" sz="1800" dirty="0"/>
              <a:t> (smetplekken) te voorkomen vooral bij </a:t>
            </a:r>
            <a:r>
              <a:rPr lang="nl-NL" sz="1800" dirty="0" smtClean="0"/>
              <a:t>: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sz="1800" dirty="0" smtClean="0"/>
          </a:p>
          <a:p>
            <a:pPr marL="285750" lvl="0" indent="-285750" defTabSz="457200">
              <a:lnSpc>
                <a:spcPct val="100000"/>
              </a:lnSpc>
              <a:spcBef>
                <a:spcPts val="0"/>
              </a:spcBef>
            </a:pPr>
            <a:r>
              <a:rPr lang="nl-NL" dirty="0" smtClean="0"/>
              <a:t>Mensen </a:t>
            </a:r>
            <a:r>
              <a:rPr lang="nl-NL" dirty="0"/>
              <a:t>die te zwaar </a:t>
            </a:r>
            <a:r>
              <a:rPr lang="nl-NL" dirty="0" smtClean="0"/>
              <a:t>zijn</a:t>
            </a:r>
          </a:p>
          <a:p>
            <a:pPr marL="285750" lvl="0" indent="-285750" defTabSz="457200">
              <a:lnSpc>
                <a:spcPct val="100000"/>
              </a:lnSpc>
              <a:spcBef>
                <a:spcPts val="0"/>
              </a:spcBef>
            </a:pPr>
            <a:r>
              <a:rPr lang="nl-NL" dirty="0" smtClean="0"/>
              <a:t>Mensen </a:t>
            </a:r>
            <a:r>
              <a:rPr lang="nl-NL" dirty="0"/>
              <a:t>die veel transpireren                                                       </a:t>
            </a:r>
            <a:endParaRPr lang="nl-NL" dirty="0" smtClean="0"/>
          </a:p>
          <a:p>
            <a:pPr marL="285750" lvl="0" indent="-285750" defTabSz="457200">
              <a:lnSpc>
                <a:spcPct val="100000"/>
              </a:lnSpc>
              <a:spcBef>
                <a:spcPts val="0"/>
              </a:spcBef>
            </a:pPr>
            <a:r>
              <a:rPr lang="nl-NL" dirty="0" smtClean="0"/>
              <a:t>Mensen </a:t>
            </a:r>
            <a:r>
              <a:rPr lang="nl-NL" dirty="0"/>
              <a:t>die incontinent </a:t>
            </a:r>
            <a:r>
              <a:rPr lang="nl-NL" dirty="0" smtClean="0"/>
              <a:t>zijn</a:t>
            </a:r>
          </a:p>
          <a:p>
            <a:pPr marL="285750" lvl="0" indent="-285750" defTabSz="457200">
              <a:lnSpc>
                <a:spcPct val="100000"/>
              </a:lnSpc>
              <a:spcBef>
                <a:spcPts val="0"/>
              </a:spcBef>
            </a:pPr>
            <a:r>
              <a:rPr lang="nl-NL" dirty="0" smtClean="0"/>
              <a:t>Mensen </a:t>
            </a:r>
            <a:r>
              <a:rPr lang="nl-NL" dirty="0"/>
              <a:t>met contracturen	</a:t>
            </a:r>
            <a:r>
              <a:rPr lang="nl-NL" sz="2400" dirty="0"/>
              <a:t>	</a:t>
            </a:r>
            <a:endParaRPr lang="nl-NL" sz="2400" dirty="0"/>
          </a:p>
          <a:p>
            <a:pPr marL="285750" lvl="0" indent="-285750" defTabSz="457200">
              <a:lnSpc>
                <a:spcPct val="100000"/>
              </a:lnSpc>
              <a:spcBef>
                <a:spcPts val="0"/>
              </a:spcBef>
            </a:pPr>
            <a:endParaRPr lang="nl-NL" sz="2400" dirty="0" smtClean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nl-NL" sz="2400" dirty="0"/>
              <a:t>Maak geen scheurende bewegingen op gevoelige huid, maar dep de huid op die plekken droog.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sz="2400" dirty="0">
                <a:solidFill>
                  <a:prstClr val="black"/>
                </a:solidFill>
              </a:rPr>
              <a:t>	</a:t>
            </a:r>
            <a:endParaRPr lang="nl-NL" sz="2400" dirty="0" smtClean="0">
              <a:solidFill>
                <a:prstClr val="black"/>
              </a:solidFill>
            </a:endParaRP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sz="2400" dirty="0">
              <a:solidFill>
                <a:prstClr val="black"/>
              </a:solidFill>
            </a:endParaRPr>
          </a:p>
          <a:p>
            <a:pPr marL="285750" lvl="0" indent="-285750" defTabSz="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endParaRPr lang="nl-NL" sz="1800" dirty="0" smtClean="0">
              <a:solidFill>
                <a:prstClr val="black"/>
              </a:solidFill>
            </a:endParaRP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491" y="835378"/>
            <a:ext cx="4177309" cy="300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4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65021" y="1890617"/>
            <a:ext cx="11192692" cy="5933712"/>
          </a:xfrm>
        </p:spPr>
        <p:txBody>
          <a:bodyPr>
            <a:normAutofit/>
          </a:bodyPr>
          <a:lstStyle/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b="1" dirty="0" smtClean="0"/>
              <a:t>Behandeling smetplekken: </a:t>
            </a:r>
            <a:r>
              <a:rPr lang="nl-NL" b="1" dirty="0"/>
              <a:t>advies van arts inwinnen</a:t>
            </a:r>
            <a:r>
              <a:rPr lang="nl-NL" b="1" dirty="0" smtClean="0"/>
              <a:t>!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b="1" dirty="0"/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/>
              <a:t>Z</a:t>
            </a:r>
            <a:r>
              <a:rPr lang="nl-NL" dirty="0" smtClean="0"/>
              <a:t>inkzalf </a:t>
            </a:r>
            <a:r>
              <a:rPr lang="nl-NL" dirty="0"/>
              <a:t>/ zinkolie, heel dun smeren!</a:t>
            </a:r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/>
              <a:t>Barrière </a:t>
            </a:r>
            <a:r>
              <a:rPr lang="nl-NL" dirty="0" smtClean="0"/>
              <a:t>crème / spray</a:t>
            </a:r>
            <a:endParaRPr lang="nl-NL" dirty="0"/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/>
              <a:t>Antischimmel middel</a:t>
            </a:r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/>
              <a:t>Antibiotica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sz="3200" b="1" dirty="0"/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b="1" dirty="0"/>
              <a:t>Voorkomen is beter dan genezen</a:t>
            </a:r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 smtClean="0"/>
              <a:t>Geen </a:t>
            </a:r>
            <a:r>
              <a:rPr lang="nl-NL" dirty="0"/>
              <a:t>huid op huid contact </a:t>
            </a:r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nl-NL" dirty="0"/>
              <a:t> </a:t>
            </a:r>
            <a:r>
              <a:rPr lang="nl-NL" dirty="0" smtClean="0"/>
              <a:t>     </a:t>
            </a:r>
            <a:r>
              <a:rPr lang="nl-NL" dirty="0" smtClean="0"/>
              <a:t>bijv</a:t>
            </a:r>
            <a:r>
              <a:rPr lang="nl-NL" dirty="0"/>
              <a:t>.  Engels pluksel, katoenen hemdje onder </a:t>
            </a:r>
            <a:r>
              <a:rPr lang="nl-NL" dirty="0" smtClean="0"/>
              <a:t>bh.</a:t>
            </a:r>
            <a:endParaRPr lang="nl-NL" dirty="0"/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/>
              <a:t>Deppend </a:t>
            </a:r>
            <a:r>
              <a:rPr lang="nl-NL" dirty="0" smtClean="0"/>
              <a:t>afdrogen.</a:t>
            </a:r>
            <a:endParaRPr lang="nl-NL" dirty="0"/>
          </a:p>
          <a:p>
            <a:pPr lvl="0" defTabSz="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NL" dirty="0"/>
              <a:t>Voorkom transpiratie door  katoenen kleding en ondergoed en </a:t>
            </a:r>
            <a:r>
              <a:rPr lang="nl-NL" dirty="0" smtClean="0"/>
              <a:t>beddengoed.</a:t>
            </a:r>
            <a:endParaRPr lang="nl-NL" dirty="0"/>
          </a:p>
          <a:p>
            <a:pPr marL="0" lvl="0" indent="0" defTabSz="457200">
              <a:lnSpc>
                <a:spcPct val="100000"/>
              </a:lnSpc>
              <a:spcBef>
                <a:spcPts val="0"/>
              </a:spcBef>
              <a:buNone/>
            </a:pPr>
            <a:endParaRPr lang="nl-NL" dirty="0">
              <a:solidFill>
                <a:prstClr val="black"/>
              </a:solidFill>
            </a:endParaRP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796" y="1533465"/>
            <a:ext cx="2859825" cy="294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6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Bewustwording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18712" y="2222288"/>
            <a:ext cx="10554574" cy="2281980"/>
          </a:xfrm>
        </p:spPr>
        <p:txBody>
          <a:bodyPr/>
          <a:lstStyle/>
          <a:p>
            <a:r>
              <a:rPr lang="nl-NL" dirty="0" smtClean="0"/>
              <a:t>Bekijk het filmpje op de volgende dia. Wees je bewust van wat je ziet gebeuren en bedenk waarom je dit zo wel / of niet </a:t>
            </a:r>
            <a:r>
              <a:rPr lang="nl-NL" dirty="0" err="1"/>
              <a:t>o</a:t>
            </a:r>
            <a:r>
              <a:rPr lang="nl-NL" dirty="0" err="1" smtClean="0"/>
              <a:t>ke</a:t>
            </a:r>
            <a:r>
              <a:rPr lang="nl-NL" dirty="0" smtClean="0"/>
              <a:t> vindt.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1193" y="3915304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715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eerbaar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60549CC0267249B69F42AF33CBDE9E" ma:contentTypeVersion="10" ma:contentTypeDescription="Een nieuw document maken." ma:contentTypeScope="" ma:versionID="b21b511959d9f18a030456145e0d834a">
  <xsd:schema xmlns:xsd="http://www.w3.org/2001/XMLSchema" xmlns:xs="http://www.w3.org/2001/XMLSchema" xmlns:p="http://schemas.microsoft.com/office/2006/metadata/properties" xmlns:ns3="28b14e99-98a3-4c6d-8ea2-af0da268405e" xmlns:ns4="3a4a4fef-a6a2-4fe9-b1e7-3d24c76a3656" targetNamespace="http://schemas.microsoft.com/office/2006/metadata/properties" ma:root="true" ma:fieldsID="8b7e027ff923bcb874cc3756e9e7a943" ns3:_="" ns4:_="">
    <xsd:import namespace="28b14e99-98a3-4c6d-8ea2-af0da268405e"/>
    <xsd:import namespace="3a4a4fef-a6a2-4fe9-b1e7-3d24c76a365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b14e99-98a3-4c6d-8ea2-af0da26840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4a4fef-a6a2-4fe9-b1e7-3d24c76a365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9D62EB0-83B2-44A1-B033-E572D94E5E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b14e99-98a3-4c6d-8ea2-af0da268405e"/>
    <ds:schemaRef ds:uri="3a4a4fef-a6a2-4fe9-b1e7-3d24c76a36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C343C4-2F6F-43FF-A865-D8EA79AFB8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DFBC71-51C1-4CB9-ABE3-81C2CF9E8AAF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3a4a4fef-a6a2-4fe9-b1e7-3d24c76a3656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28b14e99-98a3-4c6d-8ea2-af0da268405e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Citeerbaar</Template>
  <TotalTime>54</TotalTime>
  <Words>700</Words>
  <Application>Microsoft Office PowerPoint</Application>
  <PresentationFormat>Breedbeeld</PresentationFormat>
  <Paragraphs>171</Paragraphs>
  <Slides>21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8" baseType="lpstr">
      <vt:lpstr>Arial</vt:lpstr>
      <vt:lpstr>Calibri</vt:lpstr>
      <vt:lpstr>Century Gothic</vt:lpstr>
      <vt:lpstr>Courier New</vt:lpstr>
      <vt:lpstr>Wingdings</vt:lpstr>
      <vt:lpstr>Wingdings 2</vt:lpstr>
      <vt:lpstr>Citeerbaar</vt:lpstr>
      <vt:lpstr>Persoonlijke verzorging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Bewustwording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Aan / uit kleden</vt:lpstr>
      <vt:lpstr>evaluatie</vt:lpstr>
    </vt:vector>
  </TitlesOfParts>
  <Company>Leeuwenborgh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Trudy (T.C.C.A.) Schellings</dc:creator>
  <cp:lastModifiedBy>Trudy (T.C.C.A.) Schellings</cp:lastModifiedBy>
  <cp:revision>5</cp:revision>
  <dcterms:created xsi:type="dcterms:W3CDTF">2020-03-24T12:06:19Z</dcterms:created>
  <dcterms:modified xsi:type="dcterms:W3CDTF">2020-03-24T13:00:42Z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0x010100DF60549CC0267249B69F42AF33CBDE9E</vt:lpwstr>
  </property>
</Properties>
</file>