
<file path=[Content_Types].xml><?xml version="1.0" encoding="utf-8"?>
<Types xmlns="http://schemas.openxmlformats.org/package/2006/content-types">
  <Default Extension="png" ContentType="image/png"/>
  <Default Extension="m4a" ContentType="audio/mp4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sldIdLst>
    <p:sldId id="256" r:id="rId5"/>
    <p:sldId id="257" r:id="rId6"/>
    <p:sldId id="258" r:id="rId7"/>
    <p:sldId id="259" r:id="rId8"/>
    <p:sldId id="261" r:id="rId9"/>
    <p:sldId id="262" r:id="rId10"/>
    <p:sldId id="264" r:id="rId11"/>
    <p:sldId id="263" r:id="rId1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69" d="100"/>
          <a:sy n="69" d="100"/>
        </p:scale>
        <p:origin x="564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417779" y="802298"/>
            <a:ext cx="8637073" cy="2541431"/>
          </a:xfrm>
        </p:spPr>
        <p:txBody>
          <a:bodyPr bIns="0" anchor="b">
            <a:normAutofit/>
          </a:bodyPr>
          <a:lstStyle>
            <a:lvl1pPr algn="l">
              <a:defRPr sz="6600"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17780" y="3531204"/>
            <a:ext cx="8637072" cy="977621"/>
          </a:xfrm>
        </p:spPr>
        <p:txBody>
          <a:bodyPr tIns="91440" bIns="91440">
            <a:normAutofit/>
          </a:bodyPr>
          <a:lstStyle>
            <a:lvl1pPr marL="0" indent="0" algn="l">
              <a:buNone/>
              <a:defRPr sz="1800" b="0" cap="all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Klikken om de ondertitelstijl van het model te bewerken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1D156A-281A-4247-88ED-EC4301E75462}" type="datetimeFigureOut">
              <a:rPr lang="nl-NL" smtClean="0"/>
              <a:t>24-4-2020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416500" y="329307"/>
            <a:ext cx="4973915" cy="309201"/>
          </a:xfrm>
        </p:spPr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437664" y="798973"/>
            <a:ext cx="811019" cy="503578"/>
          </a:xfrm>
        </p:spPr>
        <p:txBody>
          <a:bodyPr/>
          <a:lstStyle/>
          <a:p>
            <a:fld id="{7CEB099B-AD78-4E36-8FAF-6D18FCC3974E}" type="slidenum">
              <a:rPr lang="nl-NL" smtClean="0"/>
              <a:t>‹nr.›</a:t>
            </a:fld>
            <a:endParaRPr lang="nl-NL"/>
          </a:p>
        </p:txBody>
      </p:sp>
      <p:cxnSp>
        <p:nvCxnSpPr>
          <p:cNvPr id="15" name="Straight Connector 14"/>
          <p:cNvCxnSpPr/>
          <p:nvPr/>
        </p:nvCxnSpPr>
        <p:spPr>
          <a:xfrm>
            <a:off x="2417780" y="3528542"/>
            <a:ext cx="863707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372645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1D156A-281A-4247-88ED-EC4301E75462}" type="datetimeFigureOut">
              <a:rPr lang="nl-NL" smtClean="0"/>
              <a:t>24-4-2020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099B-AD78-4E36-8FAF-6D18FCC3974E}" type="slidenum">
              <a:rPr lang="nl-NL" smtClean="0"/>
              <a:t>‹nr.›</a:t>
            </a:fld>
            <a:endParaRPr lang="nl-NL"/>
          </a:p>
        </p:txBody>
      </p:sp>
      <p:cxnSp>
        <p:nvCxnSpPr>
          <p:cNvPr id="26" name="Straight Connector 25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333628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39111" y="798973"/>
            <a:ext cx="1615742" cy="465988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44672" y="798973"/>
            <a:ext cx="7828830" cy="4659889"/>
          </a:xfrm>
        </p:spPr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1D156A-281A-4247-88ED-EC4301E75462}" type="datetimeFigureOut">
              <a:rPr lang="nl-NL" smtClean="0"/>
              <a:t>24-4-2020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099B-AD78-4E36-8FAF-6D18FCC3974E}" type="slidenum">
              <a:rPr lang="nl-NL" smtClean="0"/>
              <a:t>‹nr.›</a:t>
            </a:fld>
            <a:endParaRPr lang="nl-NL"/>
          </a:p>
        </p:txBody>
      </p:sp>
      <p:cxnSp>
        <p:nvCxnSpPr>
          <p:cNvPr id="15" name="Straight Connector 14"/>
          <p:cNvCxnSpPr/>
          <p:nvPr/>
        </p:nvCxnSpPr>
        <p:spPr>
          <a:xfrm>
            <a:off x="9439111" y="798973"/>
            <a:ext cx="0" cy="4659889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170217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1D156A-281A-4247-88ED-EC4301E75462}" type="datetimeFigureOut">
              <a:rPr lang="nl-NL" smtClean="0"/>
              <a:t>24-4-2020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099B-AD78-4E36-8FAF-6D18FCC3974E}" type="slidenum">
              <a:rPr lang="nl-NL" smtClean="0"/>
              <a:t>‹nr.›</a:t>
            </a:fld>
            <a:endParaRPr lang="nl-NL"/>
          </a:p>
        </p:txBody>
      </p:sp>
      <p:cxnSp>
        <p:nvCxnSpPr>
          <p:cNvPr id="33" name="Straight Connector 32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81693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4239" y="1756130"/>
            <a:ext cx="8643154" cy="1887950"/>
          </a:xfrm>
        </p:spPr>
        <p:txBody>
          <a:bodyPr anchor="b">
            <a:normAutofit/>
          </a:bodyPr>
          <a:lstStyle>
            <a:lvl1pPr algn="l">
              <a:defRPr sz="3600"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4239" y="3806195"/>
            <a:ext cx="8630446" cy="1012929"/>
          </a:xfrm>
        </p:spPr>
        <p:txBody>
          <a:bodyPr tIns="91440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1D156A-281A-4247-88ED-EC4301E75462}" type="datetimeFigureOut">
              <a:rPr lang="nl-NL" smtClean="0"/>
              <a:t>24-4-2020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099B-AD78-4E36-8FAF-6D18FCC3974E}" type="slidenum">
              <a:rPr lang="nl-NL" smtClean="0"/>
              <a:t>‹nr.›</a:t>
            </a:fld>
            <a:endParaRPr lang="nl-NL"/>
          </a:p>
        </p:txBody>
      </p:sp>
      <p:cxnSp>
        <p:nvCxnSpPr>
          <p:cNvPr id="15" name="Straight Connector 14"/>
          <p:cNvCxnSpPr/>
          <p:nvPr/>
        </p:nvCxnSpPr>
        <p:spPr>
          <a:xfrm>
            <a:off x="1454239" y="3804985"/>
            <a:ext cx="8630446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001915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9217" y="804889"/>
            <a:ext cx="9605635" cy="1059305"/>
          </a:xfrm>
        </p:spPr>
        <p:txBody>
          <a:bodyPr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47331" y="2010878"/>
            <a:ext cx="4645152" cy="3448595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13771" y="2017343"/>
            <a:ext cx="4645152" cy="3441520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1D156A-281A-4247-88ED-EC4301E75462}" type="datetimeFigureOut">
              <a:rPr lang="nl-NL" smtClean="0"/>
              <a:t>24-4-2020</a:t>
            </a:fld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099B-AD78-4E36-8FAF-6D18FCC3974E}" type="slidenum">
              <a:rPr lang="nl-NL" smtClean="0"/>
              <a:t>‹nr.›</a:t>
            </a:fld>
            <a:endParaRPr lang="nl-NL"/>
          </a:p>
        </p:txBody>
      </p:sp>
      <p:cxnSp>
        <p:nvCxnSpPr>
          <p:cNvPr id="35" name="Straight Connector 34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177664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7191" y="804163"/>
            <a:ext cx="9607661" cy="1056319"/>
          </a:xfrm>
        </p:spPr>
        <p:txBody>
          <a:bodyPr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47191" y="2019549"/>
            <a:ext cx="4645152" cy="801943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47191" y="2824269"/>
            <a:ext cx="4645152" cy="2644457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12362" y="2023003"/>
            <a:ext cx="4645152" cy="802237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412362" y="2821491"/>
            <a:ext cx="4645152" cy="2637371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1D156A-281A-4247-88ED-EC4301E75462}" type="datetimeFigureOut">
              <a:rPr lang="nl-NL" smtClean="0"/>
              <a:t>24-4-2020</a:t>
            </a:fld>
            <a:endParaRPr lang="nl-NL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099B-AD78-4E36-8FAF-6D18FCC3974E}" type="slidenum">
              <a:rPr lang="nl-NL" smtClean="0"/>
              <a:t>‹nr.›</a:t>
            </a:fld>
            <a:endParaRPr lang="nl-NL"/>
          </a:p>
        </p:txBody>
      </p:sp>
      <p:cxnSp>
        <p:nvCxnSpPr>
          <p:cNvPr id="29" name="Straight Connector 28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73820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1D156A-281A-4247-88ED-EC4301E75462}" type="datetimeFigureOut">
              <a:rPr lang="nl-NL" smtClean="0"/>
              <a:t>24-4-2020</a:t>
            </a:fld>
            <a:endParaRPr lang="nl-NL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099B-AD78-4E36-8FAF-6D18FCC3974E}" type="slidenum">
              <a:rPr lang="nl-NL" smtClean="0"/>
              <a:t>‹nr.›</a:t>
            </a:fld>
            <a:endParaRPr lang="nl-NL"/>
          </a:p>
        </p:txBody>
      </p:sp>
      <p:cxnSp>
        <p:nvCxnSpPr>
          <p:cNvPr id="25" name="Straight Connector 24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365497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1D156A-281A-4247-88ED-EC4301E75462}" type="datetimeFigureOut">
              <a:rPr lang="nl-NL" smtClean="0"/>
              <a:t>24-4-2020</a:t>
            </a:fld>
            <a:endParaRPr lang="nl-NL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099B-AD78-4E36-8FAF-6D18FCC3974E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5637822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671" y="798973"/>
            <a:ext cx="3273099" cy="2247117"/>
          </a:xfrm>
        </p:spPr>
        <p:txBody>
          <a:bodyPr anchor="b">
            <a:normAutofit/>
          </a:bodyPr>
          <a:lstStyle>
            <a:lvl1pPr algn="l">
              <a:defRPr sz="2400"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43714" y="798974"/>
            <a:ext cx="6012470" cy="4658826"/>
          </a:xfrm>
        </p:spPr>
        <p:txBody>
          <a:bodyPr anchor="ctr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44671" y="3205491"/>
            <a:ext cx="3275013" cy="2248181"/>
          </a:xfrm>
        </p:spPr>
        <p:txBody>
          <a:bodyPr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1D156A-281A-4247-88ED-EC4301E75462}" type="datetimeFigureOut">
              <a:rPr lang="nl-NL" smtClean="0"/>
              <a:t>24-4-2020</a:t>
            </a:fld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099B-AD78-4E36-8FAF-6D18FCC3974E}" type="slidenum">
              <a:rPr lang="nl-NL" smtClean="0"/>
              <a:t>‹nr.›</a:t>
            </a:fld>
            <a:endParaRPr lang="nl-NL"/>
          </a:p>
        </p:txBody>
      </p:sp>
      <p:cxnSp>
        <p:nvCxnSpPr>
          <p:cNvPr id="17" name="Straight Connector 16"/>
          <p:cNvCxnSpPr/>
          <p:nvPr/>
        </p:nvCxnSpPr>
        <p:spPr>
          <a:xfrm>
            <a:off x="1448280" y="3205491"/>
            <a:ext cx="3269490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048135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7477387" y="482170"/>
            <a:ext cx="4074533" cy="5149101"/>
            <a:chOff x="7477387" y="482170"/>
            <a:chExt cx="4074533" cy="5149101"/>
          </a:xfrm>
        </p:grpSpPr>
        <p:sp>
          <p:nvSpPr>
            <p:cNvPr id="18" name="Rectangle 17"/>
            <p:cNvSpPr/>
            <p:nvPr/>
          </p:nvSpPr>
          <p:spPr bwMode="black">
            <a:xfrm>
              <a:off x="7477387" y="482170"/>
              <a:ext cx="4074533" cy="5149101"/>
            </a:xfrm>
            <a:prstGeom prst="rect">
              <a:avLst/>
            </a:prstGeom>
            <a:gradFill>
              <a:gsLst>
                <a:gs pos="0">
                  <a:srgbClr val="000001"/>
                </a:gs>
                <a:gs pos="100000">
                  <a:srgbClr val="191919"/>
                </a:gs>
              </a:gsLst>
            </a:gradFill>
            <a:ln w="76200" cmpd="sng">
              <a:noFill/>
              <a:miter lim="800000"/>
            </a:ln>
            <a:effectLst>
              <a:outerShdw blurRad="127000" dist="228600" dir="4740000" sx="98000" sy="98000" algn="tl" rotWithShape="0">
                <a:srgbClr val="000000">
                  <a:alpha val="34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Rectangle 18"/>
            <p:cNvSpPr/>
            <p:nvPr/>
          </p:nvSpPr>
          <p:spPr bwMode="blackWhite">
            <a:xfrm>
              <a:off x="7790446" y="812506"/>
              <a:ext cx="3450289" cy="4466452"/>
            </a:xfrm>
            <a:prstGeom prst="rect">
              <a:avLst/>
            </a:prstGeom>
            <a:gradFill>
              <a:gsLst>
                <a:gs pos="0">
                  <a:srgbClr val="DADADA"/>
                </a:gs>
                <a:gs pos="100000">
                  <a:srgbClr val="FFFFFE"/>
                </a:gs>
              </a:gsLst>
              <a:lin ang="16200000" scaled="0"/>
            </a:gradFill>
            <a:ln w="50800" cmpd="sng">
              <a:solidFill>
                <a:srgbClr val="191919"/>
              </a:solidFill>
              <a:miter lim="800000"/>
            </a:ln>
            <a:effectLst>
              <a:innerShdw blurRad="63500" dist="88900" dir="14100000">
                <a:srgbClr val="000000">
                  <a:alpha val="30000"/>
                </a:srgbClr>
              </a:inn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1206" y="1129513"/>
            <a:ext cx="5532328" cy="1830584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124389" y="1122542"/>
            <a:ext cx="2791171" cy="3866327"/>
          </a:xfrm>
          <a:solidFill>
            <a:schemeClr val="bg1">
              <a:lumMod val="85000"/>
            </a:schemeClr>
          </a:solidFill>
          <a:ln w="9525" cap="sq">
            <a:noFill/>
            <a:miter lim="800000"/>
          </a:ln>
          <a:effectLst/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nl-NL"/>
              <a:t>Klik op het pictogram als u een afbeelding wilt toevoegen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50329" y="3145992"/>
            <a:ext cx="5524404" cy="2003742"/>
          </a:xfrm>
        </p:spPr>
        <p:txBody>
          <a:bodyPr>
            <a:normAutofit/>
          </a:bodyPr>
          <a:lstStyle>
            <a:lvl1pPr marL="0" indent="0" algn="l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447382" y="5469856"/>
            <a:ext cx="5527351" cy="320123"/>
          </a:xfrm>
        </p:spPr>
        <p:txBody>
          <a:bodyPr/>
          <a:lstStyle>
            <a:lvl1pPr algn="l">
              <a:defRPr/>
            </a:lvl1pPr>
          </a:lstStyle>
          <a:p>
            <a:fld id="{AD1D156A-281A-4247-88ED-EC4301E75462}" type="datetimeFigureOut">
              <a:rPr lang="nl-NL" smtClean="0"/>
              <a:t>24-4-2020</a:t>
            </a:fld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447382" y="318640"/>
            <a:ext cx="5541004" cy="320931"/>
          </a:xfrm>
        </p:spPr>
        <p:txBody>
          <a:bodyPr/>
          <a:lstStyle/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B099B-AD78-4E36-8FAF-6D18FCC3974E}" type="slidenum">
              <a:rPr lang="nl-NL" smtClean="0"/>
              <a:t>‹nr.›</a:t>
            </a:fld>
            <a:endParaRPr lang="nl-NL"/>
          </a:p>
        </p:txBody>
      </p:sp>
      <p:cxnSp>
        <p:nvCxnSpPr>
          <p:cNvPr id="31" name="Straight Connector 30"/>
          <p:cNvCxnSpPr/>
          <p:nvPr/>
        </p:nvCxnSpPr>
        <p:spPr>
          <a:xfrm>
            <a:off x="1447382" y="3143605"/>
            <a:ext cx="5527351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543542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2019476"/>
            <a:ext cx="12192000" cy="4105941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0"/>
                </a:schemeClr>
              </a:gs>
              <a:gs pos="100000">
                <a:schemeClr val="bg2"/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38" b="-1538"/>
          <a:stretch/>
        </p:blipFill>
        <p:spPr bwMode="black">
          <a:xfrm>
            <a:off x="0" y="6126480"/>
            <a:ext cx="12192000" cy="74295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451579" y="804519"/>
            <a:ext cx="9603275" cy="104923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1579" y="2015732"/>
            <a:ext cx="9603275" cy="34506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554138" y="330370"/>
            <a:ext cx="3500715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D1D156A-281A-4247-88ED-EC4301E75462}" type="datetimeFigureOut">
              <a:rPr lang="nl-NL" smtClean="0"/>
              <a:t>24-4-2020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451579" y="329307"/>
            <a:ext cx="5938836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0060" y="798973"/>
            <a:ext cx="811019" cy="503578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2800">
                <a:solidFill>
                  <a:schemeClr val="accent1"/>
                </a:solidFill>
              </a:defRPr>
            </a:lvl1pPr>
          </a:lstStyle>
          <a:p>
            <a:fld id="{7CEB099B-AD78-4E36-8FAF-6D18FCC3974E}" type="slidenum">
              <a:rPr lang="nl-NL" smtClean="0"/>
              <a:t>‹nr.›</a:t>
            </a:fld>
            <a:endParaRPr lang="nl-NL"/>
          </a:p>
        </p:txBody>
      </p:sp>
      <p:cxnSp>
        <p:nvCxnSpPr>
          <p:cNvPr id="10" name="Straight Connector 9"/>
          <p:cNvCxnSpPr/>
          <p:nvPr/>
        </p:nvCxnSpPr>
        <p:spPr>
          <a:xfrm>
            <a:off x="0" y="6128413"/>
            <a:ext cx="12192000" cy="0"/>
          </a:xfrm>
          <a:prstGeom prst="line">
            <a:avLst/>
          </a:prstGeom>
          <a:ln w="12700">
            <a:solidFill>
              <a:srgbClr val="000001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569712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0" i="0" kern="1200" cap="all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20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8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600" kern="120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4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4a"/><Relationship Id="rId1" Type="http://schemas.microsoft.com/office/2007/relationships/media" Target="../media/media2.m4a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3.m4a"/><Relationship Id="rId1" Type="http://schemas.microsoft.com/office/2007/relationships/media" Target="../media/media3.m4a"/><Relationship Id="rId5" Type="http://schemas.openxmlformats.org/officeDocument/2006/relationships/image" Target="../media/image3.jpg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4.m4a"/><Relationship Id="rId1" Type="http://schemas.microsoft.com/office/2007/relationships/media" Target="../media/media4.m4a"/><Relationship Id="rId6" Type="http://schemas.openxmlformats.org/officeDocument/2006/relationships/image" Target="../media/image5.jpg"/><Relationship Id="rId5" Type="http://schemas.openxmlformats.org/officeDocument/2006/relationships/image" Target="../media/image4.jpg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5.m4a"/><Relationship Id="rId1" Type="http://schemas.microsoft.com/office/2007/relationships/media" Target="../media/media5.m4a"/><Relationship Id="rId6" Type="http://schemas.openxmlformats.org/officeDocument/2006/relationships/image" Target="../media/image7.jpg"/><Relationship Id="rId5" Type="http://schemas.openxmlformats.org/officeDocument/2006/relationships/image" Target="../media/image6.jpg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6.m4a"/><Relationship Id="rId1" Type="http://schemas.microsoft.com/office/2007/relationships/media" Target="../media/media6.m4a"/><Relationship Id="rId5" Type="http://schemas.openxmlformats.org/officeDocument/2006/relationships/image" Target="../media/image8.jpg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jp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6.jpg"/><Relationship Id="rId2" Type="http://schemas.openxmlformats.org/officeDocument/2006/relationships/audio" Target="../media/media7.m4a"/><Relationship Id="rId1" Type="http://schemas.microsoft.com/office/2007/relationships/media" Target="../media/media7.m4a"/><Relationship Id="rId6" Type="http://schemas.openxmlformats.org/officeDocument/2006/relationships/image" Target="../media/image10.jpeg"/><Relationship Id="rId5" Type="http://schemas.openxmlformats.org/officeDocument/2006/relationships/image" Target="../media/image5.jpg"/><Relationship Id="rId10" Type="http://schemas.openxmlformats.org/officeDocument/2006/relationships/image" Target="../media/image2.png"/><Relationship Id="rId4" Type="http://schemas.openxmlformats.org/officeDocument/2006/relationships/image" Target="../media/image9.jpeg"/><Relationship Id="rId9" Type="http://schemas.openxmlformats.org/officeDocument/2006/relationships/image" Target="../media/image4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8.m4a"/><Relationship Id="rId1" Type="http://schemas.microsoft.com/office/2007/relationships/media" Target="../media/media8.m4a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2">
                <a:tint val="94000"/>
                <a:satMod val="80000"/>
                <a:lumMod val="106000"/>
              </a:schemeClr>
            </a:gs>
            <a:gs pos="100000">
              <a:schemeClr val="bg2">
                <a:shade val="80000"/>
              </a:schemeClr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2FDF9410-E530-4E71-A2C0-4C24B489649E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" y="0"/>
            <a:ext cx="12191695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BC886CA7-9162-4076-B776-3EF2F25834C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752966" y="1427304"/>
            <a:ext cx="8686800" cy="3241515"/>
          </a:xfrm>
        </p:spPr>
        <p:txBody>
          <a:bodyPr anchor="ctr">
            <a:normAutofit/>
          </a:bodyPr>
          <a:lstStyle/>
          <a:p>
            <a:r>
              <a:rPr lang="nl-NL" sz="4800" b="1" dirty="0">
                <a:solidFill>
                  <a:srgbClr val="C00000"/>
                </a:solidFill>
              </a:rPr>
              <a:t>Ziekte van Parkinson</a:t>
            </a:r>
            <a:r>
              <a:rPr lang="nl-NL" sz="5400" b="1" dirty="0">
                <a:solidFill>
                  <a:srgbClr val="C00000"/>
                </a:solidFill>
              </a:rPr>
              <a:t/>
            </a:r>
            <a:br>
              <a:rPr lang="nl-NL" sz="5400" b="1" dirty="0">
                <a:solidFill>
                  <a:srgbClr val="C00000"/>
                </a:solidFill>
              </a:rPr>
            </a:br>
            <a:endParaRPr lang="nl-NL" sz="5400" b="1" dirty="0"/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5B103FF6-1C64-4012-9A1A-B2A24F8753D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752966" y="5132139"/>
            <a:ext cx="8686800" cy="631270"/>
          </a:xfrm>
        </p:spPr>
        <p:txBody>
          <a:bodyPr>
            <a:noAutofit/>
          </a:bodyPr>
          <a:lstStyle/>
          <a:p>
            <a:r>
              <a:rPr lang="nl-NL" sz="3600" b="1" dirty="0"/>
              <a:t>Een Neurologische probleem</a:t>
            </a:r>
            <a:endParaRPr lang="nl-NL" sz="3600" b="1" dirty="0">
              <a:solidFill>
                <a:srgbClr val="C00000"/>
              </a:solidFill>
            </a:endParaRP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53268B1E-8861-4702-9529-5A8FB23A618F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1752966" y="1094758"/>
            <a:ext cx="8686800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BC6646AE-8FD6-411E-8640-6CCB250D54FB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1752966" y="4923706"/>
            <a:ext cx="8686800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9" name="Tekstvak 8">
            <a:extLst>
              <a:ext uri="{FF2B5EF4-FFF2-40B4-BE49-F238E27FC236}">
                <a16:creationId xmlns:a16="http://schemas.microsoft.com/office/drawing/2014/main" id="{011D0C61-2300-4853-B506-D586EB588D0B}"/>
              </a:ext>
            </a:extLst>
          </p:cNvPr>
          <p:cNvSpPr txBox="1"/>
          <p:nvPr/>
        </p:nvSpPr>
        <p:spPr>
          <a:xfrm>
            <a:off x="1669002" y="390617"/>
            <a:ext cx="87707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b="1" dirty="0"/>
              <a:t>Door Inge, Stefanie, Astrid en Dominique</a:t>
            </a:r>
          </a:p>
        </p:txBody>
      </p:sp>
      <p:pic>
        <p:nvPicPr>
          <p:cNvPr id="15" name="Parkinson dia 1">
            <a:hlinkClick r:id="" action="ppaction://media"/>
            <a:extLst>
              <a:ext uri="{FF2B5EF4-FFF2-40B4-BE49-F238E27FC236}">
                <a16:creationId xmlns:a16="http://schemas.microsoft.com/office/drawing/2014/main" id="{F65758F8-DE83-45B2-AA74-EB6B22165E4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194577" y="3671888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211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249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45B44F4-6349-4DC5-92CC-8A1D46EC9D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b="1" dirty="0"/>
              <a:t>Beschrijving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4BFF8E1F-34AE-458A-B859-B404AAF3168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nl-NL" dirty="0"/>
              <a:t>De ziekte van Parkinson is een hersenaandoening waarbij een kleine groep cellen in de hersenen beschadigt en afsterft.</a:t>
            </a:r>
          </a:p>
          <a:p>
            <a:pPr marL="0" indent="0">
              <a:buNone/>
            </a:pPr>
            <a:endParaRPr lang="nl-NL" dirty="0"/>
          </a:p>
          <a:p>
            <a:pPr marL="0" indent="0">
              <a:buNone/>
            </a:pPr>
            <a:endParaRPr lang="nl-NL" dirty="0"/>
          </a:p>
          <a:p>
            <a:pPr marL="0" indent="0">
              <a:buNone/>
            </a:pPr>
            <a:endParaRPr lang="nl-NL" dirty="0"/>
          </a:p>
          <a:p>
            <a:pPr marL="0" indent="0">
              <a:buNone/>
            </a:pPr>
            <a:r>
              <a:rPr lang="nl-NL" dirty="0"/>
              <a:t>Doe je mee met de klein quiz? … herkende de beroemde personen op de volgende dia’s!</a:t>
            </a:r>
          </a:p>
          <a:p>
            <a:pPr marL="0" indent="0">
              <a:buNone/>
            </a:pPr>
            <a:endParaRPr lang="nl-NL" dirty="0"/>
          </a:p>
          <a:p>
            <a:pPr marL="0" indent="0">
              <a:buNone/>
            </a:pPr>
            <a:endParaRPr lang="nl-NL" dirty="0"/>
          </a:p>
        </p:txBody>
      </p:sp>
      <p:pic>
        <p:nvPicPr>
          <p:cNvPr id="5" name="Dia 2">
            <a:hlinkClick r:id="" action="ppaction://media"/>
            <a:extLst>
              <a:ext uri="{FF2B5EF4-FFF2-40B4-BE49-F238E27FC236}">
                <a16:creationId xmlns:a16="http://schemas.microsoft.com/office/drawing/2014/main" id="{84B24EC9-FF89-48DF-A43C-FE17CA0B924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851525" y="3184525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69987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357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DCB4509-3F18-4EF8-8642-9DFC3BAA96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b="1" dirty="0" err="1"/>
              <a:t>OOrzaak</a:t>
            </a:r>
            <a:endParaRPr lang="nl-NL" b="1" dirty="0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32C66D92-BC6D-4E1C-B47A-C55E4DCD4C7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/>
              <a:t>Er is geen concreet antwoord hierop</a:t>
            </a:r>
          </a:p>
          <a:p>
            <a:r>
              <a:rPr lang="nl-NL" dirty="0"/>
              <a:t>Cellen maken geen dopamine meer aan</a:t>
            </a:r>
          </a:p>
          <a:p>
            <a:r>
              <a:rPr lang="nl-NL" dirty="0"/>
              <a:t>Mogelijk stoornis in de eiwitstofwisseling</a:t>
            </a:r>
          </a:p>
          <a:p>
            <a:endParaRPr lang="nl-NL" dirty="0"/>
          </a:p>
        </p:txBody>
      </p:sp>
      <p:pic>
        <p:nvPicPr>
          <p:cNvPr id="5" name="Dia 3">
            <a:hlinkClick r:id="" action="ppaction://media"/>
            <a:extLst>
              <a:ext uri="{FF2B5EF4-FFF2-40B4-BE49-F238E27FC236}">
                <a16:creationId xmlns:a16="http://schemas.microsoft.com/office/drawing/2014/main" id="{5302D957-6B86-4907-8D64-6A9D4423141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6651625" y="2433410"/>
            <a:ext cx="487363" cy="487363"/>
          </a:xfrm>
          <a:prstGeom prst="rect">
            <a:avLst/>
          </a:prstGeom>
        </p:spPr>
      </p:pic>
      <p:pic>
        <p:nvPicPr>
          <p:cNvPr id="6" name="Afbeelding 5" descr="Afbeelding met persoon, man, stropdas, kostuum&#10;&#10;Automatisch gegenereerde beschrijving">
            <a:extLst>
              <a:ext uri="{FF2B5EF4-FFF2-40B4-BE49-F238E27FC236}">
                <a16:creationId xmlns:a16="http://schemas.microsoft.com/office/drawing/2014/main" id="{066F3055-E3E0-4120-85F5-19362A69019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96274">
            <a:off x="7812241" y="1203473"/>
            <a:ext cx="2423412" cy="29472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1782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8058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AD50BA5-D82C-4132-804D-ACE7C3CA92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51578" y="689110"/>
            <a:ext cx="9603275" cy="1049235"/>
          </a:xfrm>
        </p:spPr>
        <p:txBody>
          <a:bodyPr/>
          <a:lstStyle/>
          <a:p>
            <a:r>
              <a:rPr lang="nl-NL" b="1" dirty="0"/>
              <a:t>Symptomen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82E81B51-7766-4976-AA83-60D9219DDF7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/>
              <a:t>Trillen van de handen, benen, kin of tong</a:t>
            </a:r>
          </a:p>
          <a:p>
            <a:r>
              <a:rPr lang="nl-NL" dirty="0"/>
              <a:t>Trager worden van bewegingen</a:t>
            </a:r>
          </a:p>
          <a:p>
            <a:r>
              <a:rPr lang="nl-NL" dirty="0"/>
              <a:t>Stijfheid van de spieren</a:t>
            </a:r>
          </a:p>
          <a:p>
            <a:r>
              <a:rPr lang="nl-NL" dirty="0"/>
              <a:t>Houding- en evenwichtsproblemen</a:t>
            </a:r>
          </a:p>
          <a:p>
            <a:r>
              <a:rPr lang="nl-NL" dirty="0"/>
              <a:t>“Bevriezen” van de benen </a:t>
            </a:r>
            <a:r>
              <a:rPr lang="nl-NL"/>
              <a:t>tijdens lopen</a:t>
            </a:r>
          </a:p>
        </p:txBody>
      </p:sp>
      <p:pic>
        <p:nvPicPr>
          <p:cNvPr id="5" name="Dia 4">
            <a:hlinkClick r:id="" action="ppaction://media"/>
            <a:extLst>
              <a:ext uri="{FF2B5EF4-FFF2-40B4-BE49-F238E27FC236}">
                <a16:creationId xmlns:a16="http://schemas.microsoft.com/office/drawing/2014/main" id="{AD34D312-49F7-4642-AAA1-543B0F71BD8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6253215" y="3497356"/>
            <a:ext cx="487363" cy="487363"/>
          </a:xfrm>
          <a:prstGeom prst="rect">
            <a:avLst/>
          </a:prstGeom>
        </p:spPr>
      </p:pic>
      <p:pic>
        <p:nvPicPr>
          <p:cNvPr id="11" name="Afbeelding 10" descr="Afbeelding met man, persoon, stropdas, dragen&#10;&#10;Automatisch gegenereerde beschrijving">
            <a:extLst>
              <a:ext uri="{FF2B5EF4-FFF2-40B4-BE49-F238E27FC236}">
                <a16:creationId xmlns:a16="http://schemas.microsoft.com/office/drawing/2014/main" id="{294E3919-214F-418D-9D7F-C020B54CEE6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54391">
            <a:off x="8013539" y="2571986"/>
            <a:ext cx="3380122" cy="2682710"/>
          </a:xfrm>
          <a:prstGeom prst="rect">
            <a:avLst/>
          </a:prstGeom>
        </p:spPr>
      </p:pic>
      <p:pic>
        <p:nvPicPr>
          <p:cNvPr id="7" name="Afbeelding 6">
            <a:extLst>
              <a:ext uri="{FF2B5EF4-FFF2-40B4-BE49-F238E27FC236}">
                <a16:creationId xmlns:a16="http://schemas.microsoft.com/office/drawing/2014/main" id="{6C18EAA5-4CFF-458F-AE65-E13FE5C4B58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92934" y="209129"/>
            <a:ext cx="2342188" cy="28331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20649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0597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5CB1884-02EE-43EC-B9FF-9A71F37D67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b="1" dirty="0"/>
              <a:t>Behandeling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9A401371-ADAC-494D-92D3-46EAD32734C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/>
              <a:t>Helaas niet te genezen</a:t>
            </a:r>
          </a:p>
          <a:p>
            <a:r>
              <a:rPr lang="nl-NL" dirty="0"/>
              <a:t>Verlichting klachten door medicijnen</a:t>
            </a:r>
          </a:p>
          <a:p>
            <a:r>
              <a:rPr lang="nl-NL" dirty="0"/>
              <a:t>Hersenoperatie</a:t>
            </a:r>
          </a:p>
        </p:txBody>
      </p:sp>
      <p:pic>
        <p:nvPicPr>
          <p:cNvPr id="4" name="Dia 5">
            <a:hlinkClick r:id="" action="ppaction://media"/>
            <a:extLst>
              <a:ext uri="{FF2B5EF4-FFF2-40B4-BE49-F238E27FC236}">
                <a16:creationId xmlns:a16="http://schemas.microsoft.com/office/drawing/2014/main" id="{87BD1FB4-2EC5-4366-95CE-D3AE3DD4F83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368954" y="3823717"/>
            <a:ext cx="487363" cy="487363"/>
          </a:xfrm>
          <a:prstGeom prst="rect">
            <a:avLst/>
          </a:prstGeom>
        </p:spPr>
      </p:pic>
      <p:pic>
        <p:nvPicPr>
          <p:cNvPr id="6" name="Afbeelding 5" descr="Afbeelding met persoon, vrouw, zitten, vasthouden&#10;&#10;Automatisch gegenereerde beschrijving">
            <a:extLst>
              <a:ext uri="{FF2B5EF4-FFF2-40B4-BE49-F238E27FC236}">
                <a16:creationId xmlns:a16="http://schemas.microsoft.com/office/drawing/2014/main" id="{F1F8A064-1B3D-4197-92B8-33348F315BE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106658"/>
            <a:ext cx="3634740" cy="4320540"/>
          </a:xfrm>
          <a:prstGeom prst="rect">
            <a:avLst/>
          </a:prstGeom>
        </p:spPr>
      </p:pic>
      <p:pic>
        <p:nvPicPr>
          <p:cNvPr id="8" name="Afbeelding 7" descr="Afbeelding met persoon, man, binnen, kijken&#10;&#10;Automatisch gegenereerde beschrijving">
            <a:extLst>
              <a:ext uri="{FF2B5EF4-FFF2-40B4-BE49-F238E27FC236}">
                <a16:creationId xmlns:a16="http://schemas.microsoft.com/office/drawing/2014/main" id="{826D9A0A-76DA-4EA1-98C7-C1A378914EB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86356">
            <a:off x="8592723" y="2520738"/>
            <a:ext cx="2857505" cy="29754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86784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424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B11549E-86EA-4426-8822-812769BF1C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b="1" dirty="0"/>
              <a:t>Dagelijks leven met Parkinson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8867865F-506B-4102-94DF-3D6B17BFBC1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/>
              <a:t>Blijf positief</a:t>
            </a:r>
          </a:p>
          <a:p>
            <a:r>
              <a:rPr lang="nl-NL" dirty="0"/>
              <a:t>Beweeg regelmatig</a:t>
            </a:r>
          </a:p>
          <a:p>
            <a:r>
              <a:rPr lang="nl-NL" dirty="0"/>
              <a:t>Eet gezond</a:t>
            </a:r>
          </a:p>
        </p:txBody>
      </p:sp>
      <p:pic>
        <p:nvPicPr>
          <p:cNvPr id="5" name="Dia 7">
            <a:hlinkClick r:id="" action="ppaction://media"/>
            <a:extLst>
              <a:ext uri="{FF2B5EF4-FFF2-40B4-BE49-F238E27FC236}">
                <a16:creationId xmlns:a16="http://schemas.microsoft.com/office/drawing/2014/main" id="{4BB3754A-EB91-426C-8A66-BAC0C0757AF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3990860" y="3429000"/>
            <a:ext cx="487363" cy="487363"/>
          </a:xfrm>
          <a:prstGeom prst="rect">
            <a:avLst/>
          </a:prstGeom>
        </p:spPr>
      </p:pic>
      <p:pic>
        <p:nvPicPr>
          <p:cNvPr id="7" name="Afbeelding 6" descr="Afbeelding met persoon, man, binnen, kijken&#10;&#10;Automatisch gegenereerde beschrijving">
            <a:extLst>
              <a:ext uri="{FF2B5EF4-FFF2-40B4-BE49-F238E27FC236}">
                <a16:creationId xmlns:a16="http://schemas.microsoft.com/office/drawing/2014/main" id="{CAC875BF-4197-473B-BB4B-AC6FBB0F708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90844" y="1853754"/>
            <a:ext cx="4642763" cy="32125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73554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6054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8C98591-D60B-4576-A8C5-95728FF940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51579" y="804520"/>
            <a:ext cx="9603275" cy="865336"/>
          </a:xfrm>
        </p:spPr>
        <p:txBody>
          <a:bodyPr/>
          <a:lstStyle/>
          <a:p>
            <a:r>
              <a:rPr lang="nl-NL" dirty="0"/>
              <a:t>En hebben jullie ze herkend ?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F2E4E40B-E445-4DEA-B8AF-9D1339BF323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51579" y="2015732"/>
            <a:ext cx="8278347" cy="2645045"/>
          </a:xfrm>
        </p:spPr>
        <p:txBody>
          <a:bodyPr/>
          <a:lstStyle/>
          <a:p>
            <a:pPr marL="0" indent="0">
              <a:buNone/>
            </a:pPr>
            <a:r>
              <a:rPr lang="nl-NL" dirty="0"/>
              <a:t>   Michael J. Fox                            Robin Williams</a:t>
            </a:r>
          </a:p>
          <a:p>
            <a:endParaRPr lang="nl-NL" dirty="0"/>
          </a:p>
          <a:p>
            <a:r>
              <a:rPr lang="nl-NL" dirty="0"/>
              <a:t>Ozzy </a:t>
            </a:r>
            <a:r>
              <a:rPr lang="nl-NL" dirty="0" err="1"/>
              <a:t>Osbourne</a:t>
            </a:r>
            <a:r>
              <a:rPr lang="nl-NL" dirty="0"/>
              <a:t>                                                          Johnny Cash</a:t>
            </a:r>
          </a:p>
          <a:p>
            <a:endParaRPr lang="nl-NL" dirty="0"/>
          </a:p>
          <a:p>
            <a:pPr marL="0" indent="0">
              <a:buNone/>
            </a:pPr>
            <a:r>
              <a:rPr lang="nl-NL" dirty="0"/>
              <a:t>   Muhammad Ali                                    Prins Claus</a:t>
            </a:r>
          </a:p>
        </p:txBody>
      </p:sp>
      <p:pic>
        <p:nvPicPr>
          <p:cNvPr id="6" name="Afbeelding 5" descr="Afbeelding met persoon, man, binnen, kijken&#10;&#10;Automatisch gegenereerde beschrijving">
            <a:extLst>
              <a:ext uri="{FF2B5EF4-FFF2-40B4-BE49-F238E27FC236}">
                <a16:creationId xmlns:a16="http://schemas.microsoft.com/office/drawing/2014/main" id="{5F889742-1298-41D0-AAC7-31B7BD97AECF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98387" y="2541299"/>
            <a:ext cx="1120478" cy="1166745"/>
          </a:xfrm>
          <a:prstGeom prst="rect">
            <a:avLst/>
          </a:prstGeom>
        </p:spPr>
      </p:pic>
      <p:pic>
        <p:nvPicPr>
          <p:cNvPr id="8" name="Afbeelding 7" descr="Afbeelding met persoon, man, binnen, stropdas&#10;&#10;Automatisch gegenereerde beschrijving">
            <a:extLst>
              <a:ext uri="{FF2B5EF4-FFF2-40B4-BE49-F238E27FC236}">
                <a16:creationId xmlns:a16="http://schemas.microsoft.com/office/drawing/2014/main" id="{CF1424E3-1AEA-4C07-A36B-B41D3E1F93F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67341" y="1383639"/>
            <a:ext cx="1324760" cy="1602472"/>
          </a:xfrm>
          <a:prstGeom prst="rect">
            <a:avLst/>
          </a:prstGeom>
        </p:spPr>
      </p:pic>
      <p:pic>
        <p:nvPicPr>
          <p:cNvPr id="10" name="Afbeelding 9" descr="Afbeelding met persoon, man, binnen, kijken&#10;&#10;Automatisch gegenereerde beschrijving">
            <a:extLst>
              <a:ext uri="{FF2B5EF4-FFF2-40B4-BE49-F238E27FC236}">
                <a16:creationId xmlns:a16="http://schemas.microsoft.com/office/drawing/2014/main" id="{BABE32CF-A119-4384-8BEE-1440775B4332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7908" y="3723714"/>
            <a:ext cx="1784830" cy="1234991"/>
          </a:xfrm>
          <a:prstGeom prst="rect">
            <a:avLst/>
          </a:prstGeom>
        </p:spPr>
      </p:pic>
      <p:pic>
        <p:nvPicPr>
          <p:cNvPr id="12" name="Afbeelding 11" descr="Afbeelding met persoon, vrouw, zitten, vasthouden&#10;&#10;Automatisch gegenereerde beschrijving">
            <a:extLst>
              <a:ext uri="{FF2B5EF4-FFF2-40B4-BE49-F238E27FC236}">
                <a16:creationId xmlns:a16="http://schemas.microsoft.com/office/drawing/2014/main" id="{843D8558-E25A-41D0-A77E-F29244CD7C74}"/>
              </a:ext>
            </a:extLst>
          </p:cNvPr>
          <p:cNvPicPr>
            <a:picLocks noChangeAspect="1"/>
          </p:cNvPicPr>
          <p:nvPr/>
        </p:nvPicPr>
        <p:blipFill>
          <a:blip r:embed="rId7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8771" y="2550926"/>
            <a:ext cx="1130277" cy="1343537"/>
          </a:xfrm>
          <a:prstGeom prst="rect">
            <a:avLst/>
          </a:prstGeom>
        </p:spPr>
      </p:pic>
      <p:pic>
        <p:nvPicPr>
          <p:cNvPr id="14" name="Afbeelding 13" descr="Afbeelding met persoon, man, stropdas, kostuum&#10;&#10;Automatisch gegenereerde beschrijving">
            <a:extLst>
              <a:ext uri="{FF2B5EF4-FFF2-40B4-BE49-F238E27FC236}">
                <a16:creationId xmlns:a16="http://schemas.microsoft.com/office/drawing/2014/main" id="{BAED9086-F4C1-493A-8860-AE7AEE80A324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3771" y="3902858"/>
            <a:ext cx="1246421" cy="1515838"/>
          </a:xfrm>
          <a:prstGeom prst="rect">
            <a:avLst/>
          </a:prstGeom>
        </p:spPr>
      </p:pic>
      <p:pic>
        <p:nvPicPr>
          <p:cNvPr id="16" name="Afbeelding 15" descr="Afbeelding met man, persoon, stropdas, dragen&#10;&#10;Automatisch gegenereerde beschrijving">
            <a:extLst>
              <a:ext uri="{FF2B5EF4-FFF2-40B4-BE49-F238E27FC236}">
                <a16:creationId xmlns:a16="http://schemas.microsoft.com/office/drawing/2014/main" id="{C6F27A2D-CE87-420D-A3D4-DB242C9F14A0}"/>
              </a:ext>
            </a:extLst>
          </p:cNvPr>
          <p:cNvPicPr>
            <a:picLocks noChangeAspect="1"/>
          </p:cNvPicPr>
          <p:nvPr/>
        </p:nvPicPr>
        <p:blipFill>
          <a:blip r:embed="rId9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05833" y="1439304"/>
            <a:ext cx="1701065" cy="1350089"/>
          </a:xfrm>
          <a:prstGeom prst="rect">
            <a:avLst/>
          </a:prstGeom>
        </p:spPr>
      </p:pic>
      <p:pic>
        <p:nvPicPr>
          <p:cNvPr id="17" name="Dia 7">
            <a:hlinkClick r:id="" action="ppaction://media"/>
            <a:extLst>
              <a:ext uri="{FF2B5EF4-FFF2-40B4-BE49-F238E27FC236}">
                <a16:creationId xmlns:a16="http://schemas.microsoft.com/office/drawing/2014/main" id="{1EBAE03A-A586-40D4-8E95-6BB3D97E0DE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5590752" y="2986111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68013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009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FCD72AB-E564-4566-AB91-9D343C58B5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nl-NL" b="1" dirty="0"/>
              <a:t>Bedankt voor jullie aandacht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70DB530D-E261-4D6F-A56C-E0308A5973D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12713" y="2563389"/>
            <a:ext cx="6946697" cy="2369837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nl-NL" sz="7200" dirty="0"/>
              <a:t>Einde</a:t>
            </a:r>
          </a:p>
        </p:txBody>
      </p:sp>
      <p:pic>
        <p:nvPicPr>
          <p:cNvPr id="4" name="Dia 8">
            <a:hlinkClick r:id="" action="ppaction://media"/>
            <a:extLst>
              <a:ext uri="{FF2B5EF4-FFF2-40B4-BE49-F238E27FC236}">
                <a16:creationId xmlns:a16="http://schemas.microsoft.com/office/drawing/2014/main" id="{CA116F76-1381-470E-A643-64A49E70CB5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7627059" y="2941637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52976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01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Galerie">
  <a:themeElements>
    <a:clrScheme name="Galerie">
      <a:dk1>
        <a:sysClr val="windowText" lastClr="000000"/>
      </a:dk1>
      <a:lt1>
        <a:sysClr val="window" lastClr="FFFFFF"/>
      </a:lt1>
      <a:dk2>
        <a:srgbClr val="454545"/>
      </a:dk2>
      <a:lt2>
        <a:srgbClr val="DFDBD5"/>
      </a:lt2>
      <a:accent1>
        <a:srgbClr val="B71E42"/>
      </a:accent1>
      <a:accent2>
        <a:srgbClr val="DE478E"/>
      </a:accent2>
      <a:accent3>
        <a:srgbClr val="BC72F0"/>
      </a:accent3>
      <a:accent4>
        <a:srgbClr val="795FAF"/>
      </a:accent4>
      <a:accent5>
        <a:srgbClr val="586EA6"/>
      </a:accent5>
      <a:accent6>
        <a:srgbClr val="6892A0"/>
      </a:accent6>
      <a:hlink>
        <a:srgbClr val="FA2B5C"/>
      </a:hlink>
      <a:folHlink>
        <a:srgbClr val="BC658E"/>
      </a:folHlink>
    </a:clrScheme>
    <a:fontScheme name="Galerie">
      <a:majorFont>
        <a:latin typeface="Gill Sans MT" panose="020B0502020104020203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Galerie">
      <a:fillStyleLst>
        <a:solidFill>
          <a:schemeClr val="phClr"/>
        </a:solidFill>
        <a:gradFill rotWithShape="1">
          <a:gsLst>
            <a:gs pos="0">
              <a:schemeClr val="phClr">
                <a:tint val="54000"/>
                <a:alpha val="100000"/>
                <a:satMod val="105000"/>
                <a:lumMod val="110000"/>
              </a:schemeClr>
            </a:gs>
            <a:gs pos="100000">
              <a:schemeClr val="phClr">
                <a:tint val="78000"/>
                <a:alpha val="92000"/>
                <a:satMod val="109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satMod val="110000"/>
                <a:lumMod val="104000"/>
              </a:schemeClr>
            </a:gs>
            <a:gs pos="69000">
              <a:schemeClr val="phClr">
                <a:shade val="88000"/>
                <a:satMod val="130000"/>
                <a:lumMod val="92000"/>
              </a:schemeClr>
            </a:gs>
            <a:gs pos="100000">
              <a:schemeClr val="phClr">
                <a:shade val="78000"/>
                <a:satMod val="130000"/>
                <a:lumMod val="92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0800" dist="50800" dir="5400000" sx="96000" sy="96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080000"/>
            </a:lightRig>
          </a:scene3d>
          <a:sp3d>
            <a:bevelT w="38100" h="12700" prst="softRound"/>
          </a:sp3d>
        </a:effectStyle>
      </a:effectStyleLst>
      <a:bgFillStyleLst>
        <a:solidFill>
          <a:schemeClr val="phClr"/>
        </a:solidFill>
        <a:solidFill>
          <a:schemeClr val="phClr"/>
        </a:solidFill>
        <a:gradFill rotWithShape="1">
          <a:gsLst>
            <a:gs pos="0">
              <a:schemeClr val="phClr">
                <a:tint val="94000"/>
                <a:satMod val="80000"/>
                <a:lumMod val="106000"/>
              </a:schemeClr>
            </a:gs>
            <a:gs pos="100000">
              <a:schemeClr val="phClr">
                <a:shade val="80000"/>
              </a:schemeClr>
            </a:gs>
          </a:gsLst>
          <a:path path="circle">
            <a:fillToRect l="43000" r="43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Gallery" id="{BBFCD31E-59A1-489D-B089-A3EAD7CAE12E}" vid="{F5E91637-A7B6-4E27-B710-77DA7014EE1E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9FA8263A7C29948BA9ECA4E80DC7BC6" ma:contentTypeVersion="27" ma:contentTypeDescription="Een nieuw document maken." ma:contentTypeScope="" ma:versionID="2ca8cec155f2510e24a369262d4861c6">
  <xsd:schema xmlns:xsd="http://www.w3.org/2001/XMLSchema" xmlns:xs="http://www.w3.org/2001/XMLSchema" xmlns:p="http://schemas.microsoft.com/office/2006/metadata/properties" xmlns:ns3="59eb74cd-1662-4ee7-916a-5b4210934c11" xmlns:ns4="1c367274-8ba1-40ef-be2b-a93bf5c9a531" targetNamespace="http://schemas.microsoft.com/office/2006/metadata/properties" ma:root="true" ma:fieldsID="1b22568d09aadd2cfc122ebcb9662df1" ns3:_="" ns4:_="">
    <xsd:import namespace="59eb74cd-1662-4ee7-916a-5b4210934c11"/>
    <xsd:import namespace="1c367274-8ba1-40ef-be2b-a93bf5c9a531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NotebookType" minOccurs="0"/>
                <xsd:element ref="ns4:FolderType" minOccurs="0"/>
                <xsd:element ref="ns4:Owner" minOccurs="0"/>
                <xsd:element ref="ns4:DefaultSectionNames" minOccurs="0"/>
                <xsd:element ref="ns4:CultureName" minOccurs="0"/>
                <xsd:element ref="ns4:AppVersion" minOccurs="0"/>
                <xsd:element ref="ns4:Teachers" minOccurs="0"/>
                <xsd:element ref="ns4:Students" minOccurs="0"/>
                <xsd:element ref="ns4:Student_Groups" minOccurs="0"/>
                <xsd:element ref="ns4:Invited_Teachers" minOccurs="0"/>
                <xsd:element ref="ns4:Invited_Students" minOccurs="0"/>
                <xsd:element ref="ns4:Self_Registration_Enabled" minOccurs="0"/>
                <xsd:element ref="ns4:Has_Teacher_Only_SectionGroup" minOccurs="0"/>
                <xsd:element ref="ns4:Is_Collaboration_Space_Locked" minOccurs="0"/>
                <xsd:element ref="ns4:MediaServiceMetadata" minOccurs="0"/>
                <xsd:element ref="ns4:MediaServiceFastMetadata" minOccurs="0"/>
                <xsd:element ref="ns4:MediaServiceAutoTags" minOccurs="0"/>
                <xsd:element ref="ns4:MediaServiceDateTaken" minOccurs="0"/>
                <xsd:element ref="ns4:MediaServiceOCR" minOccurs="0"/>
                <xsd:element ref="ns4:MediaServiceGenerationTime" minOccurs="0"/>
                <xsd:element ref="ns4:MediaServiceEventHashCode" minOccurs="0"/>
                <xsd:element ref="ns4:MediaServiceLocation" minOccurs="0"/>
                <xsd:element ref="ns4:MediaServiceAutoKeyPoints" minOccurs="0"/>
                <xsd:element ref="ns4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9eb74cd-1662-4ee7-916a-5b4210934c11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Gedeeld met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Gedeeld met details" ma:description="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Hint-hash delen" ma:description="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c367274-8ba1-40ef-be2b-a93bf5c9a531" elementFormDefault="qualified">
    <xsd:import namespace="http://schemas.microsoft.com/office/2006/documentManagement/types"/>
    <xsd:import namespace="http://schemas.microsoft.com/office/infopath/2007/PartnerControls"/>
    <xsd:element name="NotebookType" ma:index="11" nillable="true" ma:displayName="Notebook Type" ma:internalName="NotebookType">
      <xsd:simpleType>
        <xsd:restriction base="dms:Text"/>
      </xsd:simpleType>
    </xsd:element>
    <xsd:element name="FolderType" ma:index="12" nillable="true" ma:displayName="Folder Type" ma:internalName="FolderType">
      <xsd:simpleType>
        <xsd:restriction base="dms:Text"/>
      </xsd:simpleType>
    </xsd:element>
    <xsd:element name="Owner" ma:index="13" nillable="true" ma:displayName="Owner" ma:internalName="Owner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DefaultSectionNames" ma:index="14" nillable="true" ma:displayName="Default Section Names" ma:internalName="DefaultSectionNames">
      <xsd:simpleType>
        <xsd:restriction base="dms:Note">
          <xsd:maxLength value="255"/>
        </xsd:restriction>
      </xsd:simpleType>
    </xsd:element>
    <xsd:element name="CultureName" ma:index="15" nillable="true" ma:displayName="Culture Name" ma:internalName="CultureName">
      <xsd:simpleType>
        <xsd:restriction base="dms:Text"/>
      </xsd:simpleType>
    </xsd:element>
    <xsd:element name="AppVersion" ma:index="16" nillable="true" ma:displayName="App Version" ma:internalName="AppVersion">
      <xsd:simpleType>
        <xsd:restriction base="dms:Text"/>
      </xsd:simpleType>
    </xsd:element>
    <xsd:element name="Teachers" ma:index="17" nillable="true" ma:displayName="Teachers" ma:internalName="Teachers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tudents" ma:index="18" nillable="true" ma:displayName="Students" ma:internalName="Students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tudent_Groups" ma:index="19" nillable="true" ma:displayName="Student Groups" ma:internalName="Student_Groups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Invited_Teachers" ma:index="20" nillable="true" ma:displayName="Invited Teachers" ma:internalName="Invited_Teachers">
      <xsd:simpleType>
        <xsd:restriction base="dms:Note">
          <xsd:maxLength value="255"/>
        </xsd:restriction>
      </xsd:simpleType>
    </xsd:element>
    <xsd:element name="Invited_Students" ma:index="21" nillable="true" ma:displayName="Invited Students" ma:internalName="Invited_Students">
      <xsd:simpleType>
        <xsd:restriction base="dms:Note">
          <xsd:maxLength value="255"/>
        </xsd:restriction>
      </xsd:simpleType>
    </xsd:element>
    <xsd:element name="Self_Registration_Enabled" ma:index="22" nillable="true" ma:displayName="Self Registration Enabled" ma:internalName="Self_Registration_Enabled">
      <xsd:simpleType>
        <xsd:restriction base="dms:Boolean"/>
      </xsd:simpleType>
    </xsd:element>
    <xsd:element name="Has_Teacher_Only_SectionGroup" ma:index="23" nillable="true" ma:displayName="Has Teacher Only SectionGroup" ma:internalName="Has_Teacher_Only_SectionGroup">
      <xsd:simpleType>
        <xsd:restriction base="dms:Boolean"/>
      </xsd:simpleType>
    </xsd:element>
    <xsd:element name="Is_Collaboration_Space_Locked" ma:index="24" nillable="true" ma:displayName="Is Collaboration Space Locked" ma:internalName="Is_Collaboration_Space_Locked">
      <xsd:simpleType>
        <xsd:restriction base="dms:Boolean"/>
      </xsd:simpleType>
    </xsd:element>
    <xsd:element name="MediaServiceMetadata" ma:index="25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26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AutoTags" ma:index="27" nillable="true" ma:displayName="MediaServiceAutoTags" ma:description="" ma:internalName="MediaServiceAutoTags" ma:readOnly="true">
      <xsd:simpleType>
        <xsd:restriction base="dms:Text"/>
      </xsd:simpleType>
    </xsd:element>
    <xsd:element name="MediaServiceDateTaken" ma:index="28" nillable="true" ma:displayName="MediaServiceDateTaken" ma:hidden="true" ma:internalName="MediaServiceDateTaken" ma:readOnly="true">
      <xsd:simpleType>
        <xsd:restriction base="dms:Text"/>
      </xsd:simpleType>
    </xsd:element>
    <xsd:element name="MediaServiceOCR" ma:index="29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30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31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32" nillable="true" ma:displayName="Location" ma:internalName="MediaServiceLocation" ma:readOnly="true">
      <xsd:simpleType>
        <xsd:restriction base="dms:Text"/>
      </xsd:simpleType>
    </xsd:element>
    <xsd:element name="MediaServiceAutoKeyPoints" ma:index="3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3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ou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FolderType xmlns="1c367274-8ba1-40ef-be2b-a93bf5c9a531" xsi:nil="true"/>
    <Has_Teacher_Only_SectionGroup xmlns="1c367274-8ba1-40ef-be2b-a93bf5c9a531" xsi:nil="true"/>
    <Is_Collaboration_Space_Locked xmlns="1c367274-8ba1-40ef-be2b-a93bf5c9a531" xsi:nil="true"/>
    <Owner xmlns="1c367274-8ba1-40ef-be2b-a93bf5c9a531">
      <UserInfo>
        <DisplayName/>
        <AccountId xsi:nil="true"/>
        <AccountType/>
      </UserInfo>
    </Owner>
    <CultureName xmlns="1c367274-8ba1-40ef-be2b-a93bf5c9a531" xsi:nil="true"/>
    <DefaultSectionNames xmlns="1c367274-8ba1-40ef-be2b-a93bf5c9a531" xsi:nil="true"/>
    <NotebookType xmlns="1c367274-8ba1-40ef-be2b-a93bf5c9a531" xsi:nil="true"/>
    <Invited_Teachers xmlns="1c367274-8ba1-40ef-be2b-a93bf5c9a531" xsi:nil="true"/>
    <Teachers xmlns="1c367274-8ba1-40ef-be2b-a93bf5c9a531">
      <UserInfo>
        <DisplayName/>
        <AccountId xsi:nil="true"/>
        <AccountType/>
      </UserInfo>
    </Teachers>
    <Students xmlns="1c367274-8ba1-40ef-be2b-a93bf5c9a531">
      <UserInfo>
        <DisplayName/>
        <AccountId xsi:nil="true"/>
        <AccountType/>
      </UserInfo>
    </Students>
    <Student_Groups xmlns="1c367274-8ba1-40ef-be2b-a93bf5c9a531">
      <UserInfo>
        <DisplayName/>
        <AccountId xsi:nil="true"/>
        <AccountType/>
      </UserInfo>
    </Student_Groups>
    <AppVersion xmlns="1c367274-8ba1-40ef-be2b-a93bf5c9a531" xsi:nil="true"/>
    <Self_Registration_Enabled xmlns="1c367274-8ba1-40ef-be2b-a93bf5c9a531" xsi:nil="true"/>
    <Invited_Students xmlns="1c367274-8ba1-40ef-be2b-a93bf5c9a531" xsi:nil="true"/>
  </documentManagement>
</p:properties>
</file>

<file path=customXml/itemProps1.xml><?xml version="1.0" encoding="utf-8"?>
<ds:datastoreItem xmlns:ds="http://schemas.openxmlformats.org/officeDocument/2006/customXml" ds:itemID="{41D1CC2A-A125-4FB5-9BE0-B1A42D802EC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9eb74cd-1662-4ee7-916a-5b4210934c11"/>
    <ds:schemaRef ds:uri="1c367274-8ba1-40ef-be2b-a93bf5c9a53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EF0E6118-0A30-4862-8932-52E11C0691E5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0B5CF8EC-BBA5-4DAF-B880-516218E723FC}">
  <ds:schemaRefs>
    <ds:schemaRef ds:uri="http://schemas.microsoft.com/office/2006/documentManagement/types"/>
    <ds:schemaRef ds:uri="http://purl.org/dc/terms/"/>
    <ds:schemaRef ds:uri="http://schemas.openxmlformats.org/package/2006/metadata/core-properties"/>
    <ds:schemaRef ds:uri="http://purl.org/dc/dcmitype/"/>
    <ds:schemaRef ds:uri="59eb74cd-1662-4ee7-916a-5b4210934c11"/>
    <ds:schemaRef ds:uri="1c367274-8ba1-40ef-be2b-a93bf5c9a531"/>
    <ds:schemaRef ds:uri="http://purl.org/dc/elements/1.1/"/>
    <ds:schemaRef ds:uri="http://schemas.microsoft.com/office/2006/metadata/properties"/>
    <ds:schemaRef ds:uri="http://schemas.microsoft.com/office/infopath/2007/PartnerControl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Gallery</Template>
  <TotalTime>171</TotalTime>
  <Words>148</Words>
  <Application>Microsoft Office PowerPoint</Application>
  <PresentationFormat>Breedbeeld</PresentationFormat>
  <Paragraphs>35</Paragraphs>
  <Slides>8</Slides>
  <Notes>0</Notes>
  <HiddenSlides>0</HiddenSlides>
  <MMClips>8</MMClips>
  <ScaleCrop>false</ScaleCrop>
  <HeadingPairs>
    <vt:vector size="6" baseType="variant">
      <vt:variant>
        <vt:lpstr>Gebruikte lettertypen</vt:lpstr>
      </vt:variant>
      <vt:variant>
        <vt:i4>2</vt:i4>
      </vt:variant>
      <vt:variant>
        <vt:lpstr>Thema</vt:lpstr>
      </vt:variant>
      <vt:variant>
        <vt:i4>1</vt:i4>
      </vt:variant>
      <vt:variant>
        <vt:lpstr>Diatitels</vt:lpstr>
      </vt:variant>
      <vt:variant>
        <vt:i4>8</vt:i4>
      </vt:variant>
    </vt:vector>
  </HeadingPairs>
  <TitlesOfParts>
    <vt:vector size="11" baseType="lpstr">
      <vt:lpstr>Arial</vt:lpstr>
      <vt:lpstr>Gill Sans MT</vt:lpstr>
      <vt:lpstr>Galerie</vt:lpstr>
      <vt:lpstr>Ziekte van Parkinson </vt:lpstr>
      <vt:lpstr>Beschrijving</vt:lpstr>
      <vt:lpstr>OOrzaak</vt:lpstr>
      <vt:lpstr>Symptomen</vt:lpstr>
      <vt:lpstr>Behandeling</vt:lpstr>
      <vt:lpstr>Dagelijks leven met Parkinson</vt:lpstr>
      <vt:lpstr>En hebben jullie ze herkend ?</vt:lpstr>
      <vt:lpstr>Bedankt voor jullie aandacht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Neurologische probleem</dc:title>
  <dc:creator>Inge Pluijmen</dc:creator>
  <cp:lastModifiedBy>Jacqueline (J.M.F.) Baeten</cp:lastModifiedBy>
  <cp:revision>15</cp:revision>
  <dcterms:created xsi:type="dcterms:W3CDTF">2020-03-06T11:14:17Z</dcterms:created>
  <dcterms:modified xsi:type="dcterms:W3CDTF">2020-04-24T13:11:21Z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0x010100B9FA8263A7C29948BA9ECA4E80DC7BC6</vt:lpwstr>
  </property>
</Properties>
</file>