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2" r:id="rId1"/>
  </p:sldMasterIdLst>
  <p:sldIdLst>
    <p:sldId id="256" r:id="rId2"/>
    <p:sldId id="257" r:id="rId3"/>
    <p:sldId id="267" r:id="rId4"/>
    <p:sldId id="258" r:id="rId5"/>
    <p:sldId id="260" r:id="rId6"/>
    <p:sldId id="259" r:id="rId7"/>
    <p:sldId id="261" r:id="rId8"/>
    <p:sldId id="263" r:id="rId9"/>
    <p:sldId id="268" r:id="rId10"/>
    <p:sldId id="270" r:id="rId11"/>
    <p:sldId id="271" r:id="rId12"/>
    <p:sldId id="265" r:id="rId13"/>
    <p:sldId id="273" r:id="rId14"/>
    <p:sldId id="272" r:id="rId15"/>
    <p:sldId id="274" r:id="rId16"/>
    <p:sldId id="266" r:id="rId17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779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DE1A06-8754-4870-9E44-E39BADAD984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527F020-BBC3-49BB-91C2-5B2CBD64B3C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C0C22-EBDA-4130-87AE-CB28BC19B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t>6/15/2020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A419A8-07CA-4A4C-AEC2-C40D4D50AF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FA7B86-E610-42EA-B4DC-C2F4477852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t>‹nr.›</a:t>
            </a:fld>
            <a:endParaRPr lang="en-US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8A7BA06D-B3FF-4E91-8639-B4569AE3AA23}"/>
              </a:ext>
            </a:extLst>
          </p:cNvPr>
          <p:cNvSpPr/>
          <p:nvPr/>
        </p:nvSpPr>
        <p:spPr>
          <a:xfrm>
            <a:off x="10208695" y="1"/>
            <a:ext cx="1135066" cy="477997"/>
          </a:xfrm>
          <a:custGeom>
            <a:avLst/>
            <a:gdLst>
              <a:gd name="connsiteX0" fmla="*/ 0 w 1135066"/>
              <a:gd name="connsiteY0" fmla="*/ 0 h 477997"/>
              <a:gd name="connsiteX1" fmla="*/ 1135066 w 1135066"/>
              <a:gd name="connsiteY1" fmla="*/ 0 h 477997"/>
              <a:gd name="connsiteX2" fmla="*/ 1133370 w 1135066"/>
              <a:gd name="connsiteY2" fmla="*/ 16827 h 477997"/>
              <a:gd name="connsiteX3" fmla="*/ 567533 w 1135066"/>
              <a:gd name="connsiteY3" fmla="*/ 477997 h 477997"/>
              <a:gd name="connsiteX4" fmla="*/ 1696 w 1135066"/>
              <a:gd name="connsiteY4" fmla="*/ 16827 h 47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5066" h="477997">
                <a:moveTo>
                  <a:pt x="0" y="0"/>
                </a:moveTo>
                <a:lnTo>
                  <a:pt x="1135066" y="0"/>
                </a:lnTo>
                <a:lnTo>
                  <a:pt x="1133370" y="16827"/>
                </a:lnTo>
                <a:cubicBezTo>
                  <a:pt x="1079514" y="280016"/>
                  <a:pt x="846644" y="477997"/>
                  <a:pt x="567533" y="477997"/>
                </a:cubicBezTo>
                <a:cubicBezTo>
                  <a:pt x="288422" y="477997"/>
                  <a:pt x="55552" y="280016"/>
                  <a:pt x="1696" y="1682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Arc 7">
            <a:extLst>
              <a:ext uri="{FF2B5EF4-FFF2-40B4-BE49-F238E27FC236}">
                <a16:creationId xmlns:a16="http://schemas.microsoft.com/office/drawing/2014/main" id="{2B30C86D-5A07-48BC-9C9D-6F9A2DB1E9E1}"/>
              </a:ext>
            </a:extLst>
          </p:cNvPr>
          <p:cNvSpPr/>
          <p:nvPr/>
        </p:nvSpPr>
        <p:spPr>
          <a:xfrm rot="10800000" flipV="1">
            <a:off x="555710" y="1064829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725496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F6E5D1-6D19-4E7F-9B4E-42326B771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AD2A06C-F91A-4ADC-9CD2-61F0A4D7EE1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43AA9A-2280-4F63-8B3D-20742AE690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t>6/15/2020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0D986B-E58E-43B6-8A80-FFA9D8F748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140D36-2E71-4F27-967F-7A3E4C6EE1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t>‹nr.›</a:t>
            </a:fld>
            <a:endParaRPr lang="en-US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C1609904-5327-4D2C-A445-B270A00F3B5F}"/>
              </a:ext>
            </a:extLst>
          </p:cNvPr>
          <p:cNvSpPr/>
          <p:nvPr/>
        </p:nvSpPr>
        <p:spPr>
          <a:xfrm rot="16200000">
            <a:off x="-388933" y="4841194"/>
            <a:ext cx="1737401" cy="959536"/>
          </a:xfrm>
          <a:custGeom>
            <a:avLst/>
            <a:gdLst>
              <a:gd name="connsiteX0" fmla="*/ 0 w 1737401"/>
              <a:gd name="connsiteY0" fmla="*/ 0 h 959536"/>
              <a:gd name="connsiteX1" fmla="*/ 123825 w 1737401"/>
              <a:gd name="connsiteY1" fmla="*/ 0 h 959536"/>
              <a:gd name="connsiteX2" fmla="*/ 123825 w 1737401"/>
              <a:gd name="connsiteY2" fmla="*/ 790277 h 959536"/>
              <a:gd name="connsiteX3" fmla="*/ 1490095 w 1737401"/>
              <a:gd name="connsiteY3" fmla="*/ 0 h 959536"/>
              <a:gd name="connsiteX4" fmla="*/ 1737401 w 1737401"/>
              <a:gd name="connsiteY4" fmla="*/ 0 h 959536"/>
              <a:gd name="connsiteX5" fmla="*/ 92869 w 1737401"/>
              <a:gd name="connsiteY5" fmla="*/ 951249 h 959536"/>
              <a:gd name="connsiteX6" fmla="*/ 61913 w 1737401"/>
              <a:gd name="connsiteY6" fmla="*/ 959536 h 959536"/>
              <a:gd name="connsiteX7" fmla="*/ 0 w 1737401"/>
              <a:gd name="connsiteY7" fmla="*/ 897624 h 95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37401" h="959536">
                <a:moveTo>
                  <a:pt x="0" y="0"/>
                </a:moveTo>
                <a:lnTo>
                  <a:pt x="123825" y="0"/>
                </a:lnTo>
                <a:lnTo>
                  <a:pt x="123825" y="790277"/>
                </a:lnTo>
                <a:lnTo>
                  <a:pt x="1490095" y="0"/>
                </a:lnTo>
                <a:lnTo>
                  <a:pt x="1737401" y="0"/>
                </a:lnTo>
                <a:lnTo>
                  <a:pt x="92869" y="951249"/>
                </a:lnTo>
                <a:cubicBezTo>
                  <a:pt x="83458" y="956688"/>
                  <a:pt x="72780" y="959546"/>
                  <a:pt x="61913" y="959536"/>
                </a:cubicBezTo>
                <a:cubicBezTo>
                  <a:pt x="27719" y="959536"/>
                  <a:pt x="0" y="931818"/>
                  <a:pt x="0" y="897624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30FC7BEC-08C5-4D95-9C84-B48BC8AD1C94}"/>
              </a:ext>
            </a:extLst>
          </p:cNvPr>
          <p:cNvSpPr/>
          <p:nvPr/>
        </p:nvSpPr>
        <p:spPr>
          <a:xfrm>
            <a:off x="10494433" y="2"/>
            <a:ext cx="849328" cy="357668"/>
          </a:xfrm>
          <a:custGeom>
            <a:avLst/>
            <a:gdLst>
              <a:gd name="connsiteX0" fmla="*/ 0 w 1135066"/>
              <a:gd name="connsiteY0" fmla="*/ 0 h 477997"/>
              <a:gd name="connsiteX1" fmla="*/ 1135066 w 1135066"/>
              <a:gd name="connsiteY1" fmla="*/ 0 h 477997"/>
              <a:gd name="connsiteX2" fmla="*/ 1133370 w 1135066"/>
              <a:gd name="connsiteY2" fmla="*/ 16827 h 477997"/>
              <a:gd name="connsiteX3" fmla="*/ 567533 w 1135066"/>
              <a:gd name="connsiteY3" fmla="*/ 477997 h 477997"/>
              <a:gd name="connsiteX4" fmla="*/ 1696 w 1135066"/>
              <a:gd name="connsiteY4" fmla="*/ 16827 h 47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5066" h="477997">
                <a:moveTo>
                  <a:pt x="0" y="0"/>
                </a:moveTo>
                <a:lnTo>
                  <a:pt x="1135066" y="0"/>
                </a:lnTo>
                <a:lnTo>
                  <a:pt x="1133370" y="16827"/>
                </a:lnTo>
                <a:cubicBezTo>
                  <a:pt x="1079514" y="280016"/>
                  <a:pt x="846644" y="477997"/>
                  <a:pt x="567533" y="477997"/>
                </a:cubicBezTo>
                <a:cubicBezTo>
                  <a:pt x="288422" y="477997"/>
                  <a:pt x="55552" y="280016"/>
                  <a:pt x="1696" y="1682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493191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81FEA3D-0C7F-45CD-B6A0-942F707B363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E8B8A12-BCE6-4D03-A637-1DEC8924BEF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749755-9FF4-428A-AEB7-1A64774667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t>6/15/2020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141836-11E2-49FD-877D-53B74514A9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D24C42-4B05-4EEF-BE14-29041EC9C0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t>‹nr.›</a:t>
            </a:fld>
            <a:endParaRPr lang="en-US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5BADDEB1-F604-408B-B02A-A2814606E6AF}"/>
              </a:ext>
            </a:extLst>
          </p:cNvPr>
          <p:cNvSpPr/>
          <p:nvPr/>
        </p:nvSpPr>
        <p:spPr>
          <a:xfrm rot="16200000">
            <a:off x="-388933" y="4841194"/>
            <a:ext cx="1737401" cy="959536"/>
          </a:xfrm>
          <a:custGeom>
            <a:avLst/>
            <a:gdLst>
              <a:gd name="connsiteX0" fmla="*/ 0 w 1737401"/>
              <a:gd name="connsiteY0" fmla="*/ 0 h 959536"/>
              <a:gd name="connsiteX1" fmla="*/ 123825 w 1737401"/>
              <a:gd name="connsiteY1" fmla="*/ 0 h 959536"/>
              <a:gd name="connsiteX2" fmla="*/ 123825 w 1737401"/>
              <a:gd name="connsiteY2" fmla="*/ 790277 h 959536"/>
              <a:gd name="connsiteX3" fmla="*/ 1490095 w 1737401"/>
              <a:gd name="connsiteY3" fmla="*/ 0 h 959536"/>
              <a:gd name="connsiteX4" fmla="*/ 1737401 w 1737401"/>
              <a:gd name="connsiteY4" fmla="*/ 0 h 959536"/>
              <a:gd name="connsiteX5" fmla="*/ 92869 w 1737401"/>
              <a:gd name="connsiteY5" fmla="*/ 951249 h 959536"/>
              <a:gd name="connsiteX6" fmla="*/ 61913 w 1737401"/>
              <a:gd name="connsiteY6" fmla="*/ 959536 h 959536"/>
              <a:gd name="connsiteX7" fmla="*/ 0 w 1737401"/>
              <a:gd name="connsiteY7" fmla="*/ 897624 h 95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37401" h="959536">
                <a:moveTo>
                  <a:pt x="0" y="0"/>
                </a:moveTo>
                <a:lnTo>
                  <a:pt x="123825" y="0"/>
                </a:lnTo>
                <a:lnTo>
                  <a:pt x="123825" y="790277"/>
                </a:lnTo>
                <a:lnTo>
                  <a:pt x="1490095" y="0"/>
                </a:lnTo>
                <a:lnTo>
                  <a:pt x="1737401" y="0"/>
                </a:lnTo>
                <a:lnTo>
                  <a:pt x="92869" y="951249"/>
                </a:lnTo>
                <a:cubicBezTo>
                  <a:pt x="83458" y="956688"/>
                  <a:pt x="72780" y="959546"/>
                  <a:pt x="61913" y="959536"/>
                </a:cubicBezTo>
                <a:cubicBezTo>
                  <a:pt x="27719" y="959536"/>
                  <a:pt x="0" y="931818"/>
                  <a:pt x="0" y="897624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D8DF7987-332F-4D6C-81C3-990F39C76C96}"/>
              </a:ext>
            </a:extLst>
          </p:cNvPr>
          <p:cNvSpPr/>
          <p:nvPr/>
        </p:nvSpPr>
        <p:spPr>
          <a:xfrm>
            <a:off x="10494433" y="2"/>
            <a:ext cx="849328" cy="357668"/>
          </a:xfrm>
          <a:custGeom>
            <a:avLst/>
            <a:gdLst>
              <a:gd name="connsiteX0" fmla="*/ 0 w 1135066"/>
              <a:gd name="connsiteY0" fmla="*/ 0 h 477997"/>
              <a:gd name="connsiteX1" fmla="*/ 1135066 w 1135066"/>
              <a:gd name="connsiteY1" fmla="*/ 0 h 477997"/>
              <a:gd name="connsiteX2" fmla="*/ 1133370 w 1135066"/>
              <a:gd name="connsiteY2" fmla="*/ 16827 h 477997"/>
              <a:gd name="connsiteX3" fmla="*/ 567533 w 1135066"/>
              <a:gd name="connsiteY3" fmla="*/ 477997 h 477997"/>
              <a:gd name="connsiteX4" fmla="*/ 1696 w 1135066"/>
              <a:gd name="connsiteY4" fmla="*/ 16827 h 47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5066" h="477997">
                <a:moveTo>
                  <a:pt x="0" y="0"/>
                </a:moveTo>
                <a:lnTo>
                  <a:pt x="1135066" y="0"/>
                </a:lnTo>
                <a:lnTo>
                  <a:pt x="1133370" y="16827"/>
                </a:lnTo>
                <a:cubicBezTo>
                  <a:pt x="1079514" y="280016"/>
                  <a:pt x="846644" y="477997"/>
                  <a:pt x="567533" y="477997"/>
                </a:cubicBezTo>
                <a:cubicBezTo>
                  <a:pt x="288422" y="477997"/>
                  <a:pt x="55552" y="280016"/>
                  <a:pt x="1696" y="1682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653492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9FF209-11EE-4A3F-9685-A155FECD0D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47AF11-F208-4FDA-9E19-D6CA347213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85974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82FA1-02B7-467E-9F16-D178149407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t>6/15/2020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389247-FB8A-4494-859B-B3754B02A5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CA5B62-3338-46A5-B381-A63B88CB0D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t>‹nr.›</a:t>
            </a:fld>
            <a:endParaRPr lang="en-US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23DA7759-3209-4FE2-96D1-4EEDD81E9EA0}"/>
              </a:ext>
            </a:extLst>
          </p:cNvPr>
          <p:cNvSpPr/>
          <p:nvPr/>
        </p:nvSpPr>
        <p:spPr>
          <a:xfrm>
            <a:off x="10494433" y="2"/>
            <a:ext cx="849328" cy="357668"/>
          </a:xfrm>
          <a:custGeom>
            <a:avLst/>
            <a:gdLst>
              <a:gd name="connsiteX0" fmla="*/ 0 w 1135066"/>
              <a:gd name="connsiteY0" fmla="*/ 0 h 477997"/>
              <a:gd name="connsiteX1" fmla="*/ 1135066 w 1135066"/>
              <a:gd name="connsiteY1" fmla="*/ 0 h 477997"/>
              <a:gd name="connsiteX2" fmla="*/ 1133370 w 1135066"/>
              <a:gd name="connsiteY2" fmla="*/ 16827 h 477997"/>
              <a:gd name="connsiteX3" fmla="*/ 567533 w 1135066"/>
              <a:gd name="connsiteY3" fmla="*/ 477997 h 477997"/>
              <a:gd name="connsiteX4" fmla="*/ 1696 w 1135066"/>
              <a:gd name="connsiteY4" fmla="*/ 16827 h 47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5066" h="477997">
                <a:moveTo>
                  <a:pt x="0" y="0"/>
                </a:moveTo>
                <a:lnTo>
                  <a:pt x="1135066" y="0"/>
                </a:lnTo>
                <a:lnTo>
                  <a:pt x="1133370" y="16827"/>
                </a:lnTo>
                <a:cubicBezTo>
                  <a:pt x="1079514" y="280016"/>
                  <a:pt x="846644" y="477997"/>
                  <a:pt x="567533" y="477997"/>
                </a:cubicBezTo>
                <a:cubicBezTo>
                  <a:pt x="288422" y="477997"/>
                  <a:pt x="55552" y="280016"/>
                  <a:pt x="1696" y="1682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41460DAD-8769-4C9F-9C8C-BB0443909D76}"/>
              </a:ext>
            </a:extLst>
          </p:cNvPr>
          <p:cNvSpPr/>
          <p:nvPr/>
        </p:nvSpPr>
        <p:spPr>
          <a:xfrm flipH="1">
            <a:off x="123536" y="5717905"/>
            <a:ext cx="1771609" cy="1140095"/>
          </a:xfrm>
          <a:custGeom>
            <a:avLst/>
            <a:gdLst>
              <a:gd name="connsiteX0" fmla="*/ 1561721 w 1771609"/>
              <a:gd name="connsiteY0" fmla="*/ 763041 h 1140095"/>
              <a:gd name="connsiteX1" fmla="*/ 1623024 w 1771609"/>
              <a:gd name="connsiteY1" fmla="*/ 792810 h 1140095"/>
              <a:gd name="connsiteX2" fmla="*/ 1711735 w 1771609"/>
              <a:gd name="connsiteY2" fmla="*/ 970132 h 1140095"/>
              <a:gd name="connsiteX3" fmla="*/ 1771609 w 1771609"/>
              <a:gd name="connsiteY3" fmla="*/ 1140095 h 1140095"/>
              <a:gd name="connsiteX4" fmla="*/ 1637225 w 1771609"/>
              <a:gd name="connsiteY4" fmla="*/ 1140095 h 1140095"/>
              <a:gd name="connsiteX5" fmla="*/ 1594820 w 1771609"/>
              <a:gd name="connsiteY5" fmla="*/ 1019711 h 1140095"/>
              <a:gd name="connsiteX6" fmla="*/ 1513200 w 1771609"/>
              <a:gd name="connsiteY6" fmla="*/ 856627 h 1140095"/>
              <a:gd name="connsiteX7" fmla="*/ 1538499 w 1771609"/>
              <a:gd name="connsiteY7" fmla="*/ 770415 h 1140095"/>
              <a:gd name="connsiteX8" fmla="*/ 1561721 w 1771609"/>
              <a:gd name="connsiteY8" fmla="*/ 763041 h 1140095"/>
              <a:gd name="connsiteX9" fmla="*/ 933455 w 1771609"/>
              <a:gd name="connsiteY9" fmla="*/ 161309 h 1140095"/>
              <a:gd name="connsiteX10" fmla="*/ 957797 w 1771609"/>
              <a:gd name="connsiteY10" fmla="*/ 167970 h 1140095"/>
              <a:gd name="connsiteX11" fmla="*/ 1286982 w 1771609"/>
              <a:gd name="connsiteY11" fmla="*/ 387616 h 1140095"/>
              <a:gd name="connsiteX12" fmla="*/ 1293725 w 1771609"/>
              <a:gd name="connsiteY12" fmla="*/ 477075 h 1140095"/>
              <a:gd name="connsiteX13" fmla="*/ 1245453 w 1771609"/>
              <a:gd name="connsiteY13" fmla="*/ 499154 h 1140095"/>
              <a:gd name="connsiteX14" fmla="*/ 1245167 w 1771609"/>
              <a:gd name="connsiteY14" fmla="*/ 499154 h 1140095"/>
              <a:gd name="connsiteX15" fmla="*/ 1203638 w 1771609"/>
              <a:gd name="connsiteY15" fmla="*/ 484104 h 1140095"/>
              <a:gd name="connsiteX16" fmla="*/ 900647 w 1771609"/>
              <a:gd name="connsiteY16" fmla="*/ 281508 h 1140095"/>
              <a:gd name="connsiteX17" fmla="*/ 872454 w 1771609"/>
              <a:gd name="connsiteY17" fmla="*/ 196164 h 1140095"/>
              <a:gd name="connsiteX18" fmla="*/ 933455 w 1771609"/>
              <a:gd name="connsiteY18" fmla="*/ 161309 h 1140095"/>
              <a:gd name="connsiteX19" fmla="*/ 256260 w 1771609"/>
              <a:gd name="connsiteY19" fmla="*/ 29 h 1140095"/>
              <a:gd name="connsiteX20" fmla="*/ 454020 w 1771609"/>
              <a:gd name="connsiteY20" fmla="*/ 13474 h 1140095"/>
              <a:gd name="connsiteX21" fmla="*/ 509236 w 1771609"/>
              <a:gd name="connsiteY21" fmla="*/ 84182 h 1140095"/>
              <a:gd name="connsiteX22" fmla="*/ 445829 w 1771609"/>
              <a:gd name="connsiteY22" fmla="*/ 139871 h 1140095"/>
              <a:gd name="connsiteX23" fmla="*/ 437447 w 1771609"/>
              <a:gd name="connsiteY23" fmla="*/ 139395 h 1140095"/>
              <a:gd name="connsiteX24" fmla="*/ 73211 w 1771609"/>
              <a:gd name="connsiteY24" fmla="*/ 137204 h 1140095"/>
              <a:gd name="connsiteX25" fmla="*/ 749 w 1771609"/>
              <a:gd name="connsiteY25" fmla="*/ 84082 h 1140095"/>
              <a:gd name="connsiteX26" fmla="*/ 53871 w 1771609"/>
              <a:gd name="connsiteY26" fmla="*/ 11621 h 1140095"/>
              <a:gd name="connsiteX27" fmla="*/ 58352 w 1771609"/>
              <a:gd name="connsiteY27" fmla="*/ 11093 h 1140095"/>
              <a:gd name="connsiteX28" fmla="*/ 256260 w 1771609"/>
              <a:gd name="connsiteY28" fmla="*/ 29 h 11400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1771609" h="1140095">
                <a:moveTo>
                  <a:pt x="1561721" y="763041"/>
                </a:moveTo>
                <a:cubicBezTo>
                  <a:pt x="1585506" y="760324"/>
                  <a:pt x="1609722" y="771249"/>
                  <a:pt x="1623024" y="792810"/>
                </a:cubicBezTo>
                <a:cubicBezTo>
                  <a:pt x="1656300" y="850065"/>
                  <a:pt x="1685920" y="909291"/>
                  <a:pt x="1711735" y="970132"/>
                </a:cubicBezTo>
                <a:lnTo>
                  <a:pt x="1771609" y="1140095"/>
                </a:lnTo>
                <a:lnTo>
                  <a:pt x="1637225" y="1140095"/>
                </a:lnTo>
                <a:lnTo>
                  <a:pt x="1594820" y="1019711"/>
                </a:lnTo>
                <a:cubicBezTo>
                  <a:pt x="1571072" y="963753"/>
                  <a:pt x="1543818" y="909282"/>
                  <a:pt x="1513200" y="856627"/>
                </a:cubicBezTo>
                <a:cubicBezTo>
                  <a:pt x="1496379" y="825834"/>
                  <a:pt x="1507704" y="787236"/>
                  <a:pt x="1538499" y="770415"/>
                </a:cubicBezTo>
                <a:cubicBezTo>
                  <a:pt x="1545912" y="766367"/>
                  <a:pt x="1553792" y="763946"/>
                  <a:pt x="1561721" y="763041"/>
                </a:cubicBezTo>
                <a:close/>
                <a:moveTo>
                  <a:pt x="933455" y="161309"/>
                </a:moveTo>
                <a:cubicBezTo>
                  <a:pt x="941693" y="161855"/>
                  <a:pt x="949959" y="164025"/>
                  <a:pt x="957797" y="167970"/>
                </a:cubicBezTo>
                <a:cubicBezTo>
                  <a:pt x="1076184" y="227289"/>
                  <a:pt x="1186759" y="301068"/>
                  <a:pt x="1286982" y="387616"/>
                </a:cubicBezTo>
                <a:cubicBezTo>
                  <a:pt x="1313547" y="410457"/>
                  <a:pt x="1316566" y="450510"/>
                  <a:pt x="1293725" y="477075"/>
                </a:cubicBezTo>
                <a:cubicBezTo>
                  <a:pt x="1281638" y="491137"/>
                  <a:pt x="1263998" y="499204"/>
                  <a:pt x="1245453" y="499154"/>
                </a:cubicBezTo>
                <a:lnTo>
                  <a:pt x="1245167" y="499154"/>
                </a:lnTo>
                <a:cubicBezTo>
                  <a:pt x="1229965" y="499301"/>
                  <a:pt x="1215220" y="493956"/>
                  <a:pt x="1203638" y="484104"/>
                </a:cubicBezTo>
                <a:cubicBezTo>
                  <a:pt x="1111407" y="404300"/>
                  <a:pt x="1009633" y="336248"/>
                  <a:pt x="900647" y="281508"/>
                </a:cubicBezTo>
                <a:cubicBezTo>
                  <a:pt x="869295" y="265726"/>
                  <a:pt x="856672" y="227516"/>
                  <a:pt x="872454" y="196164"/>
                </a:cubicBezTo>
                <a:cubicBezTo>
                  <a:pt x="884290" y="172650"/>
                  <a:pt x="908742" y="159670"/>
                  <a:pt x="933455" y="161309"/>
                </a:cubicBezTo>
                <a:close/>
                <a:moveTo>
                  <a:pt x="256260" y="29"/>
                </a:moveTo>
                <a:cubicBezTo>
                  <a:pt x="322331" y="427"/>
                  <a:pt x="388378" y="4909"/>
                  <a:pt x="454020" y="13474"/>
                </a:cubicBezTo>
                <a:cubicBezTo>
                  <a:pt x="488793" y="17752"/>
                  <a:pt x="513514" y="49409"/>
                  <a:pt x="509236" y="84182"/>
                </a:cubicBezTo>
                <a:cubicBezTo>
                  <a:pt x="505303" y="116151"/>
                  <a:pt x="478038" y="140098"/>
                  <a:pt x="445829" y="139871"/>
                </a:cubicBezTo>
                <a:cubicBezTo>
                  <a:pt x="443027" y="139899"/>
                  <a:pt x="440227" y="139740"/>
                  <a:pt x="437447" y="139395"/>
                </a:cubicBezTo>
                <a:cubicBezTo>
                  <a:pt x="316592" y="123615"/>
                  <a:pt x="194247" y="122878"/>
                  <a:pt x="73211" y="137204"/>
                </a:cubicBezTo>
                <a:cubicBezTo>
                  <a:pt x="38532" y="142545"/>
                  <a:pt x="6090" y="118762"/>
                  <a:pt x="749" y="84082"/>
                </a:cubicBezTo>
                <a:cubicBezTo>
                  <a:pt x="-4591" y="49403"/>
                  <a:pt x="19192" y="16961"/>
                  <a:pt x="53871" y="11621"/>
                </a:cubicBezTo>
                <a:cubicBezTo>
                  <a:pt x="55358" y="11392"/>
                  <a:pt x="56852" y="11216"/>
                  <a:pt x="58352" y="11093"/>
                </a:cubicBezTo>
                <a:cubicBezTo>
                  <a:pt x="124093" y="3319"/>
                  <a:pt x="190189" y="-369"/>
                  <a:pt x="256260" y="29"/>
                </a:cubicBezTo>
                <a:close/>
              </a:path>
            </a:pathLst>
          </a:custGeom>
          <a:solidFill>
            <a:schemeClr val="accent4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284417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4C0001-5D76-45A0-A9F4-7172BDDD5D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E1462C4-0E4B-4DB7-A8BF-FE55142760A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A5F313-1240-47AE-A026-7F349292B5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t>6/15/2020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448158-6132-4335-B8E1-F6A8963837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94C5B6-1598-48B4-9B3A-3078FDBE90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t>‹nr.›</a:t>
            </a:fld>
            <a:endParaRPr lang="en-US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FEDBDD32-D3EE-4848-A112-BA814D4631CD}"/>
              </a:ext>
            </a:extLst>
          </p:cNvPr>
          <p:cNvSpPr/>
          <p:nvPr/>
        </p:nvSpPr>
        <p:spPr>
          <a:xfrm>
            <a:off x="10208695" y="1"/>
            <a:ext cx="1135066" cy="477997"/>
          </a:xfrm>
          <a:custGeom>
            <a:avLst/>
            <a:gdLst>
              <a:gd name="connsiteX0" fmla="*/ 0 w 1135066"/>
              <a:gd name="connsiteY0" fmla="*/ 0 h 477997"/>
              <a:gd name="connsiteX1" fmla="*/ 1135066 w 1135066"/>
              <a:gd name="connsiteY1" fmla="*/ 0 h 477997"/>
              <a:gd name="connsiteX2" fmla="*/ 1133370 w 1135066"/>
              <a:gd name="connsiteY2" fmla="*/ 16827 h 477997"/>
              <a:gd name="connsiteX3" fmla="*/ 567533 w 1135066"/>
              <a:gd name="connsiteY3" fmla="*/ 477997 h 477997"/>
              <a:gd name="connsiteX4" fmla="*/ 1696 w 1135066"/>
              <a:gd name="connsiteY4" fmla="*/ 16827 h 47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5066" h="477997">
                <a:moveTo>
                  <a:pt x="0" y="0"/>
                </a:moveTo>
                <a:lnTo>
                  <a:pt x="1135066" y="0"/>
                </a:lnTo>
                <a:lnTo>
                  <a:pt x="1133370" y="16827"/>
                </a:lnTo>
                <a:cubicBezTo>
                  <a:pt x="1079514" y="280016"/>
                  <a:pt x="846644" y="477997"/>
                  <a:pt x="567533" y="477997"/>
                </a:cubicBezTo>
                <a:cubicBezTo>
                  <a:pt x="288422" y="477997"/>
                  <a:pt x="55552" y="280016"/>
                  <a:pt x="1696" y="1682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Arc 9">
            <a:extLst>
              <a:ext uri="{FF2B5EF4-FFF2-40B4-BE49-F238E27FC236}">
                <a16:creationId xmlns:a16="http://schemas.microsoft.com/office/drawing/2014/main" id="{61350361-843C-49D0-BD6A-ECDBA3842BA0}"/>
              </a:ext>
            </a:extLst>
          </p:cNvPr>
          <p:cNvSpPr/>
          <p:nvPr/>
        </p:nvSpPr>
        <p:spPr>
          <a:xfrm rot="10800000" flipV="1">
            <a:off x="555710" y="1064829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996189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ABFD05-2CB2-4A7E-89E7-57615BA82B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9532B8-D460-476D-816F-725E8D96C0A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6F7120F-70AF-4ED5-B364-3AA55C6B44B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3D8B65F-F709-469F-9961-4D01896CAA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t>6/15/2020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781C6BC-B23D-48BC-AD44-654DDB8D01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100D60B-86A1-479D-BCE8-06D2C3DBC9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t>‹nr.›</a:t>
            </a:fld>
            <a:endParaRPr lang="en-US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B4EC5136-99DA-40B5-8F79-5C3A56D38BA1}"/>
              </a:ext>
            </a:extLst>
          </p:cNvPr>
          <p:cNvSpPr/>
          <p:nvPr/>
        </p:nvSpPr>
        <p:spPr>
          <a:xfrm rot="16200000">
            <a:off x="-388933" y="4841194"/>
            <a:ext cx="1737401" cy="959536"/>
          </a:xfrm>
          <a:custGeom>
            <a:avLst/>
            <a:gdLst>
              <a:gd name="connsiteX0" fmla="*/ 0 w 1737401"/>
              <a:gd name="connsiteY0" fmla="*/ 0 h 959536"/>
              <a:gd name="connsiteX1" fmla="*/ 123825 w 1737401"/>
              <a:gd name="connsiteY1" fmla="*/ 0 h 959536"/>
              <a:gd name="connsiteX2" fmla="*/ 123825 w 1737401"/>
              <a:gd name="connsiteY2" fmla="*/ 790277 h 959536"/>
              <a:gd name="connsiteX3" fmla="*/ 1490095 w 1737401"/>
              <a:gd name="connsiteY3" fmla="*/ 0 h 959536"/>
              <a:gd name="connsiteX4" fmla="*/ 1737401 w 1737401"/>
              <a:gd name="connsiteY4" fmla="*/ 0 h 959536"/>
              <a:gd name="connsiteX5" fmla="*/ 92869 w 1737401"/>
              <a:gd name="connsiteY5" fmla="*/ 951249 h 959536"/>
              <a:gd name="connsiteX6" fmla="*/ 61913 w 1737401"/>
              <a:gd name="connsiteY6" fmla="*/ 959536 h 959536"/>
              <a:gd name="connsiteX7" fmla="*/ 0 w 1737401"/>
              <a:gd name="connsiteY7" fmla="*/ 897624 h 95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37401" h="959536">
                <a:moveTo>
                  <a:pt x="0" y="0"/>
                </a:moveTo>
                <a:lnTo>
                  <a:pt x="123825" y="0"/>
                </a:lnTo>
                <a:lnTo>
                  <a:pt x="123825" y="790277"/>
                </a:lnTo>
                <a:lnTo>
                  <a:pt x="1490095" y="0"/>
                </a:lnTo>
                <a:lnTo>
                  <a:pt x="1737401" y="0"/>
                </a:lnTo>
                <a:lnTo>
                  <a:pt x="92869" y="951249"/>
                </a:lnTo>
                <a:cubicBezTo>
                  <a:pt x="83458" y="956688"/>
                  <a:pt x="72780" y="959546"/>
                  <a:pt x="61913" y="959536"/>
                </a:cubicBezTo>
                <a:cubicBezTo>
                  <a:pt x="27719" y="959536"/>
                  <a:pt x="0" y="931818"/>
                  <a:pt x="0" y="897624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4F8FB775-26C4-41BA-837C-4478D48D2157}"/>
              </a:ext>
            </a:extLst>
          </p:cNvPr>
          <p:cNvSpPr/>
          <p:nvPr/>
        </p:nvSpPr>
        <p:spPr>
          <a:xfrm>
            <a:off x="10494433" y="2"/>
            <a:ext cx="849328" cy="357668"/>
          </a:xfrm>
          <a:custGeom>
            <a:avLst/>
            <a:gdLst>
              <a:gd name="connsiteX0" fmla="*/ 0 w 1135066"/>
              <a:gd name="connsiteY0" fmla="*/ 0 h 477997"/>
              <a:gd name="connsiteX1" fmla="*/ 1135066 w 1135066"/>
              <a:gd name="connsiteY1" fmla="*/ 0 h 477997"/>
              <a:gd name="connsiteX2" fmla="*/ 1133370 w 1135066"/>
              <a:gd name="connsiteY2" fmla="*/ 16827 h 477997"/>
              <a:gd name="connsiteX3" fmla="*/ 567533 w 1135066"/>
              <a:gd name="connsiteY3" fmla="*/ 477997 h 477997"/>
              <a:gd name="connsiteX4" fmla="*/ 1696 w 1135066"/>
              <a:gd name="connsiteY4" fmla="*/ 16827 h 47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5066" h="477997">
                <a:moveTo>
                  <a:pt x="0" y="0"/>
                </a:moveTo>
                <a:lnTo>
                  <a:pt x="1135066" y="0"/>
                </a:lnTo>
                <a:lnTo>
                  <a:pt x="1133370" y="16827"/>
                </a:lnTo>
                <a:cubicBezTo>
                  <a:pt x="1079514" y="280016"/>
                  <a:pt x="846644" y="477997"/>
                  <a:pt x="567533" y="477997"/>
                </a:cubicBezTo>
                <a:cubicBezTo>
                  <a:pt x="288422" y="477997"/>
                  <a:pt x="55552" y="280016"/>
                  <a:pt x="1696" y="1682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789723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92983E-E761-4429-9203-7FE8B2DB67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921E9B7-62BE-49BA-AC6B-55250D6627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C41A3FD-B90A-4C31-BD6B-581F9E2E0E5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60D1D55-B722-4968-B171-AF3B462DDAD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71085A8-02C2-4E7F-935E-5AEECBAD19B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A8A5018-8A77-40E8-B159-4894ECF228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t>6/15/2020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AD79441-8908-4461-9FDD-BCE6388370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8D29F7D-B101-4950-A2C0-F350FB26D4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t>‹nr.›</a:t>
            </a:fld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862D7398-9A79-4B24-9C7D-F0DEED57C70B}"/>
              </a:ext>
            </a:extLst>
          </p:cNvPr>
          <p:cNvSpPr/>
          <p:nvPr/>
        </p:nvSpPr>
        <p:spPr>
          <a:xfrm rot="16200000">
            <a:off x="-388933" y="4841194"/>
            <a:ext cx="1737401" cy="959536"/>
          </a:xfrm>
          <a:custGeom>
            <a:avLst/>
            <a:gdLst>
              <a:gd name="connsiteX0" fmla="*/ 0 w 1737401"/>
              <a:gd name="connsiteY0" fmla="*/ 0 h 959536"/>
              <a:gd name="connsiteX1" fmla="*/ 123825 w 1737401"/>
              <a:gd name="connsiteY1" fmla="*/ 0 h 959536"/>
              <a:gd name="connsiteX2" fmla="*/ 123825 w 1737401"/>
              <a:gd name="connsiteY2" fmla="*/ 790277 h 959536"/>
              <a:gd name="connsiteX3" fmla="*/ 1490095 w 1737401"/>
              <a:gd name="connsiteY3" fmla="*/ 0 h 959536"/>
              <a:gd name="connsiteX4" fmla="*/ 1737401 w 1737401"/>
              <a:gd name="connsiteY4" fmla="*/ 0 h 959536"/>
              <a:gd name="connsiteX5" fmla="*/ 92869 w 1737401"/>
              <a:gd name="connsiteY5" fmla="*/ 951249 h 959536"/>
              <a:gd name="connsiteX6" fmla="*/ 61913 w 1737401"/>
              <a:gd name="connsiteY6" fmla="*/ 959536 h 959536"/>
              <a:gd name="connsiteX7" fmla="*/ 0 w 1737401"/>
              <a:gd name="connsiteY7" fmla="*/ 897624 h 95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37401" h="959536">
                <a:moveTo>
                  <a:pt x="0" y="0"/>
                </a:moveTo>
                <a:lnTo>
                  <a:pt x="123825" y="0"/>
                </a:lnTo>
                <a:lnTo>
                  <a:pt x="123825" y="790277"/>
                </a:lnTo>
                <a:lnTo>
                  <a:pt x="1490095" y="0"/>
                </a:lnTo>
                <a:lnTo>
                  <a:pt x="1737401" y="0"/>
                </a:lnTo>
                <a:lnTo>
                  <a:pt x="92869" y="951249"/>
                </a:lnTo>
                <a:cubicBezTo>
                  <a:pt x="83458" y="956688"/>
                  <a:pt x="72780" y="959546"/>
                  <a:pt x="61913" y="959536"/>
                </a:cubicBezTo>
                <a:cubicBezTo>
                  <a:pt x="27719" y="959536"/>
                  <a:pt x="0" y="931818"/>
                  <a:pt x="0" y="897624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C07F28CD-1873-4E36-A064-2D25E0A85017}"/>
              </a:ext>
            </a:extLst>
          </p:cNvPr>
          <p:cNvSpPr/>
          <p:nvPr/>
        </p:nvSpPr>
        <p:spPr>
          <a:xfrm>
            <a:off x="10494433" y="2"/>
            <a:ext cx="849328" cy="357668"/>
          </a:xfrm>
          <a:custGeom>
            <a:avLst/>
            <a:gdLst>
              <a:gd name="connsiteX0" fmla="*/ 0 w 1135066"/>
              <a:gd name="connsiteY0" fmla="*/ 0 h 477997"/>
              <a:gd name="connsiteX1" fmla="*/ 1135066 w 1135066"/>
              <a:gd name="connsiteY1" fmla="*/ 0 h 477997"/>
              <a:gd name="connsiteX2" fmla="*/ 1133370 w 1135066"/>
              <a:gd name="connsiteY2" fmla="*/ 16827 h 477997"/>
              <a:gd name="connsiteX3" fmla="*/ 567533 w 1135066"/>
              <a:gd name="connsiteY3" fmla="*/ 477997 h 477997"/>
              <a:gd name="connsiteX4" fmla="*/ 1696 w 1135066"/>
              <a:gd name="connsiteY4" fmla="*/ 16827 h 47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5066" h="477997">
                <a:moveTo>
                  <a:pt x="0" y="0"/>
                </a:moveTo>
                <a:lnTo>
                  <a:pt x="1135066" y="0"/>
                </a:lnTo>
                <a:lnTo>
                  <a:pt x="1133370" y="16827"/>
                </a:lnTo>
                <a:cubicBezTo>
                  <a:pt x="1079514" y="280016"/>
                  <a:pt x="846644" y="477997"/>
                  <a:pt x="567533" y="477997"/>
                </a:cubicBezTo>
                <a:cubicBezTo>
                  <a:pt x="288422" y="477997"/>
                  <a:pt x="55552" y="280016"/>
                  <a:pt x="1696" y="1682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931990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E11BF3-02E8-4EB7-818E-652B82CF2C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54D3190-B78C-42F1-9D62-F523886BBE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t>6/15/2020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A381C40-F9FC-4D58-8508-F0632DF5A0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01CBCC-4CC2-49BD-B155-01E0F4D798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t>‹nr.›</a:t>
            </a:fld>
            <a:endParaRPr lang="en-US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DC13EF9C-0B5A-4364-91AA-E5DD5B536E54}"/>
              </a:ext>
            </a:extLst>
          </p:cNvPr>
          <p:cNvSpPr/>
          <p:nvPr/>
        </p:nvSpPr>
        <p:spPr>
          <a:xfrm rot="16200000">
            <a:off x="-388933" y="4841194"/>
            <a:ext cx="1737401" cy="959536"/>
          </a:xfrm>
          <a:custGeom>
            <a:avLst/>
            <a:gdLst>
              <a:gd name="connsiteX0" fmla="*/ 0 w 1737401"/>
              <a:gd name="connsiteY0" fmla="*/ 0 h 959536"/>
              <a:gd name="connsiteX1" fmla="*/ 123825 w 1737401"/>
              <a:gd name="connsiteY1" fmla="*/ 0 h 959536"/>
              <a:gd name="connsiteX2" fmla="*/ 123825 w 1737401"/>
              <a:gd name="connsiteY2" fmla="*/ 790277 h 959536"/>
              <a:gd name="connsiteX3" fmla="*/ 1490095 w 1737401"/>
              <a:gd name="connsiteY3" fmla="*/ 0 h 959536"/>
              <a:gd name="connsiteX4" fmla="*/ 1737401 w 1737401"/>
              <a:gd name="connsiteY4" fmla="*/ 0 h 959536"/>
              <a:gd name="connsiteX5" fmla="*/ 92869 w 1737401"/>
              <a:gd name="connsiteY5" fmla="*/ 951249 h 959536"/>
              <a:gd name="connsiteX6" fmla="*/ 61913 w 1737401"/>
              <a:gd name="connsiteY6" fmla="*/ 959536 h 959536"/>
              <a:gd name="connsiteX7" fmla="*/ 0 w 1737401"/>
              <a:gd name="connsiteY7" fmla="*/ 897624 h 95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37401" h="959536">
                <a:moveTo>
                  <a:pt x="0" y="0"/>
                </a:moveTo>
                <a:lnTo>
                  <a:pt x="123825" y="0"/>
                </a:lnTo>
                <a:lnTo>
                  <a:pt x="123825" y="790277"/>
                </a:lnTo>
                <a:lnTo>
                  <a:pt x="1490095" y="0"/>
                </a:lnTo>
                <a:lnTo>
                  <a:pt x="1737401" y="0"/>
                </a:lnTo>
                <a:lnTo>
                  <a:pt x="92869" y="951249"/>
                </a:lnTo>
                <a:cubicBezTo>
                  <a:pt x="83458" y="956688"/>
                  <a:pt x="72780" y="959546"/>
                  <a:pt x="61913" y="959536"/>
                </a:cubicBezTo>
                <a:cubicBezTo>
                  <a:pt x="27719" y="959536"/>
                  <a:pt x="0" y="931818"/>
                  <a:pt x="0" y="897624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8F674475-6327-490A-BD7F-084F5C07F2E4}"/>
              </a:ext>
            </a:extLst>
          </p:cNvPr>
          <p:cNvSpPr/>
          <p:nvPr/>
        </p:nvSpPr>
        <p:spPr>
          <a:xfrm>
            <a:off x="10494433" y="2"/>
            <a:ext cx="849328" cy="357668"/>
          </a:xfrm>
          <a:custGeom>
            <a:avLst/>
            <a:gdLst>
              <a:gd name="connsiteX0" fmla="*/ 0 w 1135066"/>
              <a:gd name="connsiteY0" fmla="*/ 0 h 477997"/>
              <a:gd name="connsiteX1" fmla="*/ 1135066 w 1135066"/>
              <a:gd name="connsiteY1" fmla="*/ 0 h 477997"/>
              <a:gd name="connsiteX2" fmla="*/ 1133370 w 1135066"/>
              <a:gd name="connsiteY2" fmla="*/ 16827 h 477997"/>
              <a:gd name="connsiteX3" fmla="*/ 567533 w 1135066"/>
              <a:gd name="connsiteY3" fmla="*/ 477997 h 477997"/>
              <a:gd name="connsiteX4" fmla="*/ 1696 w 1135066"/>
              <a:gd name="connsiteY4" fmla="*/ 16827 h 47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5066" h="477997">
                <a:moveTo>
                  <a:pt x="0" y="0"/>
                </a:moveTo>
                <a:lnTo>
                  <a:pt x="1135066" y="0"/>
                </a:lnTo>
                <a:lnTo>
                  <a:pt x="1133370" y="16827"/>
                </a:lnTo>
                <a:cubicBezTo>
                  <a:pt x="1079514" y="280016"/>
                  <a:pt x="846644" y="477997"/>
                  <a:pt x="567533" y="477997"/>
                </a:cubicBezTo>
                <a:cubicBezTo>
                  <a:pt x="288422" y="477997"/>
                  <a:pt x="55552" y="280016"/>
                  <a:pt x="1696" y="1682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400296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7024287-C9B9-48AC-8E4D-A282DE2F44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t>6/15/2020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D34C9A2-75A7-4164-B3B8-E6A9D60BA0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CBE73CE-2859-4D49-A9EC-26AF3FBDF6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t>‹nr.›</a:t>
            </a:fld>
            <a:endParaRPr lang="en-US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AA5ED585-FEBB-4DAD-84C0-97BEE6C360C3}"/>
              </a:ext>
            </a:extLst>
          </p:cNvPr>
          <p:cNvSpPr/>
          <p:nvPr/>
        </p:nvSpPr>
        <p:spPr>
          <a:xfrm rot="16200000">
            <a:off x="-388933" y="4841194"/>
            <a:ext cx="1737401" cy="959536"/>
          </a:xfrm>
          <a:custGeom>
            <a:avLst/>
            <a:gdLst>
              <a:gd name="connsiteX0" fmla="*/ 0 w 1737401"/>
              <a:gd name="connsiteY0" fmla="*/ 0 h 959536"/>
              <a:gd name="connsiteX1" fmla="*/ 123825 w 1737401"/>
              <a:gd name="connsiteY1" fmla="*/ 0 h 959536"/>
              <a:gd name="connsiteX2" fmla="*/ 123825 w 1737401"/>
              <a:gd name="connsiteY2" fmla="*/ 790277 h 959536"/>
              <a:gd name="connsiteX3" fmla="*/ 1490095 w 1737401"/>
              <a:gd name="connsiteY3" fmla="*/ 0 h 959536"/>
              <a:gd name="connsiteX4" fmla="*/ 1737401 w 1737401"/>
              <a:gd name="connsiteY4" fmla="*/ 0 h 959536"/>
              <a:gd name="connsiteX5" fmla="*/ 92869 w 1737401"/>
              <a:gd name="connsiteY5" fmla="*/ 951249 h 959536"/>
              <a:gd name="connsiteX6" fmla="*/ 61913 w 1737401"/>
              <a:gd name="connsiteY6" fmla="*/ 959536 h 959536"/>
              <a:gd name="connsiteX7" fmla="*/ 0 w 1737401"/>
              <a:gd name="connsiteY7" fmla="*/ 897624 h 95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37401" h="959536">
                <a:moveTo>
                  <a:pt x="0" y="0"/>
                </a:moveTo>
                <a:lnTo>
                  <a:pt x="123825" y="0"/>
                </a:lnTo>
                <a:lnTo>
                  <a:pt x="123825" y="790277"/>
                </a:lnTo>
                <a:lnTo>
                  <a:pt x="1490095" y="0"/>
                </a:lnTo>
                <a:lnTo>
                  <a:pt x="1737401" y="0"/>
                </a:lnTo>
                <a:lnTo>
                  <a:pt x="92869" y="951249"/>
                </a:lnTo>
                <a:cubicBezTo>
                  <a:pt x="83458" y="956688"/>
                  <a:pt x="72780" y="959546"/>
                  <a:pt x="61913" y="959536"/>
                </a:cubicBezTo>
                <a:cubicBezTo>
                  <a:pt x="27719" y="959536"/>
                  <a:pt x="0" y="931818"/>
                  <a:pt x="0" y="897624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EF6AC352-A720-4DB3-87CA-A33B0607CA2F}"/>
              </a:ext>
            </a:extLst>
          </p:cNvPr>
          <p:cNvSpPr/>
          <p:nvPr/>
        </p:nvSpPr>
        <p:spPr>
          <a:xfrm>
            <a:off x="10494433" y="2"/>
            <a:ext cx="849328" cy="357668"/>
          </a:xfrm>
          <a:custGeom>
            <a:avLst/>
            <a:gdLst>
              <a:gd name="connsiteX0" fmla="*/ 0 w 1135066"/>
              <a:gd name="connsiteY0" fmla="*/ 0 h 477997"/>
              <a:gd name="connsiteX1" fmla="*/ 1135066 w 1135066"/>
              <a:gd name="connsiteY1" fmla="*/ 0 h 477997"/>
              <a:gd name="connsiteX2" fmla="*/ 1133370 w 1135066"/>
              <a:gd name="connsiteY2" fmla="*/ 16827 h 477997"/>
              <a:gd name="connsiteX3" fmla="*/ 567533 w 1135066"/>
              <a:gd name="connsiteY3" fmla="*/ 477997 h 477997"/>
              <a:gd name="connsiteX4" fmla="*/ 1696 w 1135066"/>
              <a:gd name="connsiteY4" fmla="*/ 16827 h 47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5066" h="477997">
                <a:moveTo>
                  <a:pt x="0" y="0"/>
                </a:moveTo>
                <a:lnTo>
                  <a:pt x="1135066" y="0"/>
                </a:lnTo>
                <a:lnTo>
                  <a:pt x="1133370" y="16827"/>
                </a:lnTo>
                <a:cubicBezTo>
                  <a:pt x="1079514" y="280016"/>
                  <a:pt x="846644" y="477997"/>
                  <a:pt x="567533" y="477997"/>
                </a:cubicBezTo>
                <a:cubicBezTo>
                  <a:pt x="288422" y="477997"/>
                  <a:pt x="55552" y="280016"/>
                  <a:pt x="1696" y="1682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928962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FFC812-4DB6-4F98-9404-29C191D3BA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F0855E-0CD6-47DD-B648-4C84C783D7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D50082B-17D7-4D61-8AEB-81517D85D25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A70783-FF31-4C4E-9196-EB169B2097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t>6/15/2020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D92E260-747D-40FD-A062-9DD5E6835A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87E50A0-1E05-49C5-88C9-4626775120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t>‹nr.›</a:t>
            </a:fld>
            <a:endParaRPr lang="en-US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2C155C63-9F58-4422-B669-F97486280671}"/>
              </a:ext>
            </a:extLst>
          </p:cNvPr>
          <p:cNvSpPr/>
          <p:nvPr/>
        </p:nvSpPr>
        <p:spPr>
          <a:xfrm rot="16200000">
            <a:off x="-388933" y="4841194"/>
            <a:ext cx="1737401" cy="959536"/>
          </a:xfrm>
          <a:custGeom>
            <a:avLst/>
            <a:gdLst>
              <a:gd name="connsiteX0" fmla="*/ 0 w 1737401"/>
              <a:gd name="connsiteY0" fmla="*/ 0 h 959536"/>
              <a:gd name="connsiteX1" fmla="*/ 123825 w 1737401"/>
              <a:gd name="connsiteY1" fmla="*/ 0 h 959536"/>
              <a:gd name="connsiteX2" fmla="*/ 123825 w 1737401"/>
              <a:gd name="connsiteY2" fmla="*/ 790277 h 959536"/>
              <a:gd name="connsiteX3" fmla="*/ 1490095 w 1737401"/>
              <a:gd name="connsiteY3" fmla="*/ 0 h 959536"/>
              <a:gd name="connsiteX4" fmla="*/ 1737401 w 1737401"/>
              <a:gd name="connsiteY4" fmla="*/ 0 h 959536"/>
              <a:gd name="connsiteX5" fmla="*/ 92869 w 1737401"/>
              <a:gd name="connsiteY5" fmla="*/ 951249 h 959536"/>
              <a:gd name="connsiteX6" fmla="*/ 61913 w 1737401"/>
              <a:gd name="connsiteY6" fmla="*/ 959536 h 959536"/>
              <a:gd name="connsiteX7" fmla="*/ 0 w 1737401"/>
              <a:gd name="connsiteY7" fmla="*/ 897624 h 95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37401" h="959536">
                <a:moveTo>
                  <a:pt x="0" y="0"/>
                </a:moveTo>
                <a:lnTo>
                  <a:pt x="123825" y="0"/>
                </a:lnTo>
                <a:lnTo>
                  <a:pt x="123825" y="790277"/>
                </a:lnTo>
                <a:lnTo>
                  <a:pt x="1490095" y="0"/>
                </a:lnTo>
                <a:lnTo>
                  <a:pt x="1737401" y="0"/>
                </a:lnTo>
                <a:lnTo>
                  <a:pt x="92869" y="951249"/>
                </a:lnTo>
                <a:cubicBezTo>
                  <a:pt x="83458" y="956688"/>
                  <a:pt x="72780" y="959546"/>
                  <a:pt x="61913" y="959536"/>
                </a:cubicBezTo>
                <a:cubicBezTo>
                  <a:pt x="27719" y="959536"/>
                  <a:pt x="0" y="931818"/>
                  <a:pt x="0" y="897624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385DBA62-0EDB-47AA-86C7-90463BC9B308}"/>
              </a:ext>
            </a:extLst>
          </p:cNvPr>
          <p:cNvSpPr/>
          <p:nvPr/>
        </p:nvSpPr>
        <p:spPr>
          <a:xfrm>
            <a:off x="10494433" y="2"/>
            <a:ext cx="849328" cy="357668"/>
          </a:xfrm>
          <a:custGeom>
            <a:avLst/>
            <a:gdLst>
              <a:gd name="connsiteX0" fmla="*/ 0 w 1135066"/>
              <a:gd name="connsiteY0" fmla="*/ 0 h 477997"/>
              <a:gd name="connsiteX1" fmla="*/ 1135066 w 1135066"/>
              <a:gd name="connsiteY1" fmla="*/ 0 h 477997"/>
              <a:gd name="connsiteX2" fmla="*/ 1133370 w 1135066"/>
              <a:gd name="connsiteY2" fmla="*/ 16827 h 477997"/>
              <a:gd name="connsiteX3" fmla="*/ 567533 w 1135066"/>
              <a:gd name="connsiteY3" fmla="*/ 477997 h 477997"/>
              <a:gd name="connsiteX4" fmla="*/ 1696 w 1135066"/>
              <a:gd name="connsiteY4" fmla="*/ 16827 h 47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5066" h="477997">
                <a:moveTo>
                  <a:pt x="0" y="0"/>
                </a:moveTo>
                <a:lnTo>
                  <a:pt x="1135066" y="0"/>
                </a:lnTo>
                <a:lnTo>
                  <a:pt x="1133370" y="16827"/>
                </a:lnTo>
                <a:cubicBezTo>
                  <a:pt x="1079514" y="280016"/>
                  <a:pt x="846644" y="477997"/>
                  <a:pt x="567533" y="477997"/>
                </a:cubicBezTo>
                <a:cubicBezTo>
                  <a:pt x="288422" y="477997"/>
                  <a:pt x="55552" y="280016"/>
                  <a:pt x="1696" y="1682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741368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1D7521-E43D-41D1-B458-26B20DC6DD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2472CF2-2653-4B98-A416-D7A0A860ECE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6EF87F5-0B10-4AC7-9599-F088C5E796D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A07CB7-0520-4D64-B76C-C31AC55783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t>6/15/2020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EEB226-AD45-45DF-AAB5-5513AE732A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5E96AEB-9481-4CCE-B110-FEDD334835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t>‹nr.›</a:t>
            </a:fld>
            <a:endParaRPr lang="en-US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6BA9707F-7BCE-464F-BF45-E216527084EE}"/>
              </a:ext>
            </a:extLst>
          </p:cNvPr>
          <p:cNvSpPr/>
          <p:nvPr/>
        </p:nvSpPr>
        <p:spPr>
          <a:xfrm rot="16200000">
            <a:off x="-388933" y="4841194"/>
            <a:ext cx="1737401" cy="959536"/>
          </a:xfrm>
          <a:custGeom>
            <a:avLst/>
            <a:gdLst>
              <a:gd name="connsiteX0" fmla="*/ 0 w 1737401"/>
              <a:gd name="connsiteY0" fmla="*/ 0 h 959536"/>
              <a:gd name="connsiteX1" fmla="*/ 123825 w 1737401"/>
              <a:gd name="connsiteY1" fmla="*/ 0 h 959536"/>
              <a:gd name="connsiteX2" fmla="*/ 123825 w 1737401"/>
              <a:gd name="connsiteY2" fmla="*/ 790277 h 959536"/>
              <a:gd name="connsiteX3" fmla="*/ 1490095 w 1737401"/>
              <a:gd name="connsiteY3" fmla="*/ 0 h 959536"/>
              <a:gd name="connsiteX4" fmla="*/ 1737401 w 1737401"/>
              <a:gd name="connsiteY4" fmla="*/ 0 h 959536"/>
              <a:gd name="connsiteX5" fmla="*/ 92869 w 1737401"/>
              <a:gd name="connsiteY5" fmla="*/ 951249 h 959536"/>
              <a:gd name="connsiteX6" fmla="*/ 61913 w 1737401"/>
              <a:gd name="connsiteY6" fmla="*/ 959536 h 959536"/>
              <a:gd name="connsiteX7" fmla="*/ 0 w 1737401"/>
              <a:gd name="connsiteY7" fmla="*/ 897624 h 95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37401" h="959536">
                <a:moveTo>
                  <a:pt x="0" y="0"/>
                </a:moveTo>
                <a:lnTo>
                  <a:pt x="123825" y="0"/>
                </a:lnTo>
                <a:lnTo>
                  <a:pt x="123825" y="790277"/>
                </a:lnTo>
                <a:lnTo>
                  <a:pt x="1490095" y="0"/>
                </a:lnTo>
                <a:lnTo>
                  <a:pt x="1737401" y="0"/>
                </a:lnTo>
                <a:lnTo>
                  <a:pt x="92869" y="951249"/>
                </a:lnTo>
                <a:cubicBezTo>
                  <a:pt x="83458" y="956688"/>
                  <a:pt x="72780" y="959546"/>
                  <a:pt x="61913" y="959536"/>
                </a:cubicBezTo>
                <a:cubicBezTo>
                  <a:pt x="27719" y="959536"/>
                  <a:pt x="0" y="931818"/>
                  <a:pt x="0" y="897624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BC589723-2CC8-49D1-B4E1-36FECED6A2D7}"/>
              </a:ext>
            </a:extLst>
          </p:cNvPr>
          <p:cNvSpPr/>
          <p:nvPr/>
        </p:nvSpPr>
        <p:spPr>
          <a:xfrm>
            <a:off x="10494433" y="2"/>
            <a:ext cx="849328" cy="357668"/>
          </a:xfrm>
          <a:custGeom>
            <a:avLst/>
            <a:gdLst>
              <a:gd name="connsiteX0" fmla="*/ 0 w 1135066"/>
              <a:gd name="connsiteY0" fmla="*/ 0 h 477997"/>
              <a:gd name="connsiteX1" fmla="*/ 1135066 w 1135066"/>
              <a:gd name="connsiteY1" fmla="*/ 0 h 477997"/>
              <a:gd name="connsiteX2" fmla="*/ 1133370 w 1135066"/>
              <a:gd name="connsiteY2" fmla="*/ 16827 h 477997"/>
              <a:gd name="connsiteX3" fmla="*/ 567533 w 1135066"/>
              <a:gd name="connsiteY3" fmla="*/ 477997 h 477997"/>
              <a:gd name="connsiteX4" fmla="*/ 1696 w 1135066"/>
              <a:gd name="connsiteY4" fmla="*/ 16827 h 47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5066" h="477997">
                <a:moveTo>
                  <a:pt x="0" y="0"/>
                </a:moveTo>
                <a:lnTo>
                  <a:pt x="1135066" y="0"/>
                </a:lnTo>
                <a:lnTo>
                  <a:pt x="1133370" y="16827"/>
                </a:lnTo>
                <a:cubicBezTo>
                  <a:pt x="1079514" y="280016"/>
                  <a:pt x="846644" y="477997"/>
                  <a:pt x="567533" y="477997"/>
                </a:cubicBezTo>
                <a:cubicBezTo>
                  <a:pt x="288422" y="477997"/>
                  <a:pt x="55552" y="280016"/>
                  <a:pt x="1696" y="1682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519106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7EC5685-19F1-49DA-ADE5-D5D32F1659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FFC0A4D-22A1-4554-B5DE-887974F4DF9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9D5CDC-F2CE-410E-AD13-DDC235C71C6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cap="none" spc="0" baseline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2EDB8D0-98ED-4B86-9D5F-E61ADC70144D}" type="datetimeFigureOut">
              <a:rPr lang="en-US" smtClean="0"/>
              <a:pPr/>
              <a:t>6/15/2020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40CD45-794A-4BB0-A427-0CE61AEAF4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cap="none" spc="0" baseline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B3AB91-9588-4071-92D2-364F4A6ED0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cap="none" spc="0" baseline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4854181D-6920-4594-9A5D-6CE56DC9F8B2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07638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  <p:sldLayoutId id="2147483711" r:id="rId5"/>
    <p:sldLayoutId id="2147483705" r:id="rId6"/>
    <p:sldLayoutId id="2147483701" r:id="rId7"/>
    <p:sldLayoutId id="2147483702" r:id="rId8"/>
    <p:sldLayoutId id="2147483703" r:id="rId9"/>
    <p:sldLayoutId id="2147483704" r:id="rId10"/>
    <p:sldLayoutId id="214748370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9F8A656C-0806-4677-A38B-DA5DF0F3C40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8467"/>
            <a:ext cx="12191999" cy="686646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4953833-44EF-41BE-A000-0ABE3DE3AE9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t="4906" b="10824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9BEF8C6D-8BB3-473A-9607-D7381CC5C0A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688580" y="643467"/>
            <a:ext cx="3859952" cy="5215839"/>
          </a:xfrm>
          <a:prstGeom prst="roundRect">
            <a:avLst>
              <a:gd name="adj" fmla="val 2654"/>
            </a:avLst>
          </a:prstGeom>
          <a:solidFill>
            <a:schemeClr val="bg1"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3CB39D8-0EB5-45E9-A47B-15F2D0E727B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879080" y="795509"/>
            <a:ext cx="3507023" cy="3011340"/>
          </a:xfrm>
        </p:spPr>
        <p:txBody>
          <a:bodyPr>
            <a:normAutofit/>
          </a:bodyPr>
          <a:lstStyle/>
          <a:p>
            <a:r>
              <a:rPr lang="nl-NL" sz="4800" dirty="0"/>
              <a:t>Hoofdstuk 11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80C2922F-928C-473D-AB0D-29773C4899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879080" y="3898924"/>
            <a:ext cx="3507023" cy="1777878"/>
          </a:xfrm>
        </p:spPr>
        <p:txBody>
          <a:bodyPr>
            <a:normAutofit/>
          </a:bodyPr>
          <a:lstStyle/>
          <a:p>
            <a:r>
              <a:rPr lang="nl-NL" dirty="0"/>
              <a:t>Herhalen</a:t>
            </a:r>
          </a:p>
        </p:txBody>
      </p:sp>
      <p:sp>
        <p:nvSpPr>
          <p:cNvPr id="13" name="Arc 12">
            <a:extLst>
              <a:ext uri="{FF2B5EF4-FFF2-40B4-BE49-F238E27FC236}">
                <a16:creationId xmlns:a16="http://schemas.microsoft.com/office/drawing/2014/main" id="{DCFDFFB9-D302-4A05-A770-D3323225472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390584" y="830591"/>
            <a:ext cx="2987899" cy="2987899"/>
          </a:xfrm>
          <a:prstGeom prst="arc">
            <a:avLst>
              <a:gd name="adj1" fmla="val 16200000"/>
              <a:gd name="adj2" fmla="val 114657"/>
            </a:avLst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277288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261FA19-5669-4EB1-A237-0CD8E296D8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Alles door elkaar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ijdelijke aanduiding voor inhoud 2">
                <a:extLst>
                  <a:ext uri="{FF2B5EF4-FFF2-40B4-BE49-F238E27FC236}">
                    <a16:creationId xmlns:a16="http://schemas.microsoft.com/office/drawing/2014/main" id="{9291817C-8C3C-4AF2-B860-BDFA72A4C261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1441312"/>
                <a:ext cx="4568687" cy="1672949"/>
              </a:xfrm>
              <a:ln>
                <a:solidFill>
                  <a:schemeClr val="accent1"/>
                </a:solidFill>
              </a:ln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nl-NL" sz="2000" dirty="0"/>
                  <a:t>a. x² - 144 = 0 </a:t>
                </a:r>
              </a:p>
              <a:p>
                <a:pPr marL="0" indent="0">
                  <a:buNone/>
                </a:pPr>
                <a:r>
                  <a:rPr lang="nl-NL" sz="2000" dirty="0"/>
                  <a:t>x² = 144</a:t>
                </a:r>
              </a:p>
              <a:p>
                <a:pPr marL="0" indent="0">
                  <a:buNone/>
                </a:pPr>
                <a:r>
                  <a:rPr lang="nl-NL" sz="2000" dirty="0"/>
                  <a:t>x =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nl-NL" sz="200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nl-NL" sz="2000" b="0" i="1" smtClean="0">
                            <a:latin typeface="Cambria Math" panose="02040503050406030204" pitchFamily="18" charset="0"/>
                          </a:rPr>
                          <m:t>144</m:t>
                        </m:r>
                      </m:e>
                    </m:rad>
                  </m:oMath>
                </a14:m>
                <a:r>
                  <a:rPr lang="nl-NL" sz="2000" dirty="0"/>
                  <a:t> 	v 	x = -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nl-NL" sz="200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nl-NL" sz="2000" b="0" i="1" smtClean="0">
                            <a:latin typeface="Cambria Math" panose="02040503050406030204" pitchFamily="18" charset="0"/>
                          </a:rPr>
                          <m:t>144</m:t>
                        </m:r>
                      </m:e>
                    </m:rad>
                  </m:oMath>
                </a14:m>
                <a:endParaRPr lang="nl-NL" sz="2000" dirty="0"/>
              </a:p>
              <a:p>
                <a:pPr marL="0" indent="0">
                  <a:buNone/>
                </a:pPr>
                <a:r>
                  <a:rPr lang="nl-NL" sz="2000" dirty="0"/>
                  <a:t>x = 12	v	x = -12 </a:t>
                </a:r>
              </a:p>
            </p:txBody>
          </p:sp>
        </mc:Choice>
        <mc:Fallback>
          <p:sp>
            <p:nvSpPr>
              <p:cNvPr id="3" name="Tijdelijke aanduiding voor inhoud 2">
                <a:extLst>
                  <a:ext uri="{FF2B5EF4-FFF2-40B4-BE49-F238E27FC236}">
                    <a16:creationId xmlns:a16="http://schemas.microsoft.com/office/drawing/2014/main" id="{9291817C-8C3C-4AF2-B860-BDFA72A4C26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441312"/>
                <a:ext cx="4568687" cy="1672949"/>
              </a:xfrm>
              <a:blipFill>
                <a:blip r:embed="rId2"/>
                <a:stretch>
                  <a:fillRect l="-1332" t="-2888" b="-1805"/>
                </a:stretch>
              </a:blipFill>
              <a:ln>
                <a:solidFill>
                  <a:schemeClr val="accent1"/>
                </a:solidFill>
              </a:ln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ijdelijke aanduiding voor inhoud 2">
            <a:extLst>
              <a:ext uri="{FF2B5EF4-FFF2-40B4-BE49-F238E27FC236}">
                <a16:creationId xmlns:a16="http://schemas.microsoft.com/office/drawing/2014/main" id="{698126BE-89E4-4391-8D61-FCBC3187F521}"/>
              </a:ext>
            </a:extLst>
          </p:cNvPr>
          <p:cNvSpPr txBox="1">
            <a:spLocks/>
          </p:cNvSpPr>
          <p:nvPr/>
        </p:nvSpPr>
        <p:spPr>
          <a:xfrm>
            <a:off x="2660373" y="3293165"/>
            <a:ext cx="4568687" cy="2882348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nl-NL" sz="2000" dirty="0"/>
              <a:t>b. 8x – 20 = -x²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nl-NL" sz="2000" dirty="0"/>
              <a:t>x² + 8x – 20 = 0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nl-NL" sz="2000" dirty="0"/>
              <a:t>Product: -20	Som: 8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nl-NL" sz="2000" dirty="0"/>
              <a:t>10</a:t>
            </a:r>
            <a:r>
              <a:rPr lang="nl-NL" sz="2000" dirty="0">
                <a:latin typeface="Century Gothic" panose="020B0502020202020204" pitchFamily="34" charset="0"/>
              </a:rPr>
              <a:t>●-2 = -20	10 + -2 = 8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nl-NL" sz="2000" dirty="0">
                <a:latin typeface="Century Gothic" panose="020B0502020202020204" pitchFamily="34" charset="0"/>
              </a:rPr>
              <a:t>(x + 10)(x – 2) = 0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nl-NL" sz="2000" dirty="0"/>
              <a:t>x + 10 = 0	v	x – 2 = 0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nl-NL" sz="2000" dirty="0"/>
              <a:t>x = -10		v	x = 2</a:t>
            </a:r>
          </a:p>
        </p:txBody>
      </p:sp>
    </p:spTree>
    <p:extLst>
      <p:ext uri="{BB962C8B-B14F-4D97-AF65-F5344CB8AC3E}">
        <p14:creationId xmlns:p14="http://schemas.microsoft.com/office/powerpoint/2010/main" val="2311522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261FA19-5669-4EB1-A237-0CD8E296D8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Alles door elkaar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ijdelijke aanduiding voor inhoud 2">
                <a:extLst>
                  <a:ext uri="{FF2B5EF4-FFF2-40B4-BE49-F238E27FC236}">
                    <a16:creationId xmlns:a16="http://schemas.microsoft.com/office/drawing/2014/main" id="{9291817C-8C3C-4AF2-B860-BDFA72A4C261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1441312"/>
                <a:ext cx="4568687" cy="1672949"/>
              </a:xfrm>
              <a:ln>
                <a:solidFill>
                  <a:schemeClr val="accent1"/>
                </a:solidFill>
              </a:ln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nl-NL" sz="2000" dirty="0"/>
                  <a:t>a. x² - 144 = 0 </a:t>
                </a:r>
              </a:p>
              <a:p>
                <a:pPr marL="0" indent="0">
                  <a:buNone/>
                </a:pPr>
                <a:r>
                  <a:rPr lang="nl-NL" sz="2000" dirty="0"/>
                  <a:t>x² = 144</a:t>
                </a:r>
              </a:p>
              <a:p>
                <a:pPr marL="0" indent="0">
                  <a:buNone/>
                </a:pPr>
                <a:r>
                  <a:rPr lang="nl-NL" sz="2000" dirty="0"/>
                  <a:t>x =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nl-NL" sz="200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nl-NL" sz="2000" b="0" i="1" smtClean="0">
                            <a:latin typeface="Cambria Math" panose="02040503050406030204" pitchFamily="18" charset="0"/>
                          </a:rPr>
                          <m:t>144</m:t>
                        </m:r>
                      </m:e>
                    </m:rad>
                  </m:oMath>
                </a14:m>
                <a:r>
                  <a:rPr lang="nl-NL" sz="2000" dirty="0"/>
                  <a:t> 	v 	x = -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nl-NL" sz="200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nl-NL" sz="2000" b="0" i="1" smtClean="0">
                            <a:latin typeface="Cambria Math" panose="02040503050406030204" pitchFamily="18" charset="0"/>
                          </a:rPr>
                          <m:t>144</m:t>
                        </m:r>
                      </m:e>
                    </m:rad>
                  </m:oMath>
                </a14:m>
                <a:endParaRPr lang="nl-NL" sz="2000" dirty="0"/>
              </a:p>
              <a:p>
                <a:pPr marL="0" indent="0">
                  <a:buNone/>
                </a:pPr>
                <a:r>
                  <a:rPr lang="nl-NL" sz="2000" dirty="0"/>
                  <a:t>x = 12	v	x = -12 </a:t>
                </a:r>
              </a:p>
            </p:txBody>
          </p:sp>
        </mc:Choice>
        <mc:Fallback>
          <p:sp>
            <p:nvSpPr>
              <p:cNvPr id="3" name="Tijdelijke aanduiding voor inhoud 2">
                <a:extLst>
                  <a:ext uri="{FF2B5EF4-FFF2-40B4-BE49-F238E27FC236}">
                    <a16:creationId xmlns:a16="http://schemas.microsoft.com/office/drawing/2014/main" id="{9291817C-8C3C-4AF2-B860-BDFA72A4C26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441312"/>
                <a:ext cx="4568687" cy="1672949"/>
              </a:xfrm>
              <a:blipFill>
                <a:blip r:embed="rId2"/>
                <a:stretch>
                  <a:fillRect l="-1332" t="-2888" b="-1805"/>
                </a:stretch>
              </a:blipFill>
              <a:ln>
                <a:solidFill>
                  <a:schemeClr val="accent1"/>
                </a:solidFill>
              </a:ln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ijdelijke aanduiding voor inhoud 2">
            <a:extLst>
              <a:ext uri="{FF2B5EF4-FFF2-40B4-BE49-F238E27FC236}">
                <a16:creationId xmlns:a16="http://schemas.microsoft.com/office/drawing/2014/main" id="{698126BE-89E4-4391-8D61-FCBC3187F521}"/>
              </a:ext>
            </a:extLst>
          </p:cNvPr>
          <p:cNvSpPr txBox="1">
            <a:spLocks/>
          </p:cNvSpPr>
          <p:nvPr/>
        </p:nvSpPr>
        <p:spPr>
          <a:xfrm>
            <a:off x="2660373" y="3293165"/>
            <a:ext cx="4568687" cy="2882348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nl-NL" sz="2000" dirty="0"/>
              <a:t>b. 8x – 20 = -x²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nl-NL" sz="2000" dirty="0"/>
              <a:t>x² + 8x – 20 = 0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nl-NL" sz="2000" dirty="0"/>
              <a:t>Product: -20	Som: 8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nl-NL" sz="2000" dirty="0"/>
              <a:t>10</a:t>
            </a:r>
            <a:r>
              <a:rPr lang="nl-NL" sz="2000" dirty="0">
                <a:latin typeface="Century Gothic" panose="020B0502020202020204" pitchFamily="34" charset="0"/>
              </a:rPr>
              <a:t>●-2 = -20	10 + -2 = 8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nl-NL" sz="2000" dirty="0">
                <a:latin typeface="Century Gothic" panose="020B0502020202020204" pitchFamily="34" charset="0"/>
              </a:rPr>
              <a:t>(x + 10)(x – 2) = 0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nl-NL" sz="2000" dirty="0"/>
              <a:t>x + 10 = 0	v	x – 2 = 0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nl-NL" sz="2000" dirty="0"/>
              <a:t>x = -10		v	x = 2</a:t>
            </a:r>
          </a:p>
        </p:txBody>
      </p:sp>
      <p:sp>
        <p:nvSpPr>
          <p:cNvPr id="6" name="Rechthoek 5">
            <a:extLst>
              <a:ext uri="{FF2B5EF4-FFF2-40B4-BE49-F238E27FC236}">
                <a16:creationId xmlns:a16="http://schemas.microsoft.com/office/drawing/2014/main" id="{7B5FA054-BC7C-471A-84B0-A8324F4FE373}"/>
              </a:ext>
            </a:extLst>
          </p:cNvPr>
          <p:cNvSpPr/>
          <p:nvPr/>
        </p:nvSpPr>
        <p:spPr>
          <a:xfrm>
            <a:off x="7471280" y="2206628"/>
            <a:ext cx="3882520" cy="2800767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nl-NL" sz="2000" dirty="0">
                <a:solidFill>
                  <a:schemeClr val="tx1"/>
                </a:solidFill>
              </a:rPr>
              <a:t>c. 40x² + 18x = 2x</a:t>
            </a:r>
          </a:p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nl-NL" sz="2000" dirty="0">
                <a:solidFill>
                  <a:schemeClr val="tx1"/>
                </a:solidFill>
              </a:rPr>
              <a:t>40x² + 18x -2x = 0</a:t>
            </a:r>
          </a:p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nl-NL" sz="2000" dirty="0">
                <a:solidFill>
                  <a:schemeClr val="tx1"/>
                </a:solidFill>
              </a:rPr>
              <a:t>40x² + 16x = 0</a:t>
            </a:r>
          </a:p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nl-NL" sz="2000" dirty="0">
                <a:solidFill>
                  <a:schemeClr val="tx1"/>
                </a:solidFill>
              </a:rPr>
              <a:t>8x(5x + 2) = 0</a:t>
            </a:r>
          </a:p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nl-NL" sz="2000" dirty="0">
                <a:solidFill>
                  <a:schemeClr val="tx1"/>
                </a:solidFill>
              </a:rPr>
              <a:t>8x = 0	v	5x + 2 = 0</a:t>
            </a:r>
          </a:p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nl-NL" sz="2000" dirty="0">
                <a:solidFill>
                  <a:schemeClr val="tx1"/>
                </a:solidFill>
              </a:rPr>
              <a:t>x = 0	v	5x = -2</a:t>
            </a:r>
          </a:p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nl-NL" sz="2000" dirty="0">
                <a:solidFill>
                  <a:schemeClr val="tx1"/>
                </a:solidFill>
              </a:rPr>
              <a:t>x = 0	v	x = -0,4</a:t>
            </a:r>
          </a:p>
        </p:txBody>
      </p:sp>
    </p:spTree>
    <p:extLst>
      <p:ext uri="{BB962C8B-B14F-4D97-AF65-F5344CB8AC3E}">
        <p14:creationId xmlns:p14="http://schemas.microsoft.com/office/powerpoint/2010/main" val="12751378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1" name="Rectangle 70">
            <a:extLst>
              <a:ext uri="{FF2B5EF4-FFF2-40B4-BE49-F238E27FC236}">
                <a16:creationId xmlns:a16="http://schemas.microsoft.com/office/drawing/2014/main" id="{1CD81A2A-6ED4-4EF4-A14C-912D31E1480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6F9E7F2F-414C-4CE2-9D04-F30799694B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5393361" cy="1325563"/>
          </a:xfrm>
        </p:spPr>
        <p:txBody>
          <a:bodyPr>
            <a:normAutofit/>
          </a:bodyPr>
          <a:lstStyle/>
          <a:p>
            <a:r>
              <a:rPr lang="nl-NL"/>
              <a:t>Alles door elkaar: Verhaaltjessom</a:t>
            </a:r>
            <a:endParaRPr lang="nl-NL" dirty="0"/>
          </a:p>
        </p:txBody>
      </p:sp>
      <p:sp>
        <p:nvSpPr>
          <p:cNvPr id="73" name="Freeform: Shape 72">
            <a:extLst>
              <a:ext uri="{FF2B5EF4-FFF2-40B4-BE49-F238E27FC236}">
                <a16:creationId xmlns:a16="http://schemas.microsoft.com/office/drawing/2014/main" id="{1661932C-CA15-4E17-B115-FAE7CBEE47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198657" y="1"/>
            <a:ext cx="1155142" cy="625027"/>
          </a:xfrm>
          <a:custGeom>
            <a:avLst/>
            <a:gdLst>
              <a:gd name="connsiteX0" fmla="*/ 4784 w 1155142"/>
              <a:gd name="connsiteY0" fmla="*/ 0 h 625027"/>
              <a:gd name="connsiteX1" fmla="*/ 1150358 w 1155142"/>
              <a:gd name="connsiteY1" fmla="*/ 0 h 625027"/>
              <a:gd name="connsiteX2" fmla="*/ 1155142 w 1155142"/>
              <a:gd name="connsiteY2" fmla="*/ 47456 h 625027"/>
              <a:gd name="connsiteX3" fmla="*/ 577571 w 1155142"/>
              <a:gd name="connsiteY3" fmla="*/ 625027 h 625027"/>
              <a:gd name="connsiteX4" fmla="*/ 0 w 1155142"/>
              <a:gd name="connsiteY4" fmla="*/ 47456 h 6250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55142" h="625027">
                <a:moveTo>
                  <a:pt x="4784" y="0"/>
                </a:moveTo>
                <a:lnTo>
                  <a:pt x="1150358" y="0"/>
                </a:lnTo>
                <a:lnTo>
                  <a:pt x="1155142" y="47456"/>
                </a:lnTo>
                <a:cubicBezTo>
                  <a:pt x="1155142" y="366440"/>
                  <a:pt x="896555" y="625027"/>
                  <a:pt x="577571" y="625027"/>
                </a:cubicBezTo>
                <a:cubicBezTo>
                  <a:pt x="258587" y="625027"/>
                  <a:pt x="0" y="366440"/>
                  <a:pt x="0" y="47456"/>
                </a:cubicBezTo>
                <a:close/>
              </a:path>
            </a:pathLst>
          </a:custGeom>
          <a:solidFill>
            <a:schemeClr val="accent5"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BF115C0-7BB8-4FAD-9A1A-91824284CF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3792" y="1825625"/>
            <a:ext cx="5763654" cy="4351338"/>
          </a:xfrm>
        </p:spPr>
        <p:txBody>
          <a:bodyPr>
            <a:normAutofit/>
          </a:bodyPr>
          <a:lstStyle/>
          <a:p>
            <a:r>
              <a:rPr lang="nl-NL" sz="2000" dirty="0"/>
              <a:t>De draagkabel van de brug hiernaast heeft de vorm van een dalparabool. 		    Hierbij hoort de formule: h = 0,001x² + 7    Met h is de hoogte van de draagkabel. x en h zijn in meters</a:t>
            </a:r>
          </a:p>
          <a:p>
            <a:endParaRPr lang="nl-NL" sz="2000" dirty="0"/>
          </a:p>
          <a:p>
            <a:r>
              <a:rPr lang="nl-NL" sz="2000" dirty="0"/>
              <a:t>Is er in dit verhaal/figuur een snijpunt met de x-as ?</a:t>
            </a:r>
          </a:p>
          <a:p>
            <a:endParaRPr lang="nl-NL" sz="2000" dirty="0"/>
          </a:p>
          <a:p>
            <a:pPr marL="0" indent="0">
              <a:buNone/>
            </a:pPr>
            <a:r>
              <a:rPr lang="nl-NL" sz="2000" i="1" dirty="0"/>
              <a:t>Nee, want de brug, en dus de draagkabel, liggen een stuk boven de x-as, waardoor er geen snijpunt is.</a:t>
            </a:r>
          </a:p>
          <a:p>
            <a:endParaRPr lang="nl-NL" sz="2000" dirty="0"/>
          </a:p>
        </p:txBody>
      </p:sp>
      <p:sp>
        <p:nvSpPr>
          <p:cNvPr id="75" name="Oval 74">
            <a:extLst>
              <a:ext uri="{FF2B5EF4-FFF2-40B4-BE49-F238E27FC236}">
                <a16:creationId xmlns:a16="http://schemas.microsoft.com/office/drawing/2014/main" id="{8590ADD5-9383-4D3D-9047-3DA2593CCB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808185" y="3423959"/>
            <a:ext cx="540822" cy="540822"/>
          </a:xfrm>
          <a:prstGeom prst="ellipse">
            <a:avLst/>
          </a:prstGeom>
          <a:noFill/>
          <a:ln w="1270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026" name="Picture 2" descr="Wiskundeleraar">
            <a:extLst>
              <a:ext uri="{FF2B5EF4-FFF2-40B4-BE49-F238E27FC236}">
                <a16:creationId xmlns:a16="http://schemas.microsoft.com/office/drawing/2014/main" id="{74AE582D-414E-4685-B442-78443ED904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444671" y="2143442"/>
            <a:ext cx="5540999" cy="2551186"/>
          </a:xfrm>
          <a:custGeom>
            <a:avLst/>
            <a:gdLst/>
            <a:ahLst/>
            <a:cxnLst/>
            <a:rect l="l" t="t" r="r" b="b"/>
            <a:pathLst>
              <a:path w="4114800" h="5712488">
                <a:moveTo>
                  <a:pt x="133155" y="0"/>
                </a:moveTo>
                <a:lnTo>
                  <a:pt x="3981645" y="0"/>
                </a:lnTo>
                <a:cubicBezTo>
                  <a:pt x="4055184" y="0"/>
                  <a:pt x="4114800" y="59616"/>
                  <a:pt x="4114800" y="133155"/>
                </a:cubicBezTo>
                <a:lnTo>
                  <a:pt x="4114800" y="5579333"/>
                </a:lnTo>
                <a:cubicBezTo>
                  <a:pt x="4114800" y="5652872"/>
                  <a:pt x="4055184" y="5712488"/>
                  <a:pt x="3981645" y="5712488"/>
                </a:cubicBezTo>
                <a:lnTo>
                  <a:pt x="133155" y="5712488"/>
                </a:lnTo>
                <a:cubicBezTo>
                  <a:pt x="59616" y="5712488"/>
                  <a:pt x="0" y="5652872"/>
                  <a:pt x="0" y="5579333"/>
                </a:cubicBezTo>
                <a:lnTo>
                  <a:pt x="0" y="133155"/>
                </a:lnTo>
                <a:cubicBezTo>
                  <a:pt x="0" y="59616"/>
                  <a:pt x="59616" y="0"/>
                  <a:pt x="133155" y="0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7" name="Freeform: Shape 76">
            <a:extLst>
              <a:ext uri="{FF2B5EF4-FFF2-40B4-BE49-F238E27FC236}">
                <a16:creationId xmlns:a16="http://schemas.microsoft.com/office/drawing/2014/main" id="{DABE3E45-88CF-45D8-8D40-C773324D93F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749602" y="1"/>
            <a:ext cx="2066948" cy="1621879"/>
          </a:xfrm>
          <a:custGeom>
            <a:avLst/>
            <a:gdLst>
              <a:gd name="connsiteX0" fmla="*/ 0 w 2066948"/>
              <a:gd name="connsiteY0" fmla="*/ 0 h 1621879"/>
              <a:gd name="connsiteX1" fmla="*/ 123825 w 2066948"/>
              <a:gd name="connsiteY1" fmla="*/ 0 h 1621879"/>
              <a:gd name="connsiteX2" fmla="*/ 123825 w 2066948"/>
              <a:gd name="connsiteY2" fmla="*/ 1452620 h 1621879"/>
              <a:gd name="connsiteX3" fmla="*/ 1881378 w 2066948"/>
              <a:gd name="connsiteY3" fmla="*/ 436017 h 1621879"/>
              <a:gd name="connsiteX4" fmla="*/ 1127572 w 2066948"/>
              <a:gd name="connsiteY4" fmla="*/ 0 h 1621879"/>
              <a:gd name="connsiteX5" fmla="*/ 1374887 w 2066948"/>
              <a:gd name="connsiteY5" fmla="*/ 0 h 1621879"/>
              <a:gd name="connsiteX6" fmla="*/ 2035969 w 2066948"/>
              <a:gd name="connsiteY6" fmla="*/ 382391 h 1621879"/>
              <a:gd name="connsiteX7" fmla="*/ 2058648 w 2066948"/>
              <a:gd name="connsiteY7" fmla="*/ 466963 h 1621879"/>
              <a:gd name="connsiteX8" fmla="*/ 2035969 w 2066948"/>
              <a:gd name="connsiteY8" fmla="*/ 489642 h 1621879"/>
              <a:gd name="connsiteX9" fmla="*/ 92869 w 2066948"/>
              <a:gd name="connsiteY9" fmla="*/ 1613592 h 1621879"/>
              <a:gd name="connsiteX10" fmla="*/ 61913 w 2066948"/>
              <a:gd name="connsiteY10" fmla="*/ 1621879 h 1621879"/>
              <a:gd name="connsiteX11" fmla="*/ 0 w 2066948"/>
              <a:gd name="connsiteY11" fmla="*/ 1559967 h 16218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066948" h="1621879">
                <a:moveTo>
                  <a:pt x="0" y="0"/>
                </a:moveTo>
                <a:lnTo>
                  <a:pt x="123825" y="0"/>
                </a:lnTo>
                <a:lnTo>
                  <a:pt x="123825" y="1452620"/>
                </a:lnTo>
                <a:lnTo>
                  <a:pt x="1881378" y="436017"/>
                </a:lnTo>
                <a:lnTo>
                  <a:pt x="1127572" y="0"/>
                </a:lnTo>
                <a:lnTo>
                  <a:pt x="1374887" y="0"/>
                </a:lnTo>
                <a:lnTo>
                  <a:pt x="2035969" y="382391"/>
                </a:lnTo>
                <a:cubicBezTo>
                  <a:pt x="2065582" y="399479"/>
                  <a:pt x="2075745" y="437340"/>
                  <a:pt x="2058648" y="466963"/>
                </a:cubicBezTo>
                <a:cubicBezTo>
                  <a:pt x="2053219" y="476384"/>
                  <a:pt x="2045389" y="484204"/>
                  <a:pt x="2035969" y="489642"/>
                </a:cubicBezTo>
                <a:lnTo>
                  <a:pt x="92869" y="1613592"/>
                </a:lnTo>
                <a:cubicBezTo>
                  <a:pt x="83458" y="1619031"/>
                  <a:pt x="72780" y="1621889"/>
                  <a:pt x="61913" y="1621879"/>
                </a:cubicBezTo>
                <a:cubicBezTo>
                  <a:pt x="27719" y="1621879"/>
                  <a:pt x="0" y="1594161"/>
                  <a:pt x="0" y="1559967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49CD1692-827B-4C8D-B4A1-134FD04CF4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2138745" y="1027906"/>
            <a:ext cx="0" cy="1597708"/>
          </a:xfrm>
          <a:prstGeom prst="line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Freeform: Shape 80">
            <a:extLst>
              <a:ext uri="{FF2B5EF4-FFF2-40B4-BE49-F238E27FC236}">
                <a16:creationId xmlns:a16="http://schemas.microsoft.com/office/drawing/2014/main" id="{B91ECDA9-56DC-4270-8F33-01C5637B8CE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463438">
            <a:off x="7456580" y="5166682"/>
            <a:ext cx="1835725" cy="2024785"/>
          </a:xfrm>
          <a:custGeom>
            <a:avLst/>
            <a:gdLst>
              <a:gd name="connsiteX0" fmla="*/ 1801138 w 1835725"/>
              <a:gd name="connsiteY0" fmla="*/ 1622662 h 2024785"/>
              <a:gd name="connsiteX1" fmla="*/ 1835717 w 1835725"/>
              <a:gd name="connsiteY1" fmla="*/ 1680254 h 2024785"/>
              <a:gd name="connsiteX2" fmla="*/ 1812568 w 1835725"/>
              <a:gd name="connsiteY2" fmla="*/ 1877193 h 2024785"/>
              <a:gd name="connsiteX3" fmla="*/ 1776210 w 1835725"/>
              <a:gd name="connsiteY3" fmla="*/ 2024785 h 2024785"/>
              <a:gd name="connsiteX4" fmla="*/ 1655772 w 1835725"/>
              <a:gd name="connsiteY4" fmla="*/ 1983449 h 2024785"/>
              <a:gd name="connsiteX5" fmla="*/ 1687591 w 1835725"/>
              <a:gd name="connsiteY5" fmla="*/ 1854495 h 2024785"/>
              <a:gd name="connsiteX6" fmla="*/ 1708939 w 1835725"/>
              <a:gd name="connsiteY6" fmla="*/ 1673301 h 2024785"/>
              <a:gd name="connsiteX7" fmla="*/ 1778129 w 1835725"/>
              <a:gd name="connsiteY7" fmla="*/ 1615979 h 2024785"/>
              <a:gd name="connsiteX8" fmla="*/ 1801138 w 1835725"/>
              <a:gd name="connsiteY8" fmla="*/ 1622662 h 2024785"/>
              <a:gd name="connsiteX9" fmla="*/ 1585229 w 1835725"/>
              <a:gd name="connsiteY9" fmla="*/ 764759 h 2024785"/>
              <a:gd name="connsiteX10" fmla="*/ 1623024 w 1835725"/>
              <a:gd name="connsiteY10" fmla="*/ 792810 h 2024785"/>
              <a:gd name="connsiteX11" fmla="*/ 1777614 w 1835725"/>
              <a:gd name="connsiteY11" fmla="*/ 1157141 h 2024785"/>
              <a:gd name="connsiteX12" fmla="*/ 1733799 w 1835725"/>
              <a:gd name="connsiteY12" fmla="*/ 1235532 h 2024785"/>
              <a:gd name="connsiteX13" fmla="*/ 1716464 w 1835725"/>
              <a:gd name="connsiteY13" fmla="*/ 1237722 h 2024785"/>
              <a:gd name="connsiteX14" fmla="*/ 1716464 w 1835725"/>
              <a:gd name="connsiteY14" fmla="*/ 1237913 h 2024785"/>
              <a:gd name="connsiteX15" fmla="*/ 1655409 w 1835725"/>
              <a:gd name="connsiteY15" fmla="*/ 1191717 h 2024785"/>
              <a:gd name="connsiteX16" fmla="*/ 1513200 w 1835725"/>
              <a:gd name="connsiteY16" fmla="*/ 856627 h 2024785"/>
              <a:gd name="connsiteX17" fmla="*/ 1538499 w 1835725"/>
              <a:gd name="connsiteY17" fmla="*/ 770415 h 2024785"/>
              <a:gd name="connsiteX18" fmla="*/ 1585229 w 1835725"/>
              <a:gd name="connsiteY18" fmla="*/ 764759 h 2024785"/>
              <a:gd name="connsiteX19" fmla="*/ 477919 w 1835725"/>
              <a:gd name="connsiteY19" fmla="*/ 21437 h 2024785"/>
              <a:gd name="connsiteX20" fmla="*/ 509236 w 1835725"/>
              <a:gd name="connsiteY20" fmla="*/ 84182 h 2024785"/>
              <a:gd name="connsiteX21" fmla="*/ 445829 w 1835725"/>
              <a:gd name="connsiteY21" fmla="*/ 139871 h 2024785"/>
              <a:gd name="connsiteX22" fmla="*/ 437447 w 1835725"/>
              <a:gd name="connsiteY22" fmla="*/ 139395 h 2024785"/>
              <a:gd name="connsiteX23" fmla="*/ 73211 w 1835725"/>
              <a:gd name="connsiteY23" fmla="*/ 137204 h 2024785"/>
              <a:gd name="connsiteX24" fmla="*/ 749 w 1835725"/>
              <a:gd name="connsiteY24" fmla="*/ 84082 h 2024785"/>
              <a:gd name="connsiteX25" fmla="*/ 53871 w 1835725"/>
              <a:gd name="connsiteY25" fmla="*/ 11621 h 2024785"/>
              <a:gd name="connsiteX26" fmla="*/ 58352 w 1835725"/>
              <a:gd name="connsiteY26" fmla="*/ 11093 h 2024785"/>
              <a:gd name="connsiteX27" fmla="*/ 454020 w 1835725"/>
              <a:gd name="connsiteY27" fmla="*/ 13474 h 2024785"/>
              <a:gd name="connsiteX28" fmla="*/ 477919 w 1835725"/>
              <a:gd name="connsiteY28" fmla="*/ 21437 h 2024785"/>
              <a:gd name="connsiteX29" fmla="*/ 957797 w 1835725"/>
              <a:gd name="connsiteY29" fmla="*/ 167970 h 2024785"/>
              <a:gd name="connsiteX30" fmla="*/ 1286982 w 1835725"/>
              <a:gd name="connsiteY30" fmla="*/ 387616 h 2024785"/>
              <a:gd name="connsiteX31" fmla="*/ 1293725 w 1835725"/>
              <a:gd name="connsiteY31" fmla="*/ 477075 h 2024785"/>
              <a:gd name="connsiteX32" fmla="*/ 1245453 w 1835725"/>
              <a:gd name="connsiteY32" fmla="*/ 499154 h 2024785"/>
              <a:gd name="connsiteX33" fmla="*/ 1245167 w 1835725"/>
              <a:gd name="connsiteY33" fmla="*/ 499154 h 2024785"/>
              <a:gd name="connsiteX34" fmla="*/ 1203638 w 1835725"/>
              <a:gd name="connsiteY34" fmla="*/ 484104 h 2024785"/>
              <a:gd name="connsiteX35" fmla="*/ 900647 w 1835725"/>
              <a:gd name="connsiteY35" fmla="*/ 281508 h 2024785"/>
              <a:gd name="connsiteX36" fmla="*/ 872454 w 1835725"/>
              <a:gd name="connsiteY36" fmla="*/ 196164 h 2024785"/>
              <a:gd name="connsiteX37" fmla="*/ 957797 w 1835725"/>
              <a:gd name="connsiteY37" fmla="*/ 167970 h 20247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835725" h="2024785">
                <a:moveTo>
                  <a:pt x="1801138" y="1622662"/>
                </a:moveTo>
                <a:cubicBezTo>
                  <a:pt x="1822105" y="1633400"/>
                  <a:pt x="1836117" y="1655372"/>
                  <a:pt x="1835717" y="1680254"/>
                </a:cubicBezTo>
                <a:cubicBezTo>
                  <a:pt x="1832093" y="1746382"/>
                  <a:pt x="1824354" y="1812154"/>
                  <a:pt x="1812568" y="1877193"/>
                </a:cubicBezTo>
                <a:lnTo>
                  <a:pt x="1776210" y="2024785"/>
                </a:lnTo>
                <a:lnTo>
                  <a:pt x="1655772" y="1983449"/>
                </a:lnTo>
                <a:lnTo>
                  <a:pt x="1687591" y="1854495"/>
                </a:lnTo>
                <a:cubicBezTo>
                  <a:pt x="1698455" y="1794657"/>
                  <a:pt x="1705590" y="1734142"/>
                  <a:pt x="1708939" y="1673301"/>
                </a:cubicBezTo>
                <a:cubicBezTo>
                  <a:pt x="1712216" y="1638363"/>
                  <a:pt x="1743190" y="1612703"/>
                  <a:pt x="1778129" y="1615979"/>
                </a:cubicBezTo>
                <a:cubicBezTo>
                  <a:pt x="1786387" y="1616753"/>
                  <a:pt x="1794149" y="1619084"/>
                  <a:pt x="1801138" y="1622662"/>
                </a:cubicBezTo>
                <a:close/>
                <a:moveTo>
                  <a:pt x="1585229" y="764759"/>
                </a:moveTo>
                <a:cubicBezTo>
                  <a:pt x="1600438" y="768789"/>
                  <a:pt x="1614156" y="778436"/>
                  <a:pt x="1623024" y="792810"/>
                </a:cubicBezTo>
                <a:cubicBezTo>
                  <a:pt x="1689575" y="907319"/>
                  <a:pt x="1741505" y="1029715"/>
                  <a:pt x="1777614" y="1157141"/>
                </a:cubicBezTo>
                <a:cubicBezTo>
                  <a:pt x="1787149" y="1190888"/>
                  <a:pt x="1767537" y="1225969"/>
                  <a:pt x="1733799" y="1235532"/>
                </a:cubicBezTo>
                <a:cubicBezTo>
                  <a:pt x="1728151" y="1237046"/>
                  <a:pt x="1722312" y="1237780"/>
                  <a:pt x="1716464" y="1237722"/>
                </a:cubicBezTo>
                <a:lnTo>
                  <a:pt x="1716464" y="1237913"/>
                </a:lnTo>
                <a:cubicBezTo>
                  <a:pt x="1688070" y="1237913"/>
                  <a:pt x="1663124" y="1219044"/>
                  <a:pt x="1655409" y="1191717"/>
                </a:cubicBezTo>
                <a:cubicBezTo>
                  <a:pt x="1622214" y="1074512"/>
                  <a:pt x="1574437" y="961936"/>
                  <a:pt x="1513200" y="856627"/>
                </a:cubicBezTo>
                <a:cubicBezTo>
                  <a:pt x="1496379" y="825834"/>
                  <a:pt x="1507704" y="787236"/>
                  <a:pt x="1538499" y="770415"/>
                </a:cubicBezTo>
                <a:cubicBezTo>
                  <a:pt x="1553325" y="762319"/>
                  <a:pt x="1570022" y="760730"/>
                  <a:pt x="1585229" y="764759"/>
                </a:cubicBezTo>
                <a:close/>
                <a:moveTo>
                  <a:pt x="477919" y="21437"/>
                </a:moveTo>
                <a:cubicBezTo>
                  <a:pt x="499341" y="33775"/>
                  <a:pt x="512445" y="58102"/>
                  <a:pt x="509236" y="84182"/>
                </a:cubicBezTo>
                <a:cubicBezTo>
                  <a:pt x="505303" y="116151"/>
                  <a:pt x="478038" y="140098"/>
                  <a:pt x="445829" y="139871"/>
                </a:cubicBezTo>
                <a:cubicBezTo>
                  <a:pt x="443027" y="139899"/>
                  <a:pt x="440227" y="139740"/>
                  <a:pt x="437447" y="139395"/>
                </a:cubicBezTo>
                <a:cubicBezTo>
                  <a:pt x="316592" y="123615"/>
                  <a:pt x="194247" y="122878"/>
                  <a:pt x="73211" y="137204"/>
                </a:cubicBezTo>
                <a:cubicBezTo>
                  <a:pt x="38532" y="142545"/>
                  <a:pt x="6090" y="118762"/>
                  <a:pt x="749" y="84082"/>
                </a:cubicBezTo>
                <a:cubicBezTo>
                  <a:pt x="-4591" y="49403"/>
                  <a:pt x="19192" y="16961"/>
                  <a:pt x="53871" y="11621"/>
                </a:cubicBezTo>
                <a:cubicBezTo>
                  <a:pt x="55358" y="11392"/>
                  <a:pt x="56852" y="11216"/>
                  <a:pt x="58352" y="11093"/>
                </a:cubicBezTo>
                <a:cubicBezTo>
                  <a:pt x="189834" y="-4456"/>
                  <a:pt x="322735" y="-3656"/>
                  <a:pt x="454020" y="13474"/>
                </a:cubicBezTo>
                <a:cubicBezTo>
                  <a:pt x="462713" y="14543"/>
                  <a:pt x="470778" y="17324"/>
                  <a:pt x="477919" y="21437"/>
                </a:cubicBezTo>
                <a:close/>
                <a:moveTo>
                  <a:pt x="957797" y="167970"/>
                </a:moveTo>
                <a:cubicBezTo>
                  <a:pt x="1076184" y="227289"/>
                  <a:pt x="1186759" y="301068"/>
                  <a:pt x="1286982" y="387616"/>
                </a:cubicBezTo>
                <a:cubicBezTo>
                  <a:pt x="1313547" y="410457"/>
                  <a:pt x="1316566" y="450510"/>
                  <a:pt x="1293725" y="477075"/>
                </a:cubicBezTo>
                <a:cubicBezTo>
                  <a:pt x="1281638" y="491137"/>
                  <a:pt x="1263998" y="499204"/>
                  <a:pt x="1245453" y="499154"/>
                </a:cubicBezTo>
                <a:lnTo>
                  <a:pt x="1245167" y="499154"/>
                </a:lnTo>
                <a:cubicBezTo>
                  <a:pt x="1229965" y="499301"/>
                  <a:pt x="1215220" y="493956"/>
                  <a:pt x="1203638" y="484104"/>
                </a:cubicBezTo>
                <a:cubicBezTo>
                  <a:pt x="1111407" y="404300"/>
                  <a:pt x="1009633" y="336248"/>
                  <a:pt x="900647" y="281508"/>
                </a:cubicBezTo>
                <a:cubicBezTo>
                  <a:pt x="869295" y="265726"/>
                  <a:pt x="856672" y="227516"/>
                  <a:pt x="872454" y="196164"/>
                </a:cubicBezTo>
                <a:cubicBezTo>
                  <a:pt x="888235" y="164811"/>
                  <a:pt x="926445" y="152188"/>
                  <a:pt x="957797" y="167970"/>
                </a:cubicBezTo>
                <a:close/>
              </a:path>
            </a:pathLst>
          </a:custGeom>
          <a:solidFill>
            <a:schemeClr val="accent4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3" name="Freeform: Shape 82">
            <a:extLst>
              <a:ext uri="{FF2B5EF4-FFF2-40B4-BE49-F238E27FC236}">
                <a16:creationId xmlns:a16="http://schemas.microsoft.com/office/drawing/2014/main" id="{75F47824-961D-465D-84F9-EAE11BC617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809527" y="6033795"/>
            <a:ext cx="1991064" cy="824205"/>
          </a:xfrm>
          <a:custGeom>
            <a:avLst/>
            <a:gdLst>
              <a:gd name="connsiteX0" fmla="*/ 995532 w 1991064"/>
              <a:gd name="connsiteY0" fmla="*/ 0 h 824205"/>
              <a:gd name="connsiteX1" fmla="*/ 1984823 w 1991064"/>
              <a:gd name="connsiteY1" fmla="*/ 784423 h 824205"/>
              <a:gd name="connsiteX2" fmla="*/ 1991064 w 1991064"/>
              <a:gd name="connsiteY2" fmla="*/ 824205 h 824205"/>
              <a:gd name="connsiteX3" fmla="*/ 0 w 1991064"/>
              <a:gd name="connsiteY3" fmla="*/ 824205 h 824205"/>
              <a:gd name="connsiteX4" fmla="*/ 6241 w 1991064"/>
              <a:gd name="connsiteY4" fmla="*/ 784423 h 824205"/>
              <a:gd name="connsiteX5" fmla="*/ 995532 w 1991064"/>
              <a:gd name="connsiteY5" fmla="*/ 0 h 8242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91064" h="824205">
                <a:moveTo>
                  <a:pt x="995532" y="0"/>
                </a:moveTo>
                <a:cubicBezTo>
                  <a:pt x="1483521" y="0"/>
                  <a:pt x="1890663" y="336754"/>
                  <a:pt x="1984823" y="784423"/>
                </a:cubicBezTo>
                <a:lnTo>
                  <a:pt x="1991064" y="824205"/>
                </a:lnTo>
                <a:lnTo>
                  <a:pt x="0" y="824205"/>
                </a:lnTo>
                <a:lnTo>
                  <a:pt x="6241" y="784423"/>
                </a:lnTo>
                <a:cubicBezTo>
                  <a:pt x="100402" y="336754"/>
                  <a:pt x="507544" y="0"/>
                  <a:pt x="995532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5" name="Freeform: Shape 84">
            <a:extLst>
              <a:ext uri="{FF2B5EF4-FFF2-40B4-BE49-F238E27FC236}">
                <a16:creationId xmlns:a16="http://schemas.microsoft.com/office/drawing/2014/main" id="{FEC9DA3E-C1D7-472D-B7C0-F71AE41FBA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851696" y="5519196"/>
            <a:ext cx="1340305" cy="1338805"/>
          </a:xfrm>
          <a:custGeom>
            <a:avLst/>
            <a:gdLst>
              <a:gd name="connsiteX0" fmla="*/ 61913 w 1340305"/>
              <a:gd name="connsiteY0" fmla="*/ 0 h 1338805"/>
              <a:gd name="connsiteX1" fmla="*/ 1340305 w 1340305"/>
              <a:gd name="connsiteY1" fmla="*/ 0 h 1338805"/>
              <a:gd name="connsiteX2" fmla="*/ 1340305 w 1340305"/>
              <a:gd name="connsiteY2" fmla="*/ 123825 h 1338805"/>
              <a:gd name="connsiteX3" fmla="*/ 123825 w 1340305"/>
              <a:gd name="connsiteY3" fmla="*/ 123825 h 1338805"/>
              <a:gd name="connsiteX4" fmla="*/ 123825 w 1340305"/>
              <a:gd name="connsiteY4" fmla="*/ 1338805 h 1338805"/>
              <a:gd name="connsiteX5" fmla="*/ 0 w 1340305"/>
              <a:gd name="connsiteY5" fmla="*/ 1338805 h 1338805"/>
              <a:gd name="connsiteX6" fmla="*/ 0 w 1340305"/>
              <a:gd name="connsiteY6" fmla="*/ 61913 h 1338805"/>
              <a:gd name="connsiteX7" fmla="*/ 61913 w 1340305"/>
              <a:gd name="connsiteY7" fmla="*/ 0 h 13388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340305" h="1338805">
                <a:moveTo>
                  <a:pt x="61913" y="0"/>
                </a:moveTo>
                <a:lnTo>
                  <a:pt x="1340305" y="0"/>
                </a:lnTo>
                <a:lnTo>
                  <a:pt x="1340305" y="123825"/>
                </a:lnTo>
                <a:lnTo>
                  <a:pt x="123825" y="123825"/>
                </a:lnTo>
                <a:lnTo>
                  <a:pt x="123825" y="1338805"/>
                </a:lnTo>
                <a:lnTo>
                  <a:pt x="0" y="1338805"/>
                </a:lnTo>
                <a:lnTo>
                  <a:pt x="0" y="61913"/>
                </a:lnTo>
                <a:cubicBezTo>
                  <a:pt x="0" y="27719"/>
                  <a:pt x="27719" y="0"/>
                  <a:pt x="61913" y="0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711124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1" name="Rectangle 70">
            <a:extLst>
              <a:ext uri="{FF2B5EF4-FFF2-40B4-BE49-F238E27FC236}">
                <a16:creationId xmlns:a16="http://schemas.microsoft.com/office/drawing/2014/main" id="{1CD81A2A-6ED4-4EF4-A14C-912D31E1480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6F9E7F2F-414C-4CE2-9D04-F30799694B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5393361" cy="1325563"/>
          </a:xfrm>
        </p:spPr>
        <p:txBody>
          <a:bodyPr>
            <a:normAutofit/>
          </a:bodyPr>
          <a:lstStyle/>
          <a:p>
            <a:r>
              <a:rPr lang="nl-NL"/>
              <a:t>Alles door elkaar: Verhaaltjessom</a:t>
            </a:r>
            <a:endParaRPr lang="nl-NL" dirty="0"/>
          </a:p>
        </p:txBody>
      </p:sp>
      <p:sp>
        <p:nvSpPr>
          <p:cNvPr id="73" name="Freeform: Shape 72">
            <a:extLst>
              <a:ext uri="{FF2B5EF4-FFF2-40B4-BE49-F238E27FC236}">
                <a16:creationId xmlns:a16="http://schemas.microsoft.com/office/drawing/2014/main" id="{1661932C-CA15-4E17-B115-FAE7CBEE47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198657" y="1"/>
            <a:ext cx="1155142" cy="625027"/>
          </a:xfrm>
          <a:custGeom>
            <a:avLst/>
            <a:gdLst>
              <a:gd name="connsiteX0" fmla="*/ 4784 w 1155142"/>
              <a:gd name="connsiteY0" fmla="*/ 0 h 625027"/>
              <a:gd name="connsiteX1" fmla="*/ 1150358 w 1155142"/>
              <a:gd name="connsiteY1" fmla="*/ 0 h 625027"/>
              <a:gd name="connsiteX2" fmla="*/ 1155142 w 1155142"/>
              <a:gd name="connsiteY2" fmla="*/ 47456 h 625027"/>
              <a:gd name="connsiteX3" fmla="*/ 577571 w 1155142"/>
              <a:gd name="connsiteY3" fmla="*/ 625027 h 625027"/>
              <a:gd name="connsiteX4" fmla="*/ 0 w 1155142"/>
              <a:gd name="connsiteY4" fmla="*/ 47456 h 6250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55142" h="625027">
                <a:moveTo>
                  <a:pt x="4784" y="0"/>
                </a:moveTo>
                <a:lnTo>
                  <a:pt x="1150358" y="0"/>
                </a:lnTo>
                <a:lnTo>
                  <a:pt x="1155142" y="47456"/>
                </a:lnTo>
                <a:cubicBezTo>
                  <a:pt x="1155142" y="366440"/>
                  <a:pt x="896555" y="625027"/>
                  <a:pt x="577571" y="625027"/>
                </a:cubicBezTo>
                <a:cubicBezTo>
                  <a:pt x="258587" y="625027"/>
                  <a:pt x="0" y="366440"/>
                  <a:pt x="0" y="47456"/>
                </a:cubicBezTo>
                <a:close/>
              </a:path>
            </a:pathLst>
          </a:custGeom>
          <a:solidFill>
            <a:schemeClr val="accent5"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BF115C0-7BB8-4FAD-9A1A-91824284CF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3792" y="1825625"/>
            <a:ext cx="5763654" cy="4351338"/>
          </a:xfrm>
        </p:spPr>
        <p:txBody>
          <a:bodyPr>
            <a:normAutofit/>
          </a:bodyPr>
          <a:lstStyle/>
          <a:p>
            <a:r>
              <a:rPr lang="nl-NL" sz="2000" dirty="0"/>
              <a:t>De draagkabel van de brug hiernaast heeft de vorm van een dalparabool. 		    Hierbij hoort de formule: h = 0,001x² + 7    Met h is de hoogte van de draagkabel. x en h zijn in meters</a:t>
            </a:r>
          </a:p>
          <a:p>
            <a:endParaRPr lang="nl-NL" sz="2000" dirty="0"/>
          </a:p>
          <a:p>
            <a:r>
              <a:rPr lang="nl-NL" sz="2000" dirty="0"/>
              <a:t>Hoe hoogt hangt de brug boven het water ?</a:t>
            </a:r>
          </a:p>
          <a:p>
            <a:pPr marL="0" indent="0">
              <a:buNone/>
            </a:pPr>
            <a:r>
              <a:rPr lang="nl-NL" sz="2000" dirty="0"/>
              <a:t>&gt;&gt;Snijpunt met de y-as</a:t>
            </a:r>
          </a:p>
          <a:p>
            <a:pPr marL="0" indent="0">
              <a:buNone/>
            </a:pPr>
            <a:r>
              <a:rPr lang="nl-NL" sz="2000" i="1" dirty="0"/>
              <a:t>h = 0,001x² + 7</a:t>
            </a:r>
          </a:p>
          <a:p>
            <a:pPr marL="0" indent="0">
              <a:buNone/>
            </a:pPr>
            <a:r>
              <a:rPr lang="nl-NL" sz="2000" i="1" dirty="0"/>
              <a:t>h = 0,001*0</a:t>
            </a:r>
            <a:r>
              <a:rPr lang="nl-NL" sz="2000" i="1" dirty="0">
                <a:latin typeface="Century Gothic" panose="020B0502020202020204" pitchFamily="34" charset="0"/>
              </a:rPr>
              <a:t>² + 7 = 7m</a:t>
            </a:r>
            <a:endParaRPr lang="nl-NL" sz="2000" i="1" dirty="0"/>
          </a:p>
          <a:p>
            <a:pPr marL="0" indent="0">
              <a:buNone/>
            </a:pPr>
            <a:endParaRPr lang="nl-NL" sz="2000" dirty="0"/>
          </a:p>
          <a:p>
            <a:pPr marL="0" indent="0">
              <a:buNone/>
            </a:pPr>
            <a:endParaRPr lang="nl-NL" sz="2000" dirty="0"/>
          </a:p>
          <a:p>
            <a:endParaRPr lang="nl-NL" sz="2000" dirty="0"/>
          </a:p>
        </p:txBody>
      </p:sp>
      <p:sp>
        <p:nvSpPr>
          <p:cNvPr id="75" name="Oval 74">
            <a:extLst>
              <a:ext uri="{FF2B5EF4-FFF2-40B4-BE49-F238E27FC236}">
                <a16:creationId xmlns:a16="http://schemas.microsoft.com/office/drawing/2014/main" id="{8590ADD5-9383-4D3D-9047-3DA2593CCB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808185" y="3423959"/>
            <a:ext cx="540822" cy="540822"/>
          </a:xfrm>
          <a:prstGeom prst="ellipse">
            <a:avLst/>
          </a:prstGeom>
          <a:noFill/>
          <a:ln w="1270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026" name="Picture 2" descr="Wiskundeleraar">
            <a:extLst>
              <a:ext uri="{FF2B5EF4-FFF2-40B4-BE49-F238E27FC236}">
                <a16:creationId xmlns:a16="http://schemas.microsoft.com/office/drawing/2014/main" id="{74AE582D-414E-4685-B442-78443ED904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444671" y="2143442"/>
            <a:ext cx="5540999" cy="2551186"/>
          </a:xfrm>
          <a:custGeom>
            <a:avLst/>
            <a:gdLst/>
            <a:ahLst/>
            <a:cxnLst/>
            <a:rect l="l" t="t" r="r" b="b"/>
            <a:pathLst>
              <a:path w="4114800" h="5712488">
                <a:moveTo>
                  <a:pt x="133155" y="0"/>
                </a:moveTo>
                <a:lnTo>
                  <a:pt x="3981645" y="0"/>
                </a:lnTo>
                <a:cubicBezTo>
                  <a:pt x="4055184" y="0"/>
                  <a:pt x="4114800" y="59616"/>
                  <a:pt x="4114800" y="133155"/>
                </a:cubicBezTo>
                <a:lnTo>
                  <a:pt x="4114800" y="5579333"/>
                </a:lnTo>
                <a:cubicBezTo>
                  <a:pt x="4114800" y="5652872"/>
                  <a:pt x="4055184" y="5712488"/>
                  <a:pt x="3981645" y="5712488"/>
                </a:cubicBezTo>
                <a:lnTo>
                  <a:pt x="133155" y="5712488"/>
                </a:lnTo>
                <a:cubicBezTo>
                  <a:pt x="59616" y="5712488"/>
                  <a:pt x="0" y="5652872"/>
                  <a:pt x="0" y="5579333"/>
                </a:cubicBezTo>
                <a:lnTo>
                  <a:pt x="0" y="133155"/>
                </a:lnTo>
                <a:cubicBezTo>
                  <a:pt x="0" y="59616"/>
                  <a:pt x="59616" y="0"/>
                  <a:pt x="133155" y="0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7" name="Freeform: Shape 76">
            <a:extLst>
              <a:ext uri="{FF2B5EF4-FFF2-40B4-BE49-F238E27FC236}">
                <a16:creationId xmlns:a16="http://schemas.microsoft.com/office/drawing/2014/main" id="{DABE3E45-88CF-45D8-8D40-C773324D93F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749602" y="1"/>
            <a:ext cx="2066948" cy="1621879"/>
          </a:xfrm>
          <a:custGeom>
            <a:avLst/>
            <a:gdLst>
              <a:gd name="connsiteX0" fmla="*/ 0 w 2066948"/>
              <a:gd name="connsiteY0" fmla="*/ 0 h 1621879"/>
              <a:gd name="connsiteX1" fmla="*/ 123825 w 2066948"/>
              <a:gd name="connsiteY1" fmla="*/ 0 h 1621879"/>
              <a:gd name="connsiteX2" fmla="*/ 123825 w 2066948"/>
              <a:gd name="connsiteY2" fmla="*/ 1452620 h 1621879"/>
              <a:gd name="connsiteX3" fmla="*/ 1881378 w 2066948"/>
              <a:gd name="connsiteY3" fmla="*/ 436017 h 1621879"/>
              <a:gd name="connsiteX4" fmla="*/ 1127572 w 2066948"/>
              <a:gd name="connsiteY4" fmla="*/ 0 h 1621879"/>
              <a:gd name="connsiteX5" fmla="*/ 1374887 w 2066948"/>
              <a:gd name="connsiteY5" fmla="*/ 0 h 1621879"/>
              <a:gd name="connsiteX6" fmla="*/ 2035969 w 2066948"/>
              <a:gd name="connsiteY6" fmla="*/ 382391 h 1621879"/>
              <a:gd name="connsiteX7" fmla="*/ 2058648 w 2066948"/>
              <a:gd name="connsiteY7" fmla="*/ 466963 h 1621879"/>
              <a:gd name="connsiteX8" fmla="*/ 2035969 w 2066948"/>
              <a:gd name="connsiteY8" fmla="*/ 489642 h 1621879"/>
              <a:gd name="connsiteX9" fmla="*/ 92869 w 2066948"/>
              <a:gd name="connsiteY9" fmla="*/ 1613592 h 1621879"/>
              <a:gd name="connsiteX10" fmla="*/ 61913 w 2066948"/>
              <a:gd name="connsiteY10" fmla="*/ 1621879 h 1621879"/>
              <a:gd name="connsiteX11" fmla="*/ 0 w 2066948"/>
              <a:gd name="connsiteY11" fmla="*/ 1559967 h 16218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066948" h="1621879">
                <a:moveTo>
                  <a:pt x="0" y="0"/>
                </a:moveTo>
                <a:lnTo>
                  <a:pt x="123825" y="0"/>
                </a:lnTo>
                <a:lnTo>
                  <a:pt x="123825" y="1452620"/>
                </a:lnTo>
                <a:lnTo>
                  <a:pt x="1881378" y="436017"/>
                </a:lnTo>
                <a:lnTo>
                  <a:pt x="1127572" y="0"/>
                </a:lnTo>
                <a:lnTo>
                  <a:pt x="1374887" y="0"/>
                </a:lnTo>
                <a:lnTo>
                  <a:pt x="2035969" y="382391"/>
                </a:lnTo>
                <a:cubicBezTo>
                  <a:pt x="2065582" y="399479"/>
                  <a:pt x="2075745" y="437340"/>
                  <a:pt x="2058648" y="466963"/>
                </a:cubicBezTo>
                <a:cubicBezTo>
                  <a:pt x="2053219" y="476384"/>
                  <a:pt x="2045389" y="484204"/>
                  <a:pt x="2035969" y="489642"/>
                </a:cubicBezTo>
                <a:lnTo>
                  <a:pt x="92869" y="1613592"/>
                </a:lnTo>
                <a:cubicBezTo>
                  <a:pt x="83458" y="1619031"/>
                  <a:pt x="72780" y="1621889"/>
                  <a:pt x="61913" y="1621879"/>
                </a:cubicBezTo>
                <a:cubicBezTo>
                  <a:pt x="27719" y="1621879"/>
                  <a:pt x="0" y="1594161"/>
                  <a:pt x="0" y="1559967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49CD1692-827B-4C8D-B4A1-134FD04CF4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2138745" y="1027906"/>
            <a:ext cx="0" cy="1597708"/>
          </a:xfrm>
          <a:prstGeom prst="line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Freeform: Shape 80">
            <a:extLst>
              <a:ext uri="{FF2B5EF4-FFF2-40B4-BE49-F238E27FC236}">
                <a16:creationId xmlns:a16="http://schemas.microsoft.com/office/drawing/2014/main" id="{B91ECDA9-56DC-4270-8F33-01C5637B8CE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463438">
            <a:off x="7456580" y="5166682"/>
            <a:ext cx="1835725" cy="2024785"/>
          </a:xfrm>
          <a:custGeom>
            <a:avLst/>
            <a:gdLst>
              <a:gd name="connsiteX0" fmla="*/ 1801138 w 1835725"/>
              <a:gd name="connsiteY0" fmla="*/ 1622662 h 2024785"/>
              <a:gd name="connsiteX1" fmla="*/ 1835717 w 1835725"/>
              <a:gd name="connsiteY1" fmla="*/ 1680254 h 2024785"/>
              <a:gd name="connsiteX2" fmla="*/ 1812568 w 1835725"/>
              <a:gd name="connsiteY2" fmla="*/ 1877193 h 2024785"/>
              <a:gd name="connsiteX3" fmla="*/ 1776210 w 1835725"/>
              <a:gd name="connsiteY3" fmla="*/ 2024785 h 2024785"/>
              <a:gd name="connsiteX4" fmla="*/ 1655772 w 1835725"/>
              <a:gd name="connsiteY4" fmla="*/ 1983449 h 2024785"/>
              <a:gd name="connsiteX5" fmla="*/ 1687591 w 1835725"/>
              <a:gd name="connsiteY5" fmla="*/ 1854495 h 2024785"/>
              <a:gd name="connsiteX6" fmla="*/ 1708939 w 1835725"/>
              <a:gd name="connsiteY6" fmla="*/ 1673301 h 2024785"/>
              <a:gd name="connsiteX7" fmla="*/ 1778129 w 1835725"/>
              <a:gd name="connsiteY7" fmla="*/ 1615979 h 2024785"/>
              <a:gd name="connsiteX8" fmla="*/ 1801138 w 1835725"/>
              <a:gd name="connsiteY8" fmla="*/ 1622662 h 2024785"/>
              <a:gd name="connsiteX9" fmla="*/ 1585229 w 1835725"/>
              <a:gd name="connsiteY9" fmla="*/ 764759 h 2024785"/>
              <a:gd name="connsiteX10" fmla="*/ 1623024 w 1835725"/>
              <a:gd name="connsiteY10" fmla="*/ 792810 h 2024785"/>
              <a:gd name="connsiteX11" fmla="*/ 1777614 w 1835725"/>
              <a:gd name="connsiteY11" fmla="*/ 1157141 h 2024785"/>
              <a:gd name="connsiteX12" fmla="*/ 1733799 w 1835725"/>
              <a:gd name="connsiteY12" fmla="*/ 1235532 h 2024785"/>
              <a:gd name="connsiteX13" fmla="*/ 1716464 w 1835725"/>
              <a:gd name="connsiteY13" fmla="*/ 1237722 h 2024785"/>
              <a:gd name="connsiteX14" fmla="*/ 1716464 w 1835725"/>
              <a:gd name="connsiteY14" fmla="*/ 1237913 h 2024785"/>
              <a:gd name="connsiteX15" fmla="*/ 1655409 w 1835725"/>
              <a:gd name="connsiteY15" fmla="*/ 1191717 h 2024785"/>
              <a:gd name="connsiteX16" fmla="*/ 1513200 w 1835725"/>
              <a:gd name="connsiteY16" fmla="*/ 856627 h 2024785"/>
              <a:gd name="connsiteX17" fmla="*/ 1538499 w 1835725"/>
              <a:gd name="connsiteY17" fmla="*/ 770415 h 2024785"/>
              <a:gd name="connsiteX18" fmla="*/ 1585229 w 1835725"/>
              <a:gd name="connsiteY18" fmla="*/ 764759 h 2024785"/>
              <a:gd name="connsiteX19" fmla="*/ 477919 w 1835725"/>
              <a:gd name="connsiteY19" fmla="*/ 21437 h 2024785"/>
              <a:gd name="connsiteX20" fmla="*/ 509236 w 1835725"/>
              <a:gd name="connsiteY20" fmla="*/ 84182 h 2024785"/>
              <a:gd name="connsiteX21" fmla="*/ 445829 w 1835725"/>
              <a:gd name="connsiteY21" fmla="*/ 139871 h 2024785"/>
              <a:gd name="connsiteX22" fmla="*/ 437447 w 1835725"/>
              <a:gd name="connsiteY22" fmla="*/ 139395 h 2024785"/>
              <a:gd name="connsiteX23" fmla="*/ 73211 w 1835725"/>
              <a:gd name="connsiteY23" fmla="*/ 137204 h 2024785"/>
              <a:gd name="connsiteX24" fmla="*/ 749 w 1835725"/>
              <a:gd name="connsiteY24" fmla="*/ 84082 h 2024785"/>
              <a:gd name="connsiteX25" fmla="*/ 53871 w 1835725"/>
              <a:gd name="connsiteY25" fmla="*/ 11621 h 2024785"/>
              <a:gd name="connsiteX26" fmla="*/ 58352 w 1835725"/>
              <a:gd name="connsiteY26" fmla="*/ 11093 h 2024785"/>
              <a:gd name="connsiteX27" fmla="*/ 454020 w 1835725"/>
              <a:gd name="connsiteY27" fmla="*/ 13474 h 2024785"/>
              <a:gd name="connsiteX28" fmla="*/ 477919 w 1835725"/>
              <a:gd name="connsiteY28" fmla="*/ 21437 h 2024785"/>
              <a:gd name="connsiteX29" fmla="*/ 957797 w 1835725"/>
              <a:gd name="connsiteY29" fmla="*/ 167970 h 2024785"/>
              <a:gd name="connsiteX30" fmla="*/ 1286982 w 1835725"/>
              <a:gd name="connsiteY30" fmla="*/ 387616 h 2024785"/>
              <a:gd name="connsiteX31" fmla="*/ 1293725 w 1835725"/>
              <a:gd name="connsiteY31" fmla="*/ 477075 h 2024785"/>
              <a:gd name="connsiteX32" fmla="*/ 1245453 w 1835725"/>
              <a:gd name="connsiteY32" fmla="*/ 499154 h 2024785"/>
              <a:gd name="connsiteX33" fmla="*/ 1245167 w 1835725"/>
              <a:gd name="connsiteY33" fmla="*/ 499154 h 2024785"/>
              <a:gd name="connsiteX34" fmla="*/ 1203638 w 1835725"/>
              <a:gd name="connsiteY34" fmla="*/ 484104 h 2024785"/>
              <a:gd name="connsiteX35" fmla="*/ 900647 w 1835725"/>
              <a:gd name="connsiteY35" fmla="*/ 281508 h 2024785"/>
              <a:gd name="connsiteX36" fmla="*/ 872454 w 1835725"/>
              <a:gd name="connsiteY36" fmla="*/ 196164 h 2024785"/>
              <a:gd name="connsiteX37" fmla="*/ 957797 w 1835725"/>
              <a:gd name="connsiteY37" fmla="*/ 167970 h 20247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835725" h="2024785">
                <a:moveTo>
                  <a:pt x="1801138" y="1622662"/>
                </a:moveTo>
                <a:cubicBezTo>
                  <a:pt x="1822105" y="1633400"/>
                  <a:pt x="1836117" y="1655372"/>
                  <a:pt x="1835717" y="1680254"/>
                </a:cubicBezTo>
                <a:cubicBezTo>
                  <a:pt x="1832093" y="1746382"/>
                  <a:pt x="1824354" y="1812154"/>
                  <a:pt x="1812568" y="1877193"/>
                </a:cubicBezTo>
                <a:lnTo>
                  <a:pt x="1776210" y="2024785"/>
                </a:lnTo>
                <a:lnTo>
                  <a:pt x="1655772" y="1983449"/>
                </a:lnTo>
                <a:lnTo>
                  <a:pt x="1687591" y="1854495"/>
                </a:lnTo>
                <a:cubicBezTo>
                  <a:pt x="1698455" y="1794657"/>
                  <a:pt x="1705590" y="1734142"/>
                  <a:pt x="1708939" y="1673301"/>
                </a:cubicBezTo>
                <a:cubicBezTo>
                  <a:pt x="1712216" y="1638363"/>
                  <a:pt x="1743190" y="1612703"/>
                  <a:pt x="1778129" y="1615979"/>
                </a:cubicBezTo>
                <a:cubicBezTo>
                  <a:pt x="1786387" y="1616753"/>
                  <a:pt x="1794149" y="1619084"/>
                  <a:pt x="1801138" y="1622662"/>
                </a:cubicBezTo>
                <a:close/>
                <a:moveTo>
                  <a:pt x="1585229" y="764759"/>
                </a:moveTo>
                <a:cubicBezTo>
                  <a:pt x="1600438" y="768789"/>
                  <a:pt x="1614156" y="778436"/>
                  <a:pt x="1623024" y="792810"/>
                </a:cubicBezTo>
                <a:cubicBezTo>
                  <a:pt x="1689575" y="907319"/>
                  <a:pt x="1741505" y="1029715"/>
                  <a:pt x="1777614" y="1157141"/>
                </a:cubicBezTo>
                <a:cubicBezTo>
                  <a:pt x="1787149" y="1190888"/>
                  <a:pt x="1767537" y="1225969"/>
                  <a:pt x="1733799" y="1235532"/>
                </a:cubicBezTo>
                <a:cubicBezTo>
                  <a:pt x="1728151" y="1237046"/>
                  <a:pt x="1722312" y="1237780"/>
                  <a:pt x="1716464" y="1237722"/>
                </a:cubicBezTo>
                <a:lnTo>
                  <a:pt x="1716464" y="1237913"/>
                </a:lnTo>
                <a:cubicBezTo>
                  <a:pt x="1688070" y="1237913"/>
                  <a:pt x="1663124" y="1219044"/>
                  <a:pt x="1655409" y="1191717"/>
                </a:cubicBezTo>
                <a:cubicBezTo>
                  <a:pt x="1622214" y="1074512"/>
                  <a:pt x="1574437" y="961936"/>
                  <a:pt x="1513200" y="856627"/>
                </a:cubicBezTo>
                <a:cubicBezTo>
                  <a:pt x="1496379" y="825834"/>
                  <a:pt x="1507704" y="787236"/>
                  <a:pt x="1538499" y="770415"/>
                </a:cubicBezTo>
                <a:cubicBezTo>
                  <a:pt x="1553325" y="762319"/>
                  <a:pt x="1570022" y="760730"/>
                  <a:pt x="1585229" y="764759"/>
                </a:cubicBezTo>
                <a:close/>
                <a:moveTo>
                  <a:pt x="477919" y="21437"/>
                </a:moveTo>
                <a:cubicBezTo>
                  <a:pt x="499341" y="33775"/>
                  <a:pt x="512445" y="58102"/>
                  <a:pt x="509236" y="84182"/>
                </a:cubicBezTo>
                <a:cubicBezTo>
                  <a:pt x="505303" y="116151"/>
                  <a:pt x="478038" y="140098"/>
                  <a:pt x="445829" y="139871"/>
                </a:cubicBezTo>
                <a:cubicBezTo>
                  <a:pt x="443027" y="139899"/>
                  <a:pt x="440227" y="139740"/>
                  <a:pt x="437447" y="139395"/>
                </a:cubicBezTo>
                <a:cubicBezTo>
                  <a:pt x="316592" y="123615"/>
                  <a:pt x="194247" y="122878"/>
                  <a:pt x="73211" y="137204"/>
                </a:cubicBezTo>
                <a:cubicBezTo>
                  <a:pt x="38532" y="142545"/>
                  <a:pt x="6090" y="118762"/>
                  <a:pt x="749" y="84082"/>
                </a:cubicBezTo>
                <a:cubicBezTo>
                  <a:pt x="-4591" y="49403"/>
                  <a:pt x="19192" y="16961"/>
                  <a:pt x="53871" y="11621"/>
                </a:cubicBezTo>
                <a:cubicBezTo>
                  <a:pt x="55358" y="11392"/>
                  <a:pt x="56852" y="11216"/>
                  <a:pt x="58352" y="11093"/>
                </a:cubicBezTo>
                <a:cubicBezTo>
                  <a:pt x="189834" y="-4456"/>
                  <a:pt x="322735" y="-3656"/>
                  <a:pt x="454020" y="13474"/>
                </a:cubicBezTo>
                <a:cubicBezTo>
                  <a:pt x="462713" y="14543"/>
                  <a:pt x="470778" y="17324"/>
                  <a:pt x="477919" y="21437"/>
                </a:cubicBezTo>
                <a:close/>
                <a:moveTo>
                  <a:pt x="957797" y="167970"/>
                </a:moveTo>
                <a:cubicBezTo>
                  <a:pt x="1076184" y="227289"/>
                  <a:pt x="1186759" y="301068"/>
                  <a:pt x="1286982" y="387616"/>
                </a:cubicBezTo>
                <a:cubicBezTo>
                  <a:pt x="1313547" y="410457"/>
                  <a:pt x="1316566" y="450510"/>
                  <a:pt x="1293725" y="477075"/>
                </a:cubicBezTo>
                <a:cubicBezTo>
                  <a:pt x="1281638" y="491137"/>
                  <a:pt x="1263998" y="499204"/>
                  <a:pt x="1245453" y="499154"/>
                </a:cubicBezTo>
                <a:lnTo>
                  <a:pt x="1245167" y="499154"/>
                </a:lnTo>
                <a:cubicBezTo>
                  <a:pt x="1229965" y="499301"/>
                  <a:pt x="1215220" y="493956"/>
                  <a:pt x="1203638" y="484104"/>
                </a:cubicBezTo>
                <a:cubicBezTo>
                  <a:pt x="1111407" y="404300"/>
                  <a:pt x="1009633" y="336248"/>
                  <a:pt x="900647" y="281508"/>
                </a:cubicBezTo>
                <a:cubicBezTo>
                  <a:pt x="869295" y="265726"/>
                  <a:pt x="856672" y="227516"/>
                  <a:pt x="872454" y="196164"/>
                </a:cubicBezTo>
                <a:cubicBezTo>
                  <a:pt x="888235" y="164811"/>
                  <a:pt x="926445" y="152188"/>
                  <a:pt x="957797" y="167970"/>
                </a:cubicBezTo>
                <a:close/>
              </a:path>
            </a:pathLst>
          </a:custGeom>
          <a:solidFill>
            <a:schemeClr val="accent4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3" name="Freeform: Shape 82">
            <a:extLst>
              <a:ext uri="{FF2B5EF4-FFF2-40B4-BE49-F238E27FC236}">
                <a16:creationId xmlns:a16="http://schemas.microsoft.com/office/drawing/2014/main" id="{75F47824-961D-465D-84F9-EAE11BC617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809527" y="6033795"/>
            <a:ext cx="1991064" cy="824205"/>
          </a:xfrm>
          <a:custGeom>
            <a:avLst/>
            <a:gdLst>
              <a:gd name="connsiteX0" fmla="*/ 995532 w 1991064"/>
              <a:gd name="connsiteY0" fmla="*/ 0 h 824205"/>
              <a:gd name="connsiteX1" fmla="*/ 1984823 w 1991064"/>
              <a:gd name="connsiteY1" fmla="*/ 784423 h 824205"/>
              <a:gd name="connsiteX2" fmla="*/ 1991064 w 1991064"/>
              <a:gd name="connsiteY2" fmla="*/ 824205 h 824205"/>
              <a:gd name="connsiteX3" fmla="*/ 0 w 1991064"/>
              <a:gd name="connsiteY3" fmla="*/ 824205 h 824205"/>
              <a:gd name="connsiteX4" fmla="*/ 6241 w 1991064"/>
              <a:gd name="connsiteY4" fmla="*/ 784423 h 824205"/>
              <a:gd name="connsiteX5" fmla="*/ 995532 w 1991064"/>
              <a:gd name="connsiteY5" fmla="*/ 0 h 8242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91064" h="824205">
                <a:moveTo>
                  <a:pt x="995532" y="0"/>
                </a:moveTo>
                <a:cubicBezTo>
                  <a:pt x="1483521" y="0"/>
                  <a:pt x="1890663" y="336754"/>
                  <a:pt x="1984823" y="784423"/>
                </a:cubicBezTo>
                <a:lnTo>
                  <a:pt x="1991064" y="824205"/>
                </a:lnTo>
                <a:lnTo>
                  <a:pt x="0" y="824205"/>
                </a:lnTo>
                <a:lnTo>
                  <a:pt x="6241" y="784423"/>
                </a:lnTo>
                <a:cubicBezTo>
                  <a:pt x="100402" y="336754"/>
                  <a:pt x="507544" y="0"/>
                  <a:pt x="995532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5" name="Freeform: Shape 84">
            <a:extLst>
              <a:ext uri="{FF2B5EF4-FFF2-40B4-BE49-F238E27FC236}">
                <a16:creationId xmlns:a16="http://schemas.microsoft.com/office/drawing/2014/main" id="{FEC9DA3E-C1D7-472D-B7C0-F71AE41FBA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851696" y="5519196"/>
            <a:ext cx="1340305" cy="1338805"/>
          </a:xfrm>
          <a:custGeom>
            <a:avLst/>
            <a:gdLst>
              <a:gd name="connsiteX0" fmla="*/ 61913 w 1340305"/>
              <a:gd name="connsiteY0" fmla="*/ 0 h 1338805"/>
              <a:gd name="connsiteX1" fmla="*/ 1340305 w 1340305"/>
              <a:gd name="connsiteY1" fmla="*/ 0 h 1338805"/>
              <a:gd name="connsiteX2" fmla="*/ 1340305 w 1340305"/>
              <a:gd name="connsiteY2" fmla="*/ 123825 h 1338805"/>
              <a:gd name="connsiteX3" fmla="*/ 123825 w 1340305"/>
              <a:gd name="connsiteY3" fmla="*/ 123825 h 1338805"/>
              <a:gd name="connsiteX4" fmla="*/ 123825 w 1340305"/>
              <a:gd name="connsiteY4" fmla="*/ 1338805 h 1338805"/>
              <a:gd name="connsiteX5" fmla="*/ 0 w 1340305"/>
              <a:gd name="connsiteY5" fmla="*/ 1338805 h 1338805"/>
              <a:gd name="connsiteX6" fmla="*/ 0 w 1340305"/>
              <a:gd name="connsiteY6" fmla="*/ 61913 h 1338805"/>
              <a:gd name="connsiteX7" fmla="*/ 61913 w 1340305"/>
              <a:gd name="connsiteY7" fmla="*/ 0 h 13388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340305" h="1338805">
                <a:moveTo>
                  <a:pt x="61913" y="0"/>
                </a:moveTo>
                <a:lnTo>
                  <a:pt x="1340305" y="0"/>
                </a:lnTo>
                <a:lnTo>
                  <a:pt x="1340305" y="123825"/>
                </a:lnTo>
                <a:lnTo>
                  <a:pt x="123825" y="123825"/>
                </a:lnTo>
                <a:lnTo>
                  <a:pt x="123825" y="1338805"/>
                </a:lnTo>
                <a:lnTo>
                  <a:pt x="0" y="1338805"/>
                </a:lnTo>
                <a:lnTo>
                  <a:pt x="0" y="61913"/>
                </a:lnTo>
                <a:cubicBezTo>
                  <a:pt x="0" y="27719"/>
                  <a:pt x="27719" y="0"/>
                  <a:pt x="61913" y="0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693377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1" name="Rectangle 70">
            <a:extLst>
              <a:ext uri="{FF2B5EF4-FFF2-40B4-BE49-F238E27FC236}">
                <a16:creationId xmlns:a16="http://schemas.microsoft.com/office/drawing/2014/main" id="{1CD81A2A-6ED4-4EF4-A14C-912D31E1480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6F9E7F2F-414C-4CE2-9D04-F30799694B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5393361" cy="1325563"/>
          </a:xfrm>
        </p:spPr>
        <p:txBody>
          <a:bodyPr>
            <a:normAutofit/>
          </a:bodyPr>
          <a:lstStyle/>
          <a:p>
            <a:r>
              <a:rPr lang="nl-NL"/>
              <a:t>Alles door elkaar: Verhaaltjessom</a:t>
            </a:r>
            <a:endParaRPr lang="nl-NL" dirty="0"/>
          </a:p>
        </p:txBody>
      </p:sp>
      <p:sp>
        <p:nvSpPr>
          <p:cNvPr id="73" name="Freeform: Shape 72">
            <a:extLst>
              <a:ext uri="{FF2B5EF4-FFF2-40B4-BE49-F238E27FC236}">
                <a16:creationId xmlns:a16="http://schemas.microsoft.com/office/drawing/2014/main" id="{1661932C-CA15-4E17-B115-FAE7CBEE47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198657" y="1"/>
            <a:ext cx="1155142" cy="625027"/>
          </a:xfrm>
          <a:custGeom>
            <a:avLst/>
            <a:gdLst>
              <a:gd name="connsiteX0" fmla="*/ 4784 w 1155142"/>
              <a:gd name="connsiteY0" fmla="*/ 0 h 625027"/>
              <a:gd name="connsiteX1" fmla="*/ 1150358 w 1155142"/>
              <a:gd name="connsiteY1" fmla="*/ 0 h 625027"/>
              <a:gd name="connsiteX2" fmla="*/ 1155142 w 1155142"/>
              <a:gd name="connsiteY2" fmla="*/ 47456 h 625027"/>
              <a:gd name="connsiteX3" fmla="*/ 577571 w 1155142"/>
              <a:gd name="connsiteY3" fmla="*/ 625027 h 625027"/>
              <a:gd name="connsiteX4" fmla="*/ 0 w 1155142"/>
              <a:gd name="connsiteY4" fmla="*/ 47456 h 6250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55142" h="625027">
                <a:moveTo>
                  <a:pt x="4784" y="0"/>
                </a:moveTo>
                <a:lnTo>
                  <a:pt x="1150358" y="0"/>
                </a:lnTo>
                <a:lnTo>
                  <a:pt x="1155142" y="47456"/>
                </a:lnTo>
                <a:cubicBezTo>
                  <a:pt x="1155142" y="366440"/>
                  <a:pt x="896555" y="625027"/>
                  <a:pt x="577571" y="625027"/>
                </a:cubicBezTo>
                <a:cubicBezTo>
                  <a:pt x="258587" y="625027"/>
                  <a:pt x="0" y="366440"/>
                  <a:pt x="0" y="47456"/>
                </a:cubicBezTo>
                <a:close/>
              </a:path>
            </a:pathLst>
          </a:custGeom>
          <a:solidFill>
            <a:schemeClr val="accent5"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BF115C0-7BB8-4FAD-9A1A-91824284CF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3792" y="1825625"/>
            <a:ext cx="5763654" cy="4351338"/>
          </a:xfrm>
        </p:spPr>
        <p:txBody>
          <a:bodyPr>
            <a:normAutofit/>
          </a:bodyPr>
          <a:lstStyle/>
          <a:p>
            <a:r>
              <a:rPr lang="nl-NL" sz="2000" dirty="0"/>
              <a:t>Formule van de draagkabel: h = 0,001x² + 7</a:t>
            </a:r>
          </a:p>
          <a:p>
            <a:endParaRPr lang="nl-NL" sz="2000" dirty="0"/>
          </a:p>
          <a:p>
            <a:r>
              <a:rPr lang="nl-NL" sz="2000" dirty="0"/>
              <a:t>Hoelang zijn de pylonen (=witte palen) ?</a:t>
            </a:r>
          </a:p>
          <a:p>
            <a:pPr marL="0" indent="0">
              <a:buNone/>
            </a:pPr>
            <a:r>
              <a:rPr lang="nl-NL" sz="2000" i="1" dirty="0"/>
              <a:t>De pylonen staan bij x = 50 &amp; x = -50</a:t>
            </a:r>
          </a:p>
          <a:p>
            <a:pPr marL="0" indent="0">
              <a:buNone/>
            </a:pPr>
            <a:r>
              <a:rPr lang="nl-NL" sz="2000" i="1" dirty="0"/>
              <a:t>h = 0,001x² + 7</a:t>
            </a:r>
          </a:p>
          <a:p>
            <a:pPr marL="0" indent="0">
              <a:buNone/>
            </a:pPr>
            <a:r>
              <a:rPr lang="nl-NL" sz="2000" i="1" dirty="0"/>
              <a:t>h = 0,001*50² + 7 = 9,5m</a:t>
            </a:r>
          </a:p>
          <a:p>
            <a:pPr marL="0" indent="0">
              <a:buNone/>
            </a:pPr>
            <a:r>
              <a:rPr lang="nl-NL" sz="2000" i="1" dirty="0"/>
              <a:t>h = 0,001*(-50)² + 7 = 9,5m</a:t>
            </a:r>
          </a:p>
          <a:p>
            <a:pPr marL="0" indent="0">
              <a:buNone/>
            </a:pPr>
            <a:r>
              <a:rPr lang="nl-NL" sz="2000" i="1" dirty="0"/>
              <a:t>Dus de pylonen zijn 9.5m lang</a:t>
            </a:r>
          </a:p>
          <a:p>
            <a:pPr marL="0" indent="0">
              <a:buNone/>
            </a:pPr>
            <a:endParaRPr lang="nl-NL" sz="2000" dirty="0"/>
          </a:p>
        </p:txBody>
      </p:sp>
      <p:sp>
        <p:nvSpPr>
          <p:cNvPr id="75" name="Oval 74">
            <a:extLst>
              <a:ext uri="{FF2B5EF4-FFF2-40B4-BE49-F238E27FC236}">
                <a16:creationId xmlns:a16="http://schemas.microsoft.com/office/drawing/2014/main" id="{8590ADD5-9383-4D3D-9047-3DA2593CCB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808185" y="3423959"/>
            <a:ext cx="540822" cy="540822"/>
          </a:xfrm>
          <a:prstGeom prst="ellipse">
            <a:avLst/>
          </a:prstGeom>
          <a:noFill/>
          <a:ln w="1270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026" name="Picture 2" descr="Wiskundeleraar">
            <a:extLst>
              <a:ext uri="{FF2B5EF4-FFF2-40B4-BE49-F238E27FC236}">
                <a16:creationId xmlns:a16="http://schemas.microsoft.com/office/drawing/2014/main" id="{74AE582D-414E-4685-B442-78443ED904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444671" y="2143442"/>
            <a:ext cx="5540999" cy="2551186"/>
          </a:xfrm>
          <a:custGeom>
            <a:avLst/>
            <a:gdLst/>
            <a:ahLst/>
            <a:cxnLst/>
            <a:rect l="l" t="t" r="r" b="b"/>
            <a:pathLst>
              <a:path w="4114800" h="5712488">
                <a:moveTo>
                  <a:pt x="133155" y="0"/>
                </a:moveTo>
                <a:lnTo>
                  <a:pt x="3981645" y="0"/>
                </a:lnTo>
                <a:cubicBezTo>
                  <a:pt x="4055184" y="0"/>
                  <a:pt x="4114800" y="59616"/>
                  <a:pt x="4114800" y="133155"/>
                </a:cubicBezTo>
                <a:lnTo>
                  <a:pt x="4114800" y="5579333"/>
                </a:lnTo>
                <a:cubicBezTo>
                  <a:pt x="4114800" y="5652872"/>
                  <a:pt x="4055184" y="5712488"/>
                  <a:pt x="3981645" y="5712488"/>
                </a:cubicBezTo>
                <a:lnTo>
                  <a:pt x="133155" y="5712488"/>
                </a:lnTo>
                <a:cubicBezTo>
                  <a:pt x="59616" y="5712488"/>
                  <a:pt x="0" y="5652872"/>
                  <a:pt x="0" y="5579333"/>
                </a:cubicBezTo>
                <a:lnTo>
                  <a:pt x="0" y="133155"/>
                </a:lnTo>
                <a:cubicBezTo>
                  <a:pt x="0" y="59616"/>
                  <a:pt x="59616" y="0"/>
                  <a:pt x="133155" y="0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7" name="Freeform: Shape 76">
            <a:extLst>
              <a:ext uri="{FF2B5EF4-FFF2-40B4-BE49-F238E27FC236}">
                <a16:creationId xmlns:a16="http://schemas.microsoft.com/office/drawing/2014/main" id="{DABE3E45-88CF-45D8-8D40-C773324D93F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749602" y="1"/>
            <a:ext cx="2066948" cy="1621879"/>
          </a:xfrm>
          <a:custGeom>
            <a:avLst/>
            <a:gdLst>
              <a:gd name="connsiteX0" fmla="*/ 0 w 2066948"/>
              <a:gd name="connsiteY0" fmla="*/ 0 h 1621879"/>
              <a:gd name="connsiteX1" fmla="*/ 123825 w 2066948"/>
              <a:gd name="connsiteY1" fmla="*/ 0 h 1621879"/>
              <a:gd name="connsiteX2" fmla="*/ 123825 w 2066948"/>
              <a:gd name="connsiteY2" fmla="*/ 1452620 h 1621879"/>
              <a:gd name="connsiteX3" fmla="*/ 1881378 w 2066948"/>
              <a:gd name="connsiteY3" fmla="*/ 436017 h 1621879"/>
              <a:gd name="connsiteX4" fmla="*/ 1127572 w 2066948"/>
              <a:gd name="connsiteY4" fmla="*/ 0 h 1621879"/>
              <a:gd name="connsiteX5" fmla="*/ 1374887 w 2066948"/>
              <a:gd name="connsiteY5" fmla="*/ 0 h 1621879"/>
              <a:gd name="connsiteX6" fmla="*/ 2035969 w 2066948"/>
              <a:gd name="connsiteY6" fmla="*/ 382391 h 1621879"/>
              <a:gd name="connsiteX7" fmla="*/ 2058648 w 2066948"/>
              <a:gd name="connsiteY7" fmla="*/ 466963 h 1621879"/>
              <a:gd name="connsiteX8" fmla="*/ 2035969 w 2066948"/>
              <a:gd name="connsiteY8" fmla="*/ 489642 h 1621879"/>
              <a:gd name="connsiteX9" fmla="*/ 92869 w 2066948"/>
              <a:gd name="connsiteY9" fmla="*/ 1613592 h 1621879"/>
              <a:gd name="connsiteX10" fmla="*/ 61913 w 2066948"/>
              <a:gd name="connsiteY10" fmla="*/ 1621879 h 1621879"/>
              <a:gd name="connsiteX11" fmla="*/ 0 w 2066948"/>
              <a:gd name="connsiteY11" fmla="*/ 1559967 h 16218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066948" h="1621879">
                <a:moveTo>
                  <a:pt x="0" y="0"/>
                </a:moveTo>
                <a:lnTo>
                  <a:pt x="123825" y="0"/>
                </a:lnTo>
                <a:lnTo>
                  <a:pt x="123825" y="1452620"/>
                </a:lnTo>
                <a:lnTo>
                  <a:pt x="1881378" y="436017"/>
                </a:lnTo>
                <a:lnTo>
                  <a:pt x="1127572" y="0"/>
                </a:lnTo>
                <a:lnTo>
                  <a:pt x="1374887" y="0"/>
                </a:lnTo>
                <a:lnTo>
                  <a:pt x="2035969" y="382391"/>
                </a:lnTo>
                <a:cubicBezTo>
                  <a:pt x="2065582" y="399479"/>
                  <a:pt x="2075745" y="437340"/>
                  <a:pt x="2058648" y="466963"/>
                </a:cubicBezTo>
                <a:cubicBezTo>
                  <a:pt x="2053219" y="476384"/>
                  <a:pt x="2045389" y="484204"/>
                  <a:pt x="2035969" y="489642"/>
                </a:cubicBezTo>
                <a:lnTo>
                  <a:pt x="92869" y="1613592"/>
                </a:lnTo>
                <a:cubicBezTo>
                  <a:pt x="83458" y="1619031"/>
                  <a:pt x="72780" y="1621889"/>
                  <a:pt x="61913" y="1621879"/>
                </a:cubicBezTo>
                <a:cubicBezTo>
                  <a:pt x="27719" y="1621879"/>
                  <a:pt x="0" y="1594161"/>
                  <a:pt x="0" y="1559967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49CD1692-827B-4C8D-B4A1-134FD04CF4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2138745" y="1027906"/>
            <a:ext cx="0" cy="1597708"/>
          </a:xfrm>
          <a:prstGeom prst="line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Freeform: Shape 80">
            <a:extLst>
              <a:ext uri="{FF2B5EF4-FFF2-40B4-BE49-F238E27FC236}">
                <a16:creationId xmlns:a16="http://schemas.microsoft.com/office/drawing/2014/main" id="{B91ECDA9-56DC-4270-8F33-01C5637B8CE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463438">
            <a:off x="7456580" y="5166682"/>
            <a:ext cx="1835725" cy="2024785"/>
          </a:xfrm>
          <a:custGeom>
            <a:avLst/>
            <a:gdLst>
              <a:gd name="connsiteX0" fmla="*/ 1801138 w 1835725"/>
              <a:gd name="connsiteY0" fmla="*/ 1622662 h 2024785"/>
              <a:gd name="connsiteX1" fmla="*/ 1835717 w 1835725"/>
              <a:gd name="connsiteY1" fmla="*/ 1680254 h 2024785"/>
              <a:gd name="connsiteX2" fmla="*/ 1812568 w 1835725"/>
              <a:gd name="connsiteY2" fmla="*/ 1877193 h 2024785"/>
              <a:gd name="connsiteX3" fmla="*/ 1776210 w 1835725"/>
              <a:gd name="connsiteY3" fmla="*/ 2024785 h 2024785"/>
              <a:gd name="connsiteX4" fmla="*/ 1655772 w 1835725"/>
              <a:gd name="connsiteY4" fmla="*/ 1983449 h 2024785"/>
              <a:gd name="connsiteX5" fmla="*/ 1687591 w 1835725"/>
              <a:gd name="connsiteY5" fmla="*/ 1854495 h 2024785"/>
              <a:gd name="connsiteX6" fmla="*/ 1708939 w 1835725"/>
              <a:gd name="connsiteY6" fmla="*/ 1673301 h 2024785"/>
              <a:gd name="connsiteX7" fmla="*/ 1778129 w 1835725"/>
              <a:gd name="connsiteY7" fmla="*/ 1615979 h 2024785"/>
              <a:gd name="connsiteX8" fmla="*/ 1801138 w 1835725"/>
              <a:gd name="connsiteY8" fmla="*/ 1622662 h 2024785"/>
              <a:gd name="connsiteX9" fmla="*/ 1585229 w 1835725"/>
              <a:gd name="connsiteY9" fmla="*/ 764759 h 2024785"/>
              <a:gd name="connsiteX10" fmla="*/ 1623024 w 1835725"/>
              <a:gd name="connsiteY10" fmla="*/ 792810 h 2024785"/>
              <a:gd name="connsiteX11" fmla="*/ 1777614 w 1835725"/>
              <a:gd name="connsiteY11" fmla="*/ 1157141 h 2024785"/>
              <a:gd name="connsiteX12" fmla="*/ 1733799 w 1835725"/>
              <a:gd name="connsiteY12" fmla="*/ 1235532 h 2024785"/>
              <a:gd name="connsiteX13" fmla="*/ 1716464 w 1835725"/>
              <a:gd name="connsiteY13" fmla="*/ 1237722 h 2024785"/>
              <a:gd name="connsiteX14" fmla="*/ 1716464 w 1835725"/>
              <a:gd name="connsiteY14" fmla="*/ 1237913 h 2024785"/>
              <a:gd name="connsiteX15" fmla="*/ 1655409 w 1835725"/>
              <a:gd name="connsiteY15" fmla="*/ 1191717 h 2024785"/>
              <a:gd name="connsiteX16" fmla="*/ 1513200 w 1835725"/>
              <a:gd name="connsiteY16" fmla="*/ 856627 h 2024785"/>
              <a:gd name="connsiteX17" fmla="*/ 1538499 w 1835725"/>
              <a:gd name="connsiteY17" fmla="*/ 770415 h 2024785"/>
              <a:gd name="connsiteX18" fmla="*/ 1585229 w 1835725"/>
              <a:gd name="connsiteY18" fmla="*/ 764759 h 2024785"/>
              <a:gd name="connsiteX19" fmla="*/ 477919 w 1835725"/>
              <a:gd name="connsiteY19" fmla="*/ 21437 h 2024785"/>
              <a:gd name="connsiteX20" fmla="*/ 509236 w 1835725"/>
              <a:gd name="connsiteY20" fmla="*/ 84182 h 2024785"/>
              <a:gd name="connsiteX21" fmla="*/ 445829 w 1835725"/>
              <a:gd name="connsiteY21" fmla="*/ 139871 h 2024785"/>
              <a:gd name="connsiteX22" fmla="*/ 437447 w 1835725"/>
              <a:gd name="connsiteY22" fmla="*/ 139395 h 2024785"/>
              <a:gd name="connsiteX23" fmla="*/ 73211 w 1835725"/>
              <a:gd name="connsiteY23" fmla="*/ 137204 h 2024785"/>
              <a:gd name="connsiteX24" fmla="*/ 749 w 1835725"/>
              <a:gd name="connsiteY24" fmla="*/ 84082 h 2024785"/>
              <a:gd name="connsiteX25" fmla="*/ 53871 w 1835725"/>
              <a:gd name="connsiteY25" fmla="*/ 11621 h 2024785"/>
              <a:gd name="connsiteX26" fmla="*/ 58352 w 1835725"/>
              <a:gd name="connsiteY26" fmla="*/ 11093 h 2024785"/>
              <a:gd name="connsiteX27" fmla="*/ 454020 w 1835725"/>
              <a:gd name="connsiteY27" fmla="*/ 13474 h 2024785"/>
              <a:gd name="connsiteX28" fmla="*/ 477919 w 1835725"/>
              <a:gd name="connsiteY28" fmla="*/ 21437 h 2024785"/>
              <a:gd name="connsiteX29" fmla="*/ 957797 w 1835725"/>
              <a:gd name="connsiteY29" fmla="*/ 167970 h 2024785"/>
              <a:gd name="connsiteX30" fmla="*/ 1286982 w 1835725"/>
              <a:gd name="connsiteY30" fmla="*/ 387616 h 2024785"/>
              <a:gd name="connsiteX31" fmla="*/ 1293725 w 1835725"/>
              <a:gd name="connsiteY31" fmla="*/ 477075 h 2024785"/>
              <a:gd name="connsiteX32" fmla="*/ 1245453 w 1835725"/>
              <a:gd name="connsiteY32" fmla="*/ 499154 h 2024785"/>
              <a:gd name="connsiteX33" fmla="*/ 1245167 w 1835725"/>
              <a:gd name="connsiteY33" fmla="*/ 499154 h 2024785"/>
              <a:gd name="connsiteX34" fmla="*/ 1203638 w 1835725"/>
              <a:gd name="connsiteY34" fmla="*/ 484104 h 2024785"/>
              <a:gd name="connsiteX35" fmla="*/ 900647 w 1835725"/>
              <a:gd name="connsiteY35" fmla="*/ 281508 h 2024785"/>
              <a:gd name="connsiteX36" fmla="*/ 872454 w 1835725"/>
              <a:gd name="connsiteY36" fmla="*/ 196164 h 2024785"/>
              <a:gd name="connsiteX37" fmla="*/ 957797 w 1835725"/>
              <a:gd name="connsiteY37" fmla="*/ 167970 h 20247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835725" h="2024785">
                <a:moveTo>
                  <a:pt x="1801138" y="1622662"/>
                </a:moveTo>
                <a:cubicBezTo>
                  <a:pt x="1822105" y="1633400"/>
                  <a:pt x="1836117" y="1655372"/>
                  <a:pt x="1835717" y="1680254"/>
                </a:cubicBezTo>
                <a:cubicBezTo>
                  <a:pt x="1832093" y="1746382"/>
                  <a:pt x="1824354" y="1812154"/>
                  <a:pt x="1812568" y="1877193"/>
                </a:cubicBezTo>
                <a:lnTo>
                  <a:pt x="1776210" y="2024785"/>
                </a:lnTo>
                <a:lnTo>
                  <a:pt x="1655772" y="1983449"/>
                </a:lnTo>
                <a:lnTo>
                  <a:pt x="1687591" y="1854495"/>
                </a:lnTo>
                <a:cubicBezTo>
                  <a:pt x="1698455" y="1794657"/>
                  <a:pt x="1705590" y="1734142"/>
                  <a:pt x="1708939" y="1673301"/>
                </a:cubicBezTo>
                <a:cubicBezTo>
                  <a:pt x="1712216" y="1638363"/>
                  <a:pt x="1743190" y="1612703"/>
                  <a:pt x="1778129" y="1615979"/>
                </a:cubicBezTo>
                <a:cubicBezTo>
                  <a:pt x="1786387" y="1616753"/>
                  <a:pt x="1794149" y="1619084"/>
                  <a:pt x="1801138" y="1622662"/>
                </a:cubicBezTo>
                <a:close/>
                <a:moveTo>
                  <a:pt x="1585229" y="764759"/>
                </a:moveTo>
                <a:cubicBezTo>
                  <a:pt x="1600438" y="768789"/>
                  <a:pt x="1614156" y="778436"/>
                  <a:pt x="1623024" y="792810"/>
                </a:cubicBezTo>
                <a:cubicBezTo>
                  <a:pt x="1689575" y="907319"/>
                  <a:pt x="1741505" y="1029715"/>
                  <a:pt x="1777614" y="1157141"/>
                </a:cubicBezTo>
                <a:cubicBezTo>
                  <a:pt x="1787149" y="1190888"/>
                  <a:pt x="1767537" y="1225969"/>
                  <a:pt x="1733799" y="1235532"/>
                </a:cubicBezTo>
                <a:cubicBezTo>
                  <a:pt x="1728151" y="1237046"/>
                  <a:pt x="1722312" y="1237780"/>
                  <a:pt x="1716464" y="1237722"/>
                </a:cubicBezTo>
                <a:lnTo>
                  <a:pt x="1716464" y="1237913"/>
                </a:lnTo>
                <a:cubicBezTo>
                  <a:pt x="1688070" y="1237913"/>
                  <a:pt x="1663124" y="1219044"/>
                  <a:pt x="1655409" y="1191717"/>
                </a:cubicBezTo>
                <a:cubicBezTo>
                  <a:pt x="1622214" y="1074512"/>
                  <a:pt x="1574437" y="961936"/>
                  <a:pt x="1513200" y="856627"/>
                </a:cubicBezTo>
                <a:cubicBezTo>
                  <a:pt x="1496379" y="825834"/>
                  <a:pt x="1507704" y="787236"/>
                  <a:pt x="1538499" y="770415"/>
                </a:cubicBezTo>
                <a:cubicBezTo>
                  <a:pt x="1553325" y="762319"/>
                  <a:pt x="1570022" y="760730"/>
                  <a:pt x="1585229" y="764759"/>
                </a:cubicBezTo>
                <a:close/>
                <a:moveTo>
                  <a:pt x="477919" y="21437"/>
                </a:moveTo>
                <a:cubicBezTo>
                  <a:pt x="499341" y="33775"/>
                  <a:pt x="512445" y="58102"/>
                  <a:pt x="509236" y="84182"/>
                </a:cubicBezTo>
                <a:cubicBezTo>
                  <a:pt x="505303" y="116151"/>
                  <a:pt x="478038" y="140098"/>
                  <a:pt x="445829" y="139871"/>
                </a:cubicBezTo>
                <a:cubicBezTo>
                  <a:pt x="443027" y="139899"/>
                  <a:pt x="440227" y="139740"/>
                  <a:pt x="437447" y="139395"/>
                </a:cubicBezTo>
                <a:cubicBezTo>
                  <a:pt x="316592" y="123615"/>
                  <a:pt x="194247" y="122878"/>
                  <a:pt x="73211" y="137204"/>
                </a:cubicBezTo>
                <a:cubicBezTo>
                  <a:pt x="38532" y="142545"/>
                  <a:pt x="6090" y="118762"/>
                  <a:pt x="749" y="84082"/>
                </a:cubicBezTo>
                <a:cubicBezTo>
                  <a:pt x="-4591" y="49403"/>
                  <a:pt x="19192" y="16961"/>
                  <a:pt x="53871" y="11621"/>
                </a:cubicBezTo>
                <a:cubicBezTo>
                  <a:pt x="55358" y="11392"/>
                  <a:pt x="56852" y="11216"/>
                  <a:pt x="58352" y="11093"/>
                </a:cubicBezTo>
                <a:cubicBezTo>
                  <a:pt x="189834" y="-4456"/>
                  <a:pt x="322735" y="-3656"/>
                  <a:pt x="454020" y="13474"/>
                </a:cubicBezTo>
                <a:cubicBezTo>
                  <a:pt x="462713" y="14543"/>
                  <a:pt x="470778" y="17324"/>
                  <a:pt x="477919" y="21437"/>
                </a:cubicBezTo>
                <a:close/>
                <a:moveTo>
                  <a:pt x="957797" y="167970"/>
                </a:moveTo>
                <a:cubicBezTo>
                  <a:pt x="1076184" y="227289"/>
                  <a:pt x="1186759" y="301068"/>
                  <a:pt x="1286982" y="387616"/>
                </a:cubicBezTo>
                <a:cubicBezTo>
                  <a:pt x="1313547" y="410457"/>
                  <a:pt x="1316566" y="450510"/>
                  <a:pt x="1293725" y="477075"/>
                </a:cubicBezTo>
                <a:cubicBezTo>
                  <a:pt x="1281638" y="491137"/>
                  <a:pt x="1263998" y="499204"/>
                  <a:pt x="1245453" y="499154"/>
                </a:cubicBezTo>
                <a:lnTo>
                  <a:pt x="1245167" y="499154"/>
                </a:lnTo>
                <a:cubicBezTo>
                  <a:pt x="1229965" y="499301"/>
                  <a:pt x="1215220" y="493956"/>
                  <a:pt x="1203638" y="484104"/>
                </a:cubicBezTo>
                <a:cubicBezTo>
                  <a:pt x="1111407" y="404300"/>
                  <a:pt x="1009633" y="336248"/>
                  <a:pt x="900647" y="281508"/>
                </a:cubicBezTo>
                <a:cubicBezTo>
                  <a:pt x="869295" y="265726"/>
                  <a:pt x="856672" y="227516"/>
                  <a:pt x="872454" y="196164"/>
                </a:cubicBezTo>
                <a:cubicBezTo>
                  <a:pt x="888235" y="164811"/>
                  <a:pt x="926445" y="152188"/>
                  <a:pt x="957797" y="167970"/>
                </a:cubicBezTo>
                <a:close/>
              </a:path>
            </a:pathLst>
          </a:custGeom>
          <a:solidFill>
            <a:schemeClr val="accent4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3" name="Freeform: Shape 82">
            <a:extLst>
              <a:ext uri="{FF2B5EF4-FFF2-40B4-BE49-F238E27FC236}">
                <a16:creationId xmlns:a16="http://schemas.microsoft.com/office/drawing/2014/main" id="{75F47824-961D-465D-84F9-EAE11BC617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809527" y="6033795"/>
            <a:ext cx="1991064" cy="824205"/>
          </a:xfrm>
          <a:custGeom>
            <a:avLst/>
            <a:gdLst>
              <a:gd name="connsiteX0" fmla="*/ 995532 w 1991064"/>
              <a:gd name="connsiteY0" fmla="*/ 0 h 824205"/>
              <a:gd name="connsiteX1" fmla="*/ 1984823 w 1991064"/>
              <a:gd name="connsiteY1" fmla="*/ 784423 h 824205"/>
              <a:gd name="connsiteX2" fmla="*/ 1991064 w 1991064"/>
              <a:gd name="connsiteY2" fmla="*/ 824205 h 824205"/>
              <a:gd name="connsiteX3" fmla="*/ 0 w 1991064"/>
              <a:gd name="connsiteY3" fmla="*/ 824205 h 824205"/>
              <a:gd name="connsiteX4" fmla="*/ 6241 w 1991064"/>
              <a:gd name="connsiteY4" fmla="*/ 784423 h 824205"/>
              <a:gd name="connsiteX5" fmla="*/ 995532 w 1991064"/>
              <a:gd name="connsiteY5" fmla="*/ 0 h 8242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91064" h="824205">
                <a:moveTo>
                  <a:pt x="995532" y="0"/>
                </a:moveTo>
                <a:cubicBezTo>
                  <a:pt x="1483521" y="0"/>
                  <a:pt x="1890663" y="336754"/>
                  <a:pt x="1984823" y="784423"/>
                </a:cubicBezTo>
                <a:lnTo>
                  <a:pt x="1991064" y="824205"/>
                </a:lnTo>
                <a:lnTo>
                  <a:pt x="0" y="824205"/>
                </a:lnTo>
                <a:lnTo>
                  <a:pt x="6241" y="784423"/>
                </a:lnTo>
                <a:cubicBezTo>
                  <a:pt x="100402" y="336754"/>
                  <a:pt x="507544" y="0"/>
                  <a:pt x="995532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5" name="Freeform: Shape 84">
            <a:extLst>
              <a:ext uri="{FF2B5EF4-FFF2-40B4-BE49-F238E27FC236}">
                <a16:creationId xmlns:a16="http://schemas.microsoft.com/office/drawing/2014/main" id="{FEC9DA3E-C1D7-472D-B7C0-F71AE41FBA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851696" y="5519196"/>
            <a:ext cx="1340305" cy="1338805"/>
          </a:xfrm>
          <a:custGeom>
            <a:avLst/>
            <a:gdLst>
              <a:gd name="connsiteX0" fmla="*/ 61913 w 1340305"/>
              <a:gd name="connsiteY0" fmla="*/ 0 h 1338805"/>
              <a:gd name="connsiteX1" fmla="*/ 1340305 w 1340305"/>
              <a:gd name="connsiteY1" fmla="*/ 0 h 1338805"/>
              <a:gd name="connsiteX2" fmla="*/ 1340305 w 1340305"/>
              <a:gd name="connsiteY2" fmla="*/ 123825 h 1338805"/>
              <a:gd name="connsiteX3" fmla="*/ 123825 w 1340305"/>
              <a:gd name="connsiteY3" fmla="*/ 123825 h 1338805"/>
              <a:gd name="connsiteX4" fmla="*/ 123825 w 1340305"/>
              <a:gd name="connsiteY4" fmla="*/ 1338805 h 1338805"/>
              <a:gd name="connsiteX5" fmla="*/ 0 w 1340305"/>
              <a:gd name="connsiteY5" fmla="*/ 1338805 h 1338805"/>
              <a:gd name="connsiteX6" fmla="*/ 0 w 1340305"/>
              <a:gd name="connsiteY6" fmla="*/ 61913 h 1338805"/>
              <a:gd name="connsiteX7" fmla="*/ 61913 w 1340305"/>
              <a:gd name="connsiteY7" fmla="*/ 0 h 13388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340305" h="1338805">
                <a:moveTo>
                  <a:pt x="61913" y="0"/>
                </a:moveTo>
                <a:lnTo>
                  <a:pt x="1340305" y="0"/>
                </a:lnTo>
                <a:lnTo>
                  <a:pt x="1340305" y="123825"/>
                </a:lnTo>
                <a:lnTo>
                  <a:pt x="123825" y="123825"/>
                </a:lnTo>
                <a:lnTo>
                  <a:pt x="123825" y="1338805"/>
                </a:lnTo>
                <a:lnTo>
                  <a:pt x="0" y="1338805"/>
                </a:lnTo>
                <a:lnTo>
                  <a:pt x="0" y="61913"/>
                </a:lnTo>
                <a:cubicBezTo>
                  <a:pt x="0" y="27719"/>
                  <a:pt x="27719" y="0"/>
                  <a:pt x="61913" y="0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9658238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1" name="Rectangle 70">
            <a:extLst>
              <a:ext uri="{FF2B5EF4-FFF2-40B4-BE49-F238E27FC236}">
                <a16:creationId xmlns:a16="http://schemas.microsoft.com/office/drawing/2014/main" id="{1CD81A2A-6ED4-4EF4-A14C-912D31E1480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6F9E7F2F-414C-4CE2-9D04-F30799694B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5393361" cy="1325563"/>
          </a:xfrm>
        </p:spPr>
        <p:txBody>
          <a:bodyPr>
            <a:normAutofit/>
          </a:bodyPr>
          <a:lstStyle/>
          <a:p>
            <a:r>
              <a:rPr lang="nl-NL"/>
              <a:t>Alles door elkaar: Verhaaltjessom</a:t>
            </a:r>
            <a:endParaRPr lang="nl-NL" dirty="0"/>
          </a:p>
        </p:txBody>
      </p:sp>
      <p:sp>
        <p:nvSpPr>
          <p:cNvPr id="73" name="Freeform: Shape 72">
            <a:extLst>
              <a:ext uri="{FF2B5EF4-FFF2-40B4-BE49-F238E27FC236}">
                <a16:creationId xmlns:a16="http://schemas.microsoft.com/office/drawing/2014/main" id="{1661932C-CA15-4E17-B115-FAE7CBEE47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198657" y="1"/>
            <a:ext cx="1155142" cy="625027"/>
          </a:xfrm>
          <a:custGeom>
            <a:avLst/>
            <a:gdLst>
              <a:gd name="connsiteX0" fmla="*/ 4784 w 1155142"/>
              <a:gd name="connsiteY0" fmla="*/ 0 h 625027"/>
              <a:gd name="connsiteX1" fmla="*/ 1150358 w 1155142"/>
              <a:gd name="connsiteY1" fmla="*/ 0 h 625027"/>
              <a:gd name="connsiteX2" fmla="*/ 1155142 w 1155142"/>
              <a:gd name="connsiteY2" fmla="*/ 47456 h 625027"/>
              <a:gd name="connsiteX3" fmla="*/ 577571 w 1155142"/>
              <a:gd name="connsiteY3" fmla="*/ 625027 h 625027"/>
              <a:gd name="connsiteX4" fmla="*/ 0 w 1155142"/>
              <a:gd name="connsiteY4" fmla="*/ 47456 h 6250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55142" h="625027">
                <a:moveTo>
                  <a:pt x="4784" y="0"/>
                </a:moveTo>
                <a:lnTo>
                  <a:pt x="1150358" y="0"/>
                </a:lnTo>
                <a:lnTo>
                  <a:pt x="1155142" y="47456"/>
                </a:lnTo>
                <a:cubicBezTo>
                  <a:pt x="1155142" y="366440"/>
                  <a:pt x="896555" y="625027"/>
                  <a:pt x="577571" y="625027"/>
                </a:cubicBezTo>
                <a:cubicBezTo>
                  <a:pt x="258587" y="625027"/>
                  <a:pt x="0" y="366440"/>
                  <a:pt x="0" y="47456"/>
                </a:cubicBezTo>
                <a:close/>
              </a:path>
            </a:pathLst>
          </a:custGeom>
          <a:solidFill>
            <a:schemeClr val="accent5"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BF115C0-7BB8-4FAD-9A1A-91824284CF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3792" y="1825625"/>
            <a:ext cx="5763654" cy="4351338"/>
          </a:xfrm>
        </p:spPr>
        <p:txBody>
          <a:bodyPr>
            <a:normAutofit/>
          </a:bodyPr>
          <a:lstStyle/>
          <a:p>
            <a:r>
              <a:rPr lang="nl-NL" sz="2000" dirty="0"/>
              <a:t>Formule van de draagkabel: h = 0,001x² + 7</a:t>
            </a:r>
          </a:p>
          <a:p>
            <a:endParaRPr lang="nl-NL" sz="2000" dirty="0"/>
          </a:p>
          <a:p>
            <a:r>
              <a:rPr lang="nl-NL" sz="2000" dirty="0"/>
              <a:t>Als PQ 45m lang is, op welke hoogte hangt PQ dan ?</a:t>
            </a:r>
          </a:p>
          <a:p>
            <a:pPr marL="0" indent="0">
              <a:buNone/>
            </a:pPr>
            <a:endParaRPr lang="nl-NL" sz="2000" dirty="0"/>
          </a:p>
          <a:p>
            <a:pPr marL="0" indent="0">
              <a:buNone/>
            </a:pPr>
            <a:r>
              <a:rPr lang="nl-NL" sz="2000" i="1" dirty="0"/>
              <a:t>Als PQ 45m lang is, dan is het van P tot de </a:t>
            </a:r>
            <a:r>
              <a:rPr lang="nl-NL" sz="2000" i="1" dirty="0" err="1"/>
              <a:t>h-as</a:t>
            </a:r>
            <a:r>
              <a:rPr lang="nl-NL" sz="2000" i="1" dirty="0"/>
              <a:t> 45 : 2 = 22,5m. </a:t>
            </a:r>
          </a:p>
          <a:p>
            <a:pPr marL="0" indent="0">
              <a:buNone/>
            </a:pPr>
            <a:r>
              <a:rPr lang="nl-NL" sz="2000" i="1" dirty="0"/>
              <a:t>P ligt op x = -22,5 &amp; Q ligt op x = 22,5</a:t>
            </a:r>
          </a:p>
          <a:p>
            <a:pPr marL="0" indent="0">
              <a:buNone/>
            </a:pPr>
            <a:r>
              <a:rPr lang="nl-NL" sz="2000" i="1" dirty="0"/>
              <a:t>h = 0,001x² + 7</a:t>
            </a:r>
          </a:p>
          <a:p>
            <a:pPr marL="0" indent="0">
              <a:buNone/>
            </a:pPr>
            <a:r>
              <a:rPr lang="nl-NL" sz="2000" i="1" dirty="0"/>
              <a:t>h = 0,001 * 22,5² + 7 = 7,5m</a:t>
            </a:r>
          </a:p>
          <a:p>
            <a:pPr marL="0" indent="0">
              <a:buNone/>
            </a:pPr>
            <a:r>
              <a:rPr lang="nl-NL" sz="2000" i="1" dirty="0"/>
              <a:t>Dus PQ hangt op 7,5m hoogte.</a:t>
            </a:r>
          </a:p>
          <a:p>
            <a:pPr marL="0" indent="0">
              <a:buNone/>
            </a:pPr>
            <a:endParaRPr lang="nl-NL" sz="2000" i="1" dirty="0"/>
          </a:p>
          <a:p>
            <a:pPr marL="0" indent="0">
              <a:buNone/>
            </a:pPr>
            <a:endParaRPr lang="nl-NL" sz="2000" dirty="0"/>
          </a:p>
        </p:txBody>
      </p:sp>
      <p:sp>
        <p:nvSpPr>
          <p:cNvPr id="75" name="Oval 74">
            <a:extLst>
              <a:ext uri="{FF2B5EF4-FFF2-40B4-BE49-F238E27FC236}">
                <a16:creationId xmlns:a16="http://schemas.microsoft.com/office/drawing/2014/main" id="{8590ADD5-9383-4D3D-9047-3DA2593CCB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808185" y="3423959"/>
            <a:ext cx="540822" cy="540822"/>
          </a:xfrm>
          <a:prstGeom prst="ellipse">
            <a:avLst/>
          </a:prstGeom>
          <a:noFill/>
          <a:ln w="1270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026" name="Picture 2" descr="Wiskundeleraar">
            <a:extLst>
              <a:ext uri="{FF2B5EF4-FFF2-40B4-BE49-F238E27FC236}">
                <a16:creationId xmlns:a16="http://schemas.microsoft.com/office/drawing/2014/main" id="{74AE582D-414E-4685-B442-78443ED904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444671" y="2143442"/>
            <a:ext cx="5540999" cy="2551186"/>
          </a:xfrm>
          <a:custGeom>
            <a:avLst/>
            <a:gdLst/>
            <a:ahLst/>
            <a:cxnLst/>
            <a:rect l="l" t="t" r="r" b="b"/>
            <a:pathLst>
              <a:path w="4114800" h="5712488">
                <a:moveTo>
                  <a:pt x="133155" y="0"/>
                </a:moveTo>
                <a:lnTo>
                  <a:pt x="3981645" y="0"/>
                </a:lnTo>
                <a:cubicBezTo>
                  <a:pt x="4055184" y="0"/>
                  <a:pt x="4114800" y="59616"/>
                  <a:pt x="4114800" y="133155"/>
                </a:cubicBezTo>
                <a:lnTo>
                  <a:pt x="4114800" y="5579333"/>
                </a:lnTo>
                <a:cubicBezTo>
                  <a:pt x="4114800" y="5652872"/>
                  <a:pt x="4055184" y="5712488"/>
                  <a:pt x="3981645" y="5712488"/>
                </a:cubicBezTo>
                <a:lnTo>
                  <a:pt x="133155" y="5712488"/>
                </a:lnTo>
                <a:cubicBezTo>
                  <a:pt x="59616" y="5712488"/>
                  <a:pt x="0" y="5652872"/>
                  <a:pt x="0" y="5579333"/>
                </a:cubicBezTo>
                <a:lnTo>
                  <a:pt x="0" y="133155"/>
                </a:lnTo>
                <a:cubicBezTo>
                  <a:pt x="0" y="59616"/>
                  <a:pt x="59616" y="0"/>
                  <a:pt x="133155" y="0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7" name="Freeform: Shape 76">
            <a:extLst>
              <a:ext uri="{FF2B5EF4-FFF2-40B4-BE49-F238E27FC236}">
                <a16:creationId xmlns:a16="http://schemas.microsoft.com/office/drawing/2014/main" id="{DABE3E45-88CF-45D8-8D40-C773324D93F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749602" y="1"/>
            <a:ext cx="2066948" cy="1621879"/>
          </a:xfrm>
          <a:custGeom>
            <a:avLst/>
            <a:gdLst>
              <a:gd name="connsiteX0" fmla="*/ 0 w 2066948"/>
              <a:gd name="connsiteY0" fmla="*/ 0 h 1621879"/>
              <a:gd name="connsiteX1" fmla="*/ 123825 w 2066948"/>
              <a:gd name="connsiteY1" fmla="*/ 0 h 1621879"/>
              <a:gd name="connsiteX2" fmla="*/ 123825 w 2066948"/>
              <a:gd name="connsiteY2" fmla="*/ 1452620 h 1621879"/>
              <a:gd name="connsiteX3" fmla="*/ 1881378 w 2066948"/>
              <a:gd name="connsiteY3" fmla="*/ 436017 h 1621879"/>
              <a:gd name="connsiteX4" fmla="*/ 1127572 w 2066948"/>
              <a:gd name="connsiteY4" fmla="*/ 0 h 1621879"/>
              <a:gd name="connsiteX5" fmla="*/ 1374887 w 2066948"/>
              <a:gd name="connsiteY5" fmla="*/ 0 h 1621879"/>
              <a:gd name="connsiteX6" fmla="*/ 2035969 w 2066948"/>
              <a:gd name="connsiteY6" fmla="*/ 382391 h 1621879"/>
              <a:gd name="connsiteX7" fmla="*/ 2058648 w 2066948"/>
              <a:gd name="connsiteY7" fmla="*/ 466963 h 1621879"/>
              <a:gd name="connsiteX8" fmla="*/ 2035969 w 2066948"/>
              <a:gd name="connsiteY8" fmla="*/ 489642 h 1621879"/>
              <a:gd name="connsiteX9" fmla="*/ 92869 w 2066948"/>
              <a:gd name="connsiteY9" fmla="*/ 1613592 h 1621879"/>
              <a:gd name="connsiteX10" fmla="*/ 61913 w 2066948"/>
              <a:gd name="connsiteY10" fmla="*/ 1621879 h 1621879"/>
              <a:gd name="connsiteX11" fmla="*/ 0 w 2066948"/>
              <a:gd name="connsiteY11" fmla="*/ 1559967 h 16218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066948" h="1621879">
                <a:moveTo>
                  <a:pt x="0" y="0"/>
                </a:moveTo>
                <a:lnTo>
                  <a:pt x="123825" y="0"/>
                </a:lnTo>
                <a:lnTo>
                  <a:pt x="123825" y="1452620"/>
                </a:lnTo>
                <a:lnTo>
                  <a:pt x="1881378" y="436017"/>
                </a:lnTo>
                <a:lnTo>
                  <a:pt x="1127572" y="0"/>
                </a:lnTo>
                <a:lnTo>
                  <a:pt x="1374887" y="0"/>
                </a:lnTo>
                <a:lnTo>
                  <a:pt x="2035969" y="382391"/>
                </a:lnTo>
                <a:cubicBezTo>
                  <a:pt x="2065582" y="399479"/>
                  <a:pt x="2075745" y="437340"/>
                  <a:pt x="2058648" y="466963"/>
                </a:cubicBezTo>
                <a:cubicBezTo>
                  <a:pt x="2053219" y="476384"/>
                  <a:pt x="2045389" y="484204"/>
                  <a:pt x="2035969" y="489642"/>
                </a:cubicBezTo>
                <a:lnTo>
                  <a:pt x="92869" y="1613592"/>
                </a:lnTo>
                <a:cubicBezTo>
                  <a:pt x="83458" y="1619031"/>
                  <a:pt x="72780" y="1621889"/>
                  <a:pt x="61913" y="1621879"/>
                </a:cubicBezTo>
                <a:cubicBezTo>
                  <a:pt x="27719" y="1621879"/>
                  <a:pt x="0" y="1594161"/>
                  <a:pt x="0" y="1559967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49CD1692-827B-4C8D-B4A1-134FD04CF4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2138745" y="1027906"/>
            <a:ext cx="0" cy="1597708"/>
          </a:xfrm>
          <a:prstGeom prst="line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Freeform: Shape 80">
            <a:extLst>
              <a:ext uri="{FF2B5EF4-FFF2-40B4-BE49-F238E27FC236}">
                <a16:creationId xmlns:a16="http://schemas.microsoft.com/office/drawing/2014/main" id="{B91ECDA9-56DC-4270-8F33-01C5637B8CE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463438">
            <a:off x="7456580" y="5166682"/>
            <a:ext cx="1835725" cy="2024785"/>
          </a:xfrm>
          <a:custGeom>
            <a:avLst/>
            <a:gdLst>
              <a:gd name="connsiteX0" fmla="*/ 1801138 w 1835725"/>
              <a:gd name="connsiteY0" fmla="*/ 1622662 h 2024785"/>
              <a:gd name="connsiteX1" fmla="*/ 1835717 w 1835725"/>
              <a:gd name="connsiteY1" fmla="*/ 1680254 h 2024785"/>
              <a:gd name="connsiteX2" fmla="*/ 1812568 w 1835725"/>
              <a:gd name="connsiteY2" fmla="*/ 1877193 h 2024785"/>
              <a:gd name="connsiteX3" fmla="*/ 1776210 w 1835725"/>
              <a:gd name="connsiteY3" fmla="*/ 2024785 h 2024785"/>
              <a:gd name="connsiteX4" fmla="*/ 1655772 w 1835725"/>
              <a:gd name="connsiteY4" fmla="*/ 1983449 h 2024785"/>
              <a:gd name="connsiteX5" fmla="*/ 1687591 w 1835725"/>
              <a:gd name="connsiteY5" fmla="*/ 1854495 h 2024785"/>
              <a:gd name="connsiteX6" fmla="*/ 1708939 w 1835725"/>
              <a:gd name="connsiteY6" fmla="*/ 1673301 h 2024785"/>
              <a:gd name="connsiteX7" fmla="*/ 1778129 w 1835725"/>
              <a:gd name="connsiteY7" fmla="*/ 1615979 h 2024785"/>
              <a:gd name="connsiteX8" fmla="*/ 1801138 w 1835725"/>
              <a:gd name="connsiteY8" fmla="*/ 1622662 h 2024785"/>
              <a:gd name="connsiteX9" fmla="*/ 1585229 w 1835725"/>
              <a:gd name="connsiteY9" fmla="*/ 764759 h 2024785"/>
              <a:gd name="connsiteX10" fmla="*/ 1623024 w 1835725"/>
              <a:gd name="connsiteY10" fmla="*/ 792810 h 2024785"/>
              <a:gd name="connsiteX11" fmla="*/ 1777614 w 1835725"/>
              <a:gd name="connsiteY11" fmla="*/ 1157141 h 2024785"/>
              <a:gd name="connsiteX12" fmla="*/ 1733799 w 1835725"/>
              <a:gd name="connsiteY12" fmla="*/ 1235532 h 2024785"/>
              <a:gd name="connsiteX13" fmla="*/ 1716464 w 1835725"/>
              <a:gd name="connsiteY13" fmla="*/ 1237722 h 2024785"/>
              <a:gd name="connsiteX14" fmla="*/ 1716464 w 1835725"/>
              <a:gd name="connsiteY14" fmla="*/ 1237913 h 2024785"/>
              <a:gd name="connsiteX15" fmla="*/ 1655409 w 1835725"/>
              <a:gd name="connsiteY15" fmla="*/ 1191717 h 2024785"/>
              <a:gd name="connsiteX16" fmla="*/ 1513200 w 1835725"/>
              <a:gd name="connsiteY16" fmla="*/ 856627 h 2024785"/>
              <a:gd name="connsiteX17" fmla="*/ 1538499 w 1835725"/>
              <a:gd name="connsiteY17" fmla="*/ 770415 h 2024785"/>
              <a:gd name="connsiteX18" fmla="*/ 1585229 w 1835725"/>
              <a:gd name="connsiteY18" fmla="*/ 764759 h 2024785"/>
              <a:gd name="connsiteX19" fmla="*/ 477919 w 1835725"/>
              <a:gd name="connsiteY19" fmla="*/ 21437 h 2024785"/>
              <a:gd name="connsiteX20" fmla="*/ 509236 w 1835725"/>
              <a:gd name="connsiteY20" fmla="*/ 84182 h 2024785"/>
              <a:gd name="connsiteX21" fmla="*/ 445829 w 1835725"/>
              <a:gd name="connsiteY21" fmla="*/ 139871 h 2024785"/>
              <a:gd name="connsiteX22" fmla="*/ 437447 w 1835725"/>
              <a:gd name="connsiteY22" fmla="*/ 139395 h 2024785"/>
              <a:gd name="connsiteX23" fmla="*/ 73211 w 1835725"/>
              <a:gd name="connsiteY23" fmla="*/ 137204 h 2024785"/>
              <a:gd name="connsiteX24" fmla="*/ 749 w 1835725"/>
              <a:gd name="connsiteY24" fmla="*/ 84082 h 2024785"/>
              <a:gd name="connsiteX25" fmla="*/ 53871 w 1835725"/>
              <a:gd name="connsiteY25" fmla="*/ 11621 h 2024785"/>
              <a:gd name="connsiteX26" fmla="*/ 58352 w 1835725"/>
              <a:gd name="connsiteY26" fmla="*/ 11093 h 2024785"/>
              <a:gd name="connsiteX27" fmla="*/ 454020 w 1835725"/>
              <a:gd name="connsiteY27" fmla="*/ 13474 h 2024785"/>
              <a:gd name="connsiteX28" fmla="*/ 477919 w 1835725"/>
              <a:gd name="connsiteY28" fmla="*/ 21437 h 2024785"/>
              <a:gd name="connsiteX29" fmla="*/ 957797 w 1835725"/>
              <a:gd name="connsiteY29" fmla="*/ 167970 h 2024785"/>
              <a:gd name="connsiteX30" fmla="*/ 1286982 w 1835725"/>
              <a:gd name="connsiteY30" fmla="*/ 387616 h 2024785"/>
              <a:gd name="connsiteX31" fmla="*/ 1293725 w 1835725"/>
              <a:gd name="connsiteY31" fmla="*/ 477075 h 2024785"/>
              <a:gd name="connsiteX32" fmla="*/ 1245453 w 1835725"/>
              <a:gd name="connsiteY32" fmla="*/ 499154 h 2024785"/>
              <a:gd name="connsiteX33" fmla="*/ 1245167 w 1835725"/>
              <a:gd name="connsiteY33" fmla="*/ 499154 h 2024785"/>
              <a:gd name="connsiteX34" fmla="*/ 1203638 w 1835725"/>
              <a:gd name="connsiteY34" fmla="*/ 484104 h 2024785"/>
              <a:gd name="connsiteX35" fmla="*/ 900647 w 1835725"/>
              <a:gd name="connsiteY35" fmla="*/ 281508 h 2024785"/>
              <a:gd name="connsiteX36" fmla="*/ 872454 w 1835725"/>
              <a:gd name="connsiteY36" fmla="*/ 196164 h 2024785"/>
              <a:gd name="connsiteX37" fmla="*/ 957797 w 1835725"/>
              <a:gd name="connsiteY37" fmla="*/ 167970 h 20247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835725" h="2024785">
                <a:moveTo>
                  <a:pt x="1801138" y="1622662"/>
                </a:moveTo>
                <a:cubicBezTo>
                  <a:pt x="1822105" y="1633400"/>
                  <a:pt x="1836117" y="1655372"/>
                  <a:pt x="1835717" y="1680254"/>
                </a:cubicBezTo>
                <a:cubicBezTo>
                  <a:pt x="1832093" y="1746382"/>
                  <a:pt x="1824354" y="1812154"/>
                  <a:pt x="1812568" y="1877193"/>
                </a:cubicBezTo>
                <a:lnTo>
                  <a:pt x="1776210" y="2024785"/>
                </a:lnTo>
                <a:lnTo>
                  <a:pt x="1655772" y="1983449"/>
                </a:lnTo>
                <a:lnTo>
                  <a:pt x="1687591" y="1854495"/>
                </a:lnTo>
                <a:cubicBezTo>
                  <a:pt x="1698455" y="1794657"/>
                  <a:pt x="1705590" y="1734142"/>
                  <a:pt x="1708939" y="1673301"/>
                </a:cubicBezTo>
                <a:cubicBezTo>
                  <a:pt x="1712216" y="1638363"/>
                  <a:pt x="1743190" y="1612703"/>
                  <a:pt x="1778129" y="1615979"/>
                </a:cubicBezTo>
                <a:cubicBezTo>
                  <a:pt x="1786387" y="1616753"/>
                  <a:pt x="1794149" y="1619084"/>
                  <a:pt x="1801138" y="1622662"/>
                </a:cubicBezTo>
                <a:close/>
                <a:moveTo>
                  <a:pt x="1585229" y="764759"/>
                </a:moveTo>
                <a:cubicBezTo>
                  <a:pt x="1600438" y="768789"/>
                  <a:pt x="1614156" y="778436"/>
                  <a:pt x="1623024" y="792810"/>
                </a:cubicBezTo>
                <a:cubicBezTo>
                  <a:pt x="1689575" y="907319"/>
                  <a:pt x="1741505" y="1029715"/>
                  <a:pt x="1777614" y="1157141"/>
                </a:cubicBezTo>
                <a:cubicBezTo>
                  <a:pt x="1787149" y="1190888"/>
                  <a:pt x="1767537" y="1225969"/>
                  <a:pt x="1733799" y="1235532"/>
                </a:cubicBezTo>
                <a:cubicBezTo>
                  <a:pt x="1728151" y="1237046"/>
                  <a:pt x="1722312" y="1237780"/>
                  <a:pt x="1716464" y="1237722"/>
                </a:cubicBezTo>
                <a:lnTo>
                  <a:pt x="1716464" y="1237913"/>
                </a:lnTo>
                <a:cubicBezTo>
                  <a:pt x="1688070" y="1237913"/>
                  <a:pt x="1663124" y="1219044"/>
                  <a:pt x="1655409" y="1191717"/>
                </a:cubicBezTo>
                <a:cubicBezTo>
                  <a:pt x="1622214" y="1074512"/>
                  <a:pt x="1574437" y="961936"/>
                  <a:pt x="1513200" y="856627"/>
                </a:cubicBezTo>
                <a:cubicBezTo>
                  <a:pt x="1496379" y="825834"/>
                  <a:pt x="1507704" y="787236"/>
                  <a:pt x="1538499" y="770415"/>
                </a:cubicBezTo>
                <a:cubicBezTo>
                  <a:pt x="1553325" y="762319"/>
                  <a:pt x="1570022" y="760730"/>
                  <a:pt x="1585229" y="764759"/>
                </a:cubicBezTo>
                <a:close/>
                <a:moveTo>
                  <a:pt x="477919" y="21437"/>
                </a:moveTo>
                <a:cubicBezTo>
                  <a:pt x="499341" y="33775"/>
                  <a:pt x="512445" y="58102"/>
                  <a:pt x="509236" y="84182"/>
                </a:cubicBezTo>
                <a:cubicBezTo>
                  <a:pt x="505303" y="116151"/>
                  <a:pt x="478038" y="140098"/>
                  <a:pt x="445829" y="139871"/>
                </a:cubicBezTo>
                <a:cubicBezTo>
                  <a:pt x="443027" y="139899"/>
                  <a:pt x="440227" y="139740"/>
                  <a:pt x="437447" y="139395"/>
                </a:cubicBezTo>
                <a:cubicBezTo>
                  <a:pt x="316592" y="123615"/>
                  <a:pt x="194247" y="122878"/>
                  <a:pt x="73211" y="137204"/>
                </a:cubicBezTo>
                <a:cubicBezTo>
                  <a:pt x="38532" y="142545"/>
                  <a:pt x="6090" y="118762"/>
                  <a:pt x="749" y="84082"/>
                </a:cubicBezTo>
                <a:cubicBezTo>
                  <a:pt x="-4591" y="49403"/>
                  <a:pt x="19192" y="16961"/>
                  <a:pt x="53871" y="11621"/>
                </a:cubicBezTo>
                <a:cubicBezTo>
                  <a:pt x="55358" y="11392"/>
                  <a:pt x="56852" y="11216"/>
                  <a:pt x="58352" y="11093"/>
                </a:cubicBezTo>
                <a:cubicBezTo>
                  <a:pt x="189834" y="-4456"/>
                  <a:pt x="322735" y="-3656"/>
                  <a:pt x="454020" y="13474"/>
                </a:cubicBezTo>
                <a:cubicBezTo>
                  <a:pt x="462713" y="14543"/>
                  <a:pt x="470778" y="17324"/>
                  <a:pt x="477919" y="21437"/>
                </a:cubicBezTo>
                <a:close/>
                <a:moveTo>
                  <a:pt x="957797" y="167970"/>
                </a:moveTo>
                <a:cubicBezTo>
                  <a:pt x="1076184" y="227289"/>
                  <a:pt x="1186759" y="301068"/>
                  <a:pt x="1286982" y="387616"/>
                </a:cubicBezTo>
                <a:cubicBezTo>
                  <a:pt x="1313547" y="410457"/>
                  <a:pt x="1316566" y="450510"/>
                  <a:pt x="1293725" y="477075"/>
                </a:cubicBezTo>
                <a:cubicBezTo>
                  <a:pt x="1281638" y="491137"/>
                  <a:pt x="1263998" y="499204"/>
                  <a:pt x="1245453" y="499154"/>
                </a:cubicBezTo>
                <a:lnTo>
                  <a:pt x="1245167" y="499154"/>
                </a:lnTo>
                <a:cubicBezTo>
                  <a:pt x="1229965" y="499301"/>
                  <a:pt x="1215220" y="493956"/>
                  <a:pt x="1203638" y="484104"/>
                </a:cubicBezTo>
                <a:cubicBezTo>
                  <a:pt x="1111407" y="404300"/>
                  <a:pt x="1009633" y="336248"/>
                  <a:pt x="900647" y="281508"/>
                </a:cubicBezTo>
                <a:cubicBezTo>
                  <a:pt x="869295" y="265726"/>
                  <a:pt x="856672" y="227516"/>
                  <a:pt x="872454" y="196164"/>
                </a:cubicBezTo>
                <a:cubicBezTo>
                  <a:pt x="888235" y="164811"/>
                  <a:pt x="926445" y="152188"/>
                  <a:pt x="957797" y="167970"/>
                </a:cubicBezTo>
                <a:close/>
              </a:path>
            </a:pathLst>
          </a:custGeom>
          <a:solidFill>
            <a:schemeClr val="accent4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3" name="Freeform: Shape 82">
            <a:extLst>
              <a:ext uri="{FF2B5EF4-FFF2-40B4-BE49-F238E27FC236}">
                <a16:creationId xmlns:a16="http://schemas.microsoft.com/office/drawing/2014/main" id="{75F47824-961D-465D-84F9-EAE11BC617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809527" y="6033795"/>
            <a:ext cx="1991064" cy="824205"/>
          </a:xfrm>
          <a:custGeom>
            <a:avLst/>
            <a:gdLst>
              <a:gd name="connsiteX0" fmla="*/ 995532 w 1991064"/>
              <a:gd name="connsiteY0" fmla="*/ 0 h 824205"/>
              <a:gd name="connsiteX1" fmla="*/ 1984823 w 1991064"/>
              <a:gd name="connsiteY1" fmla="*/ 784423 h 824205"/>
              <a:gd name="connsiteX2" fmla="*/ 1991064 w 1991064"/>
              <a:gd name="connsiteY2" fmla="*/ 824205 h 824205"/>
              <a:gd name="connsiteX3" fmla="*/ 0 w 1991064"/>
              <a:gd name="connsiteY3" fmla="*/ 824205 h 824205"/>
              <a:gd name="connsiteX4" fmla="*/ 6241 w 1991064"/>
              <a:gd name="connsiteY4" fmla="*/ 784423 h 824205"/>
              <a:gd name="connsiteX5" fmla="*/ 995532 w 1991064"/>
              <a:gd name="connsiteY5" fmla="*/ 0 h 8242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91064" h="824205">
                <a:moveTo>
                  <a:pt x="995532" y="0"/>
                </a:moveTo>
                <a:cubicBezTo>
                  <a:pt x="1483521" y="0"/>
                  <a:pt x="1890663" y="336754"/>
                  <a:pt x="1984823" y="784423"/>
                </a:cubicBezTo>
                <a:lnTo>
                  <a:pt x="1991064" y="824205"/>
                </a:lnTo>
                <a:lnTo>
                  <a:pt x="0" y="824205"/>
                </a:lnTo>
                <a:lnTo>
                  <a:pt x="6241" y="784423"/>
                </a:lnTo>
                <a:cubicBezTo>
                  <a:pt x="100402" y="336754"/>
                  <a:pt x="507544" y="0"/>
                  <a:pt x="995532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5" name="Freeform: Shape 84">
            <a:extLst>
              <a:ext uri="{FF2B5EF4-FFF2-40B4-BE49-F238E27FC236}">
                <a16:creationId xmlns:a16="http://schemas.microsoft.com/office/drawing/2014/main" id="{FEC9DA3E-C1D7-472D-B7C0-F71AE41FBA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851696" y="5519196"/>
            <a:ext cx="1340305" cy="1338805"/>
          </a:xfrm>
          <a:custGeom>
            <a:avLst/>
            <a:gdLst>
              <a:gd name="connsiteX0" fmla="*/ 61913 w 1340305"/>
              <a:gd name="connsiteY0" fmla="*/ 0 h 1338805"/>
              <a:gd name="connsiteX1" fmla="*/ 1340305 w 1340305"/>
              <a:gd name="connsiteY1" fmla="*/ 0 h 1338805"/>
              <a:gd name="connsiteX2" fmla="*/ 1340305 w 1340305"/>
              <a:gd name="connsiteY2" fmla="*/ 123825 h 1338805"/>
              <a:gd name="connsiteX3" fmla="*/ 123825 w 1340305"/>
              <a:gd name="connsiteY3" fmla="*/ 123825 h 1338805"/>
              <a:gd name="connsiteX4" fmla="*/ 123825 w 1340305"/>
              <a:gd name="connsiteY4" fmla="*/ 1338805 h 1338805"/>
              <a:gd name="connsiteX5" fmla="*/ 0 w 1340305"/>
              <a:gd name="connsiteY5" fmla="*/ 1338805 h 1338805"/>
              <a:gd name="connsiteX6" fmla="*/ 0 w 1340305"/>
              <a:gd name="connsiteY6" fmla="*/ 61913 h 1338805"/>
              <a:gd name="connsiteX7" fmla="*/ 61913 w 1340305"/>
              <a:gd name="connsiteY7" fmla="*/ 0 h 13388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340305" h="1338805">
                <a:moveTo>
                  <a:pt x="61913" y="0"/>
                </a:moveTo>
                <a:lnTo>
                  <a:pt x="1340305" y="0"/>
                </a:lnTo>
                <a:lnTo>
                  <a:pt x="1340305" y="123825"/>
                </a:lnTo>
                <a:lnTo>
                  <a:pt x="123825" y="123825"/>
                </a:lnTo>
                <a:lnTo>
                  <a:pt x="123825" y="1338805"/>
                </a:lnTo>
                <a:lnTo>
                  <a:pt x="0" y="1338805"/>
                </a:lnTo>
                <a:lnTo>
                  <a:pt x="0" y="61913"/>
                </a:lnTo>
                <a:cubicBezTo>
                  <a:pt x="0" y="27719"/>
                  <a:pt x="27719" y="0"/>
                  <a:pt x="61913" y="0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7591230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1364B9C-109E-4174-A37F-81C6DBE460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Huiswerk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BCA4354-1520-40A6-982F-C555ABFA59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Paragraaf 11.6</a:t>
            </a:r>
          </a:p>
          <a:p>
            <a:pPr marL="0" indent="0">
              <a:buNone/>
            </a:pPr>
            <a:r>
              <a:rPr lang="nl-NL" dirty="0"/>
              <a:t>Maken: </a:t>
            </a:r>
            <a:r>
              <a:rPr lang="nl-NL" i="1" u="sng" dirty="0"/>
              <a:t>47, 49, 50, 51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275113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E3BC7FE-D636-4B44-8230-4466236B18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Wat gaan we doen 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500A684-B4A5-47ED-9D1C-77184669DF4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Snijpunten met de x-as</a:t>
            </a:r>
          </a:p>
          <a:p>
            <a:r>
              <a:rPr lang="nl-NL" dirty="0"/>
              <a:t>Snijpunten met de y-as</a:t>
            </a:r>
          </a:p>
          <a:p>
            <a:r>
              <a:rPr lang="nl-NL" dirty="0"/>
              <a:t>Begrippen</a:t>
            </a:r>
          </a:p>
          <a:p>
            <a:r>
              <a:rPr lang="nl-NL" dirty="0"/>
              <a:t>Alles door elkaar</a:t>
            </a:r>
          </a:p>
          <a:p>
            <a:r>
              <a:rPr lang="nl-NL" dirty="0"/>
              <a:t>Huiswerk</a:t>
            </a:r>
          </a:p>
        </p:txBody>
      </p:sp>
    </p:spTree>
    <p:extLst>
      <p:ext uri="{BB962C8B-B14F-4D97-AF65-F5344CB8AC3E}">
        <p14:creationId xmlns:p14="http://schemas.microsoft.com/office/powerpoint/2010/main" val="7142761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15A7925-9C4D-4604-BC80-76B85FC1D4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Toets Hoofdstuk 11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8E69E7E-3EFE-416C-BC8B-06EA866AB9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Toets 1: 22 juni		‘Kale opgaven’</a:t>
            </a:r>
          </a:p>
          <a:p>
            <a:r>
              <a:rPr lang="nl-NL" dirty="0"/>
              <a:t>Toets 2: 29 juni		Verhaaltjessommen</a:t>
            </a:r>
          </a:p>
          <a:p>
            <a:endParaRPr lang="nl-NL" dirty="0"/>
          </a:p>
          <a:p>
            <a:r>
              <a:rPr lang="nl-NL" dirty="0"/>
              <a:t>Let op! </a:t>
            </a:r>
            <a:r>
              <a:rPr lang="nl-NL"/>
              <a:t>De les start om 9.30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9082925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FAF7A6F-DC32-48B2-8BC1-45656ADDEF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Snijpunten met de x-as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AB031CC-D3F9-4E58-9C4B-05C00DF8993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Vind de coördinaten van de snijpunten met de x-as</a:t>
            </a:r>
          </a:p>
          <a:p>
            <a:pPr marL="514350" indent="-514350">
              <a:buAutoNum type="alphaLcPeriod"/>
            </a:pPr>
            <a:r>
              <a:rPr lang="nl-NL" dirty="0"/>
              <a:t>y = 12x² - 18x</a:t>
            </a:r>
          </a:p>
          <a:p>
            <a:pPr marL="514350" indent="-514350">
              <a:buAutoNum type="alphaLcPeriod"/>
            </a:pPr>
            <a:r>
              <a:rPr lang="nl-NL" dirty="0"/>
              <a:t>y = 60 + x² + 17x</a:t>
            </a:r>
          </a:p>
        </p:txBody>
      </p:sp>
    </p:spTree>
    <p:extLst>
      <p:ext uri="{BB962C8B-B14F-4D97-AF65-F5344CB8AC3E}">
        <p14:creationId xmlns:p14="http://schemas.microsoft.com/office/powerpoint/2010/main" val="33751060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FAF7A6F-DC32-48B2-8BC1-45656ADDEF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/>
              <a:t>Snijpunten met de x-as</a:t>
            </a:r>
            <a:br>
              <a:rPr lang="nl-NL" dirty="0"/>
            </a:br>
            <a:r>
              <a:rPr lang="nl-NL" sz="2400" dirty="0"/>
              <a:t>Vind de coördinaten van de snijpunten met de x-as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AB031CC-D3F9-4E58-9C4B-05C00DF899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774635" cy="3859742"/>
          </a:xfrm>
        </p:spPr>
        <p:txBody>
          <a:bodyPr>
            <a:normAutofit/>
          </a:bodyPr>
          <a:lstStyle/>
          <a:p>
            <a:pPr marL="514350" indent="-514350">
              <a:buAutoNum type="alphaLcPeriod"/>
            </a:pPr>
            <a:r>
              <a:rPr lang="nl-NL" sz="2000" dirty="0"/>
              <a:t>y = 12x² - 18x</a:t>
            </a:r>
          </a:p>
          <a:p>
            <a:pPr marL="0" indent="0">
              <a:buNone/>
            </a:pPr>
            <a:r>
              <a:rPr lang="nl-NL" sz="2000" dirty="0"/>
              <a:t>Snijpunt met de x-as: y-coördinaat = 0</a:t>
            </a:r>
          </a:p>
          <a:p>
            <a:pPr marL="0" indent="0">
              <a:buNone/>
            </a:pPr>
            <a:r>
              <a:rPr lang="nl-NL" sz="2000" dirty="0"/>
              <a:t>12x² - 18x = 0</a:t>
            </a:r>
          </a:p>
          <a:p>
            <a:pPr marL="0" indent="0">
              <a:buNone/>
            </a:pPr>
            <a:r>
              <a:rPr lang="nl-NL" sz="2000" dirty="0"/>
              <a:t>6x(2x – 3) = 0</a:t>
            </a:r>
          </a:p>
          <a:p>
            <a:pPr marL="0" indent="0">
              <a:buNone/>
            </a:pPr>
            <a:r>
              <a:rPr lang="nl-NL" sz="2000" dirty="0"/>
              <a:t>6x = 0	v   2x – 3 = 0</a:t>
            </a:r>
          </a:p>
          <a:p>
            <a:pPr marL="0" indent="0">
              <a:buNone/>
            </a:pPr>
            <a:r>
              <a:rPr lang="nl-NL" sz="2000" dirty="0"/>
              <a:t>x = 0	v   2x = 3</a:t>
            </a:r>
          </a:p>
          <a:p>
            <a:pPr marL="0" indent="0">
              <a:buNone/>
            </a:pPr>
            <a:r>
              <a:rPr lang="nl-NL" sz="2000" dirty="0"/>
              <a:t>x = 0	v    x = 1,5</a:t>
            </a:r>
          </a:p>
          <a:p>
            <a:pPr marL="0" indent="0">
              <a:buNone/>
            </a:pPr>
            <a:r>
              <a:rPr lang="nl-NL" sz="2000" dirty="0"/>
              <a:t>(0,0) &amp; (1,5;0)</a:t>
            </a:r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46BF9EDA-9E50-417E-8F49-F23F86CB274D}"/>
              </a:ext>
            </a:extLst>
          </p:cNvPr>
          <p:cNvSpPr txBox="1"/>
          <p:nvPr/>
        </p:nvSpPr>
        <p:spPr>
          <a:xfrm>
            <a:off x="6268278" y="1825625"/>
            <a:ext cx="4850296" cy="36112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nl-NL" sz="2000" dirty="0"/>
              <a:t>b.  y = 60 + x² + 17x</a:t>
            </a:r>
          </a:p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nl-NL" sz="2000" dirty="0"/>
              <a:t>Snijpunt met de x-as: y-coördinaat = 0</a:t>
            </a:r>
          </a:p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nl-NL" sz="2000" dirty="0"/>
              <a:t>60 + x² + 17x = 0</a:t>
            </a:r>
          </a:p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nl-NL" sz="2000" dirty="0"/>
              <a:t>Product: 60	Som: 17</a:t>
            </a:r>
          </a:p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nl-NL" sz="2000" dirty="0"/>
              <a:t>12*5=60	12+5=17</a:t>
            </a:r>
          </a:p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nl-NL" sz="2000" dirty="0"/>
              <a:t>(x + 12)(x + 5) = 0</a:t>
            </a:r>
          </a:p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nl-NL" sz="2000" dirty="0"/>
              <a:t>x + 12 = 0	v	x + 5 = 0</a:t>
            </a:r>
          </a:p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nl-NL" sz="2000" dirty="0"/>
              <a:t>x = -12		v	x = -5</a:t>
            </a:r>
          </a:p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nl-NL" sz="2000" dirty="0"/>
              <a:t>(-12,0) &amp; (-5,0)</a:t>
            </a:r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E9934C45-B411-4995-A667-2DE7646A092B}"/>
              </a:ext>
            </a:extLst>
          </p:cNvPr>
          <p:cNvSpPr txBox="1"/>
          <p:nvPr/>
        </p:nvSpPr>
        <p:spPr>
          <a:xfrm>
            <a:off x="2557670" y="5781402"/>
            <a:ext cx="7845286" cy="461665"/>
          </a:xfrm>
          <a:prstGeom prst="rect">
            <a:avLst/>
          </a:prstGeom>
          <a:noFill/>
          <a:ln w="38100">
            <a:solidFill>
              <a:schemeClr val="accent1"/>
            </a:solidFill>
            <a:prstDash val="sysDash"/>
          </a:ln>
        </p:spPr>
        <p:txBody>
          <a:bodyPr wrap="square" rtlCol="0">
            <a:spAutoFit/>
          </a:bodyPr>
          <a:lstStyle/>
          <a:p>
            <a:r>
              <a:rPr lang="nl-NL" sz="2400" dirty="0"/>
              <a:t>Als een punt op de x-as ligt, is het y-coördinaat </a:t>
            </a:r>
            <a:r>
              <a:rPr lang="nl-NL" sz="2400" b="1" dirty="0"/>
              <a:t>altijd</a:t>
            </a:r>
            <a:r>
              <a:rPr lang="nl-NL" sz="2400" dirty="0"/>
              <a:t> 0</a:t>
            </a:r>
          </a:p>
        </p:txBody>
      </p:sp>
    </p:spTree>
    <p:extLst>
      <p:ext uri="{BB962C8B-B14F-4D97-AF65-F5344CB8AC3E}">
        <p14:creationId xmlns:p14="http://schemas.microsoft.com/office/powerpoint/2010/main" val="6874856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A5E46ED-377B-4FFD-BA32-EC42537ECA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Snijpunt met de y-as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73C9849-1C4E-4222-B3F2-B30934C10A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Als een punt op de y-as ligt, is het x-coördinaat altijd 0</a:t>
            </a:r>
          </a:p>
          <a:p>
            <a:pPr marL="0" indent="0">
              <a:buNone/>
            </a:pPr>
            <a:r>
              <a:rPr lang="nl-NL" dirty="0"/>
              <a:t>y = -9x² + 0,5x – 100</a:t>
            </a:r>
          </a:p>
          <a:p>
            <a:pPr marL="0" indent="0">
              <a:buNone/>
            </a:pPr>
            <a:r>
              <a:rPr lang="nl-NL" dirty="0"/>
              <a:t>x = 0</a:t>
            </a:r>
          </a:p>
          <a:p>
            <a:pPr marL="0" indent="0">
              <a:buNone/>
            </a:pPr>
            <a:r>
              <a:rPr lang="nl-NL" dirty="0"/>
              <a:t>&gt;&gt; y = -9 </a:t>
            </a:r>
            <a:r>
              <a:rPr lang="nl-NL" dirty="0">
                <a:latin typeface="Century Gothic" panose="020B0502020202020204" pitchFamily="34" charset="0"/>
              </a:rPr>
              <a:t>● 0² + 0,5 ● 0 – 100 = -100</a:t>
            </a:r>
          </a:p>
          <a:p>
            <a:pPr marL="0" indent="0">
              <a:buNone/>
            </a:pPr>
            <a:r>
              <a:rPr lang="nl-NL" dirty="0">
                <a:latin typeface="Century Gothic" panose="020B0502020202020204" pitchFamily="34" charset="0"/>
              </a:rPr>
              <a:t>Snijpunt met de y-as : (0,-100)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496743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4D69C85-B1BE-4E84-BCD7-712171AFD8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Begrippen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D7B03EB-E145-45C8-84A3-A6C004D085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99128"/>
            <a:ext cx="4091609" cy="4106541"/>
          </a:xfrm>
        </p:spPr>
        <p:txBody>
          <a:bodyPr>
            <a:normAutofit/>
          </a:bodyPr>
          <a:lstStyle/>
          <a:p>
            <a:r>
              <a:rPr lang="nl-NL" sz="2000" dirty="0"/>
              <a:t>Termen</a:t>
            </a:r>
          </a:p>
          <a:p>
            <a:r>
              <a:rPr lang="nl-NL" sz="2000" dirty="0"/>
              <a:t>Gelijksoortige termen</a:t>
            </a:r>
          </a:p>
          <a:p>
            <a:r>
              <a:rPr lang="nl-NL" sz="2000" dirty="0"/>
              <a:t>Gelijksoortige machten</a:t>
            </a:r>
          </a:p>
          <a:p>
            <a:r>
              <a:rPr lang="nl-NL" sz="2000" dirty="0"/>
              <a:t>Factoren</a:t>
            </a:r>
          </a:p>
          <a:p>
            <a:r>
              <a:rPr lang="nl-NL" sz="2000" dirty="0"/>
              <a:t>Product</a:t>
            </a:r>
          </a:p>
          <a:p>
            <a:r>
              <a:rPr lang="nl-NL" sz="2000" dirty="0"/>
              <a:t>Som</a:t>
            </a:r>
          </a:p>
          <a:p>
            <a:r>
              <a:rPr lang="nl-NL" sz="2000" dirty="0"/>
              <a:t>Ontbinden in factoren</a:t>
            </a:r>
          </a:p>
          <a:p>
            <a:r>
              <a:rPr lang="nl-NL" sz="2000" dirty="0"/>
              <a:t>Priemgetallen</a:t>
            </a:r>
          </a:p>
          <a:p>
            <a:r>
              <a:rPr lang="nl-NL" sz="2000" dirty="0"/>
              <a:t>Product-som-methode</a:t>
            </a:r>
          </a:p>
          <a:p>
            <a:endParaRPr lang="nl-NL" sz="2000" dirty="0"/>
          </a:p>
        </p:txBody>
      </p:sp>
      <p:sp>
        <p:nvSpPr>
          <p:cNvPr id="4" name="Tijdelijke aanduiding voor inhoud 2">
            <a:extLst>
              <a:ext uri="{FF2B5EF4-FFF2-40B4-BE49-F238E27FC236}">
                <a16:creationId xmlns:a16="http://schemas.microsoft.com/office/drawing/2014/main" id="{60A3A95E-8619-4FC2-A603-FF6004C9A30C}"/>
              </a:ext>
            </a:extLst>
          </p:cNvPr>
          <p:cNvSpPr txBox="1">
            <a:spLocks/>
          </p:cNvSpPr>
          <p:nvPr/>
        </p:nvSpPr>
        <p:spPr>
          <a:xfrm>
            <a:off x="4949688" y="1499127"/>
            <a:ext cx="6404112" cy="41065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sz="2000" dirty="0"/>
              <a:t>De ‘onderdeeltjes’ van een plus/min som</a:t>
            </a:r>
          </a:p>
          <a:p>
            <a:r>
              <a:rPr lang="nl-NL" sz="2000" dirty="0"/>
              <a:t>Getallen die dezelfde letter hebben</a:t>
            </a:r>
          </a:p>
          <a:p>
            <a:r>
              <a:rPr lang="nl-NL" sz="2000" dirty="0"/>
              <a:t>Getallen/Letters met dezelfde macht</a:t>
            </a:r>
          </a:p>
          <a:p>
            <a:r>
              <a:rPr lang="nl-NL" sz="2000" dirty="0"/>
              <a:t>Termen die met elkaar worden vermenigvuldigd</a:t>
            </a:r>
          </a:p>
          <a:p>
            <a:r>
              <a:rPr lang="nl-NL" sz="2000" dirty="0"/>
              <a:t>Vermenigvuldiging</a:t>
            </a:r>
          </a:p>
          <a:p>
            <a:r>
              <a:rPr lang="nl-NL" sz="2000" dirty="0"/>
              <a:t>Optelling</a:t>
            </a:r>
          </a:p>
          <a:p>
            <a:r>
              <a:rPr lang="nl-NL" sz="2000" dirty="0"/>
              <a:t>Van een optelling een vermenigvuldiging maken</a:t>
            </a:r>
          </a:p>
          <a:p>
            <a:r>
              <a:rPr lang="nl-NL" sz="2000" dirty="0"/>
              <a:t>Getallen die je alleen door zichzelf en 1 kan delen</a:t>
            </a:r>
          </a:p>
          <a:p>
            <a:r>
              <a:rPr lang="nl-NL" sz="2000" dirty="0"/>
              <a:t>Methode om dubbele haakjes te maken</a:t>
            </a:r>
          </a:p>
          <a:p>
            <a:endParaRPr lang="nl-NL" sz="2000" dirty="0"/>
          </a:p>
        </p:txBody>
      </p:sp>
    </p:spTree>
    <p:extLst>
      <p:ext uri="{BB962C8B-B14F-4D97-AF65-F5344CB8AC3E}">
        <p14:creationId xmlns:p14="http://schemas.microsoft.com/office/powerpoint/2010/main" val="33575600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F9E7F2F-414C-4CE2-9D04-F30799694B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Alles door elkaar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BF115C0-7BB8-4FAD-9A1A-91824284CF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Los de vergelijking op</a:t>
            </a:r>
          </a:p>
          <a:p>
            <a:pPr marL="0" indent="0">
              <a:buNone/>
            </a:pPr>
            <a:r>
              <a:rPr lang="nl-NL" dirty="0"/>
              <a:t>a. 	x² - 144 = 0 </a:t>
            </a:r>
          </a:p>
          <a:p>
            <a:pPr marL="0" indent="0">
              <a:buNone/>
            </a:pPr>
            <a:r>
              <a:rPr lang="nl-NL" dirty="0"/>
              <a:t>b.	8x – 20 = -x²</a:t>
            </a:r>
          </a:p>
          <a:p>
            <a:pPr marL="0" indent="0">
              <a:buNone/>
            </a:pPr>
            <a:r>
              <a:rPr lang="nl-NL" dirty="0"/>
              <a:t>c.	40x² + 18x = 2x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503574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261FA19-5669-4EB1-A237-0CD8E296D8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Alles door elkaar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ijdelijke aanduiding voor inhoud 2">
                <a:extLst>
                  <a:ext uri="{FF2B5EF4-FFF2-40B4-BE49-F238E27FC236}">
                    <a16:creationId xmlns:a16="http://schemas.microsoft.com/office/drawing/2014/main" id="{9291817C-8C3C-4AF2-B860-BDFA72A4C261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1441312"/>
                <a:ext cx="4568687" cy="1672949"/>
              </a:xfrm>
              <a:ln>
                <a:solidFill>
                  <a:schemeClr val="accent1"/>
                </a:solidFill>
              </a:ln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nl-NL" sz="2000" dirty="0"/>
                  <a:t>a. x² - 144 = 0 </a:t>
                </a:r>
              </a:p>
              <a:p>
                <a:pPr marL="0" indent="0">
                  <a:buNone/>
                </a:pPr>
                <a:r>
                  <a:rPr lang="nl-NL" sz="2000" dirty="0"/>
                  <a:t>x² = 144</a:t>
                </a:r>
              </a:p>
              <a:p>
                <a:pPr marL="0" indent="0">
                  <a:buNone/>
                </a:pPr>
                <a:r>
                  <a:rPr lang="nl-NL" sz="2000" dirty="0"/>
                  <a:t>x =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nl-NL" sz="200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nl-NL" sz="2000" b="0" i="1" smtClean="0">
                            <a:latin typeface="Cambria Math" panose="02040503050406030204" pitchFamily="18" charset="0"/>
                          </a:rPr>
                          <m:t>144</m:t>
                        </m:r>
                      </m:e>
                    </m:rad>
                  </m:oMath>
                </a14:m>
                <a:r>
                  <a:rPr lang="nl-NL" sz="2000" dirty="0"/>
                  <a:t> 	v 	x = -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nl-NL" sz="200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nl-NL" sz="2000" b="0" i="1" smtClean="0">
                            <a:latin typeface="Cambria Math" panose="02040503050406030204" pitchFamily="18" charset="0"/>
                          </a:rPr>
                          <m:t>144</m:t>
                        </m:r>
                      </m:e>
                    </m:rad>
                  </m:oMath>
                </a14:m>
                <a:endParaRPr lang="nl-NL" sz="2000" dirty="0"/>
              </a:p>
              <a:p>
                <a:pPr marL="0" indent="0">
                  <a:buNone/>
                </a:pPr>
                <a:r>
                  <a:rPr lang="nl-NL" sz="2000" dirty="0"/>
                  <a:t>x = 12	v	x = -12 </a:t>
                </a:r>
              </a:p>
            </p:txBody>
          </p:sp>
        </mc:Choice>
        <mc:Fallback>
          <p:sp>
            <p:nvSpPr>
              <p:cNvPr id="3" name="Tijdelijke aanduiding voor inhoud 2">
                <a:extLst>
                  <a:ext uri="{FF2B5EF4-FFF2-40B4-BE49-F238E27FC236}">
                    <a16:creationId xmlns:a16="http://schemas.microsoft.com/office/drawing/2014/main" id="{9291817C-8C3C-4AF2-B860-BDFA72A4C26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441312"/>
                <a:ext cx="4568687" cy="1672949"/>
              </a:xfrm>
              <a:blipFill>
                <a:blip r:embed="rId2"/>
                <a:stretch>
                  <a:fillRect l="-1332" t="-2888" b="-1805"/>
                </a:stretch>
              </a:blipFill>
              <a:ln>
                <a:solidFill>
                  <a:schemeClr val="accent1"/>
                </a:solidFill>
              </a:ln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254349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ShapesVTI">
  <a:themeElements>
    <a:clrScheme name="AnalogousFromDarkSeedLeftStep">
      <a:dk1>
        <a:srgbClr val="000000"/>
      </a:dk1>
      <a:lt1>
        <a:srgbClr val="FFFFFF"/>
      </a:lt1>
      <a:dk2>
        <a:srgbClr val="243041"/>
      </a:dk2>
      <a:lt2>
        <a:srgbClr val="E2E8E3"/>
      </a:lt2>
      <a:accent1>
        <a:srgbClr val="C34DA7"/>
      </a:accent1>
      <a:accent2>
        <a:srgbClr val="9C3BB1"/>
      </a:accent2>
      <a:accent3>
        <a:srgbClr val="7D4DC3"/>
      </a:accent3>
      <a:accent4>
        <a:srgbClr val="5051BA"/>
      </a:accent4>
      <a:accent5>
        <a:srgbClr val="4D7FC3"/>
      </a:accent5>
      <a:accent6>
        <a:srgbClr val="3B9FB1"/>
      </a:accent6>
      <a:hlink>
        <a:srgbClr val="5875C7"/>
      </a:hlink>
      <a:folHlink>
        <a:srgbClr val="7F7F7F"/>
      </a:folHlink>
    </a:clrScheme>
    <a:fontScheme name="Festival">
      <a:majorFont>
        <a:latin typeface="Tw Cen MT"/>
        <a:ea typeface=""/>
        <a:cs typeface=""/>
      </a:majorFont>
      <a:minorFont>
        <a:latin typeface="Avenir Next LT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hapesVTI" id="{C78D20FD-A872-4243-8597-B534C62538FF}" vid="{7CAFCCF9-7834-41D6-B6AB-7D225A18A4E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572</TotalTime>
  <Words>1004</Words>
  <Application>Microsoft Office PowerPoint</Application>
  <PresentationFormat>Breedbeeld</PresentationFormat>
  <Paragraphs>138</Paragraphs>
  <Slides>16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6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16</vt:i4>
      </vt:variant>
    </vt:vector>
  </HeadingPairs>
  <TitlesOfParts>
    <vt:vector size="23" baseType="lpstr">
      <vt:lpstr>Arial</vt:lpstr>
      <vt:lpstr>Avenir Next LT Pro</vt:lpstr>
      <vt:lpstr>Calibri</vt:lpstr>
      <vt:lpstr>Cambria Math</vt:lpstr>
      <vt:lpstr>Century Gothic</vt:lpstr>
      <vt:lpstr>Tw Cen MT</vt:lpstr>
      <vt:lpstr>ShapesVTI</vt:lpstr>
      <vt:lpstr>Hoofdstuk 11</vt:lpstr>
      <vt:lpstr>Wat gaan we doen ?</vt:lpstr>
      <vt:lpstr>Toets Hoofdstuk 11</vt:lpstr>
      <vt:lpstr>Snijpunten met de x-as</vt:lpstr>
      <vt:lpstr>Snijpunten met de x-as Vind de coördinaten van de snijpunten met de x-as</vt:lpstr>
      <vt:lpstr>Snijpunt met de y-as</vt:lpstr>
      <vt:lpstr>Begrippen</vt:lpstr>
      <vt:lpstr>Alles door elkaar</vt:lpstr>
      <vt:lpstr>Alles door elkaar</vt:lpstr>
      <vt:lpstr>Alles door elkaar</vt:lpstr>
      <vt:lpstr>Alles door elkaar</vt:lpstr>
      <vt:lpstr>Alles door elkaar: Verhaaltjessom</vt:lpstr>
      <vt:lpstr>Alles door elkaar: Verhaaltjessom</vt:lpstr>
      <vt:lpstr>Alles door elkaar: Verhaaltjessom</vt:lpstr>
      <vt:lpstr>Alles door elkaar: Verhaaltjessom</vt:lpstr>
      <vt:lpstr>Huiswerk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Hoofdstuk 11</dc:title>
  <dc:creator>Nienke Bos</dc:creator>
  <cp:lastModifiedBy>Nienke Bos</cp:lastModifiedBy>
  <cp:revision>10</cp:revision>
  <dcterms:created xsi:type="dcterms:W3CDTF">2020-06-15T00:19:44Z</dcterms:created>
  <dcterms:modified xsi:type="dcterms:W3CDTF">2020-06-15T09:51:58Z</dcterms:modified>
</cp:coreProperties>
</file>