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73" r:id="rId8"/>
    <p:sldId id="275" r:id="rId9"/>
    <p:sldId id="274" r:id="rId10"/>
    <p:sldId id="276" r:id="rId11"/>
    <p:sldId id="261" r:id="rId12"/>
    <p:sldId id="268" r:id="rId13"/>
    <p:sldId id="277" r:id="rId14"/>
    <p:sldId id="278" r:id="rId15"/>
    <p:sldId id="260" r:id="rId16"/>
    <p:sldId id="279" r:id="rId17"/>
    <p:sldId id="280" r:id="rId18"/>
    <p:sldId id="262" r:id="rId19"/>
    <p:sldId id="281" r:id="rId20"/>
    <p:sldId id="282" r:id="rId21"/>
    <p:sldId id="283" r:id="rId22"/>
    <p:sldId id="284" r:id="rId23"/>
    <p:sldId id="285" r:id="rId24"/>
    <p:sldId id="286" r:id="rId25"/>
    <p:sldId id="264" r:id="rId26"/>
    <p:sldId id="269" r:id="rId27"/>
    <p:sldId id="287" r:id="rId28"/>
    <p:sldId id="288" r:id="rId29"/>
    <p:sldId id="266" r:id="rId30"/>
    <p:sldId id="270" r:id="rId31"/>
    <p:sldId id="289" r:id="rId32"/>
    <p:sldId id="267" r:id="rId33"/>
    <p:sldId id="265" r:id="rId3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5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2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30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0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72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5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0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7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3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49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1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73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67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187B58-3857-4454-9C70-EFB475976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F21039-934A-46F7-8F17-CBFE113045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26" r="240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C5418A4-3935-49EA-B51C-5DDCBFAA3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8056" y="2813365"/>
            <a:ext cx="7450687" cy="3406460"/>
          </a:xfrm>
          <a:custGeom>
            <a:avLst/>
            <a:gdLst>
              <a:gd name="connsiteX0" fmla="*/ 6457914 w 7450687"/>
              <a:gd name="connsiteY0" fmla="*/ 0 h 3406460"/>
              <a:gd name="connsiteX1" fmla="*/ 6844288 w 7450687"/>
              <a:gd name="connsiteY1" fmla="*/ 233492 h 3406460"/>
              <a:gd name="connsiteX2" fmla="*/ 7386323 w 7450687"/>
              <a:gd name="connsiteY2" fmla="*/ 717155 h 3406460"/>
              <a:gd name="connsiteX3" fmla="*/ 7430798 w 7450687"/>
              <a:gd name="connsiteY3" fmla="*/ 1809564 h 3406460"/>
              <a:gd name="connsiteX4" fmla="*/ 7013848 w 7450687"/>
              <a:gd name="connsiteY4" fmla="*/ 3104890 h 3406460"/>
              <a:gd name="connsiteX5" fmla="*/ 6569101 w 7450687"/>
              <a:gd name="connsiteY5" fmla="*/ 3402314 h 3406460"/>
              <a:gd name="connsiteX6" fmla="*/ 3683807 w 7450687"/>
              <a:gd name="connsiteY6" fmla="*/ 3341162 h 3406460"/>
              <a:gd name="connsiteX7" fmla="*/ 1704683 w 7450687"/>
              <a:gd name="connsiteY7" fmla="*/ 2860279 h 3406460"/>
              <a:gd name="connsiteX8" fmla="*/ 2010446 w 7450687"/>
              <a:gd name="connsiteY8" fmla="*/ 2801907 h 3406460"/>
              <a:gd name="connsiteX9" fmla="*/ 1273834 w 7450687"/>
              <a:gd name="connsiteY9" fmla="*/ 2674041 h 3406460"/>
              <a:gd name="connsiteX10" fmla="*/ 1315530 w 7450687"/>
              <a:gd name="connsiteY10" fmla="*/ 2657363 h 3406460"/>
              <a:gd name="connsiteX11" fmla="*/ 1234919 w 7450687"/>
              <a:gd name="connsiteY11" fmla="*/ 2590651 h 3406460"/>
              <a:gd name="connsiteX12" fmla="*/ 904138 w 7450687"/>
              <a:gd name="connsiteY12" fmla="*/ 2485024 h 3406460"/>
              <a:gd name="connsiteX13" fmla="*/ 1315530 w 7450687"/>
              <a:gd name="connsiteY13" fmla="*/ 2307126 h 3406460"/>
              <a:gd name="connsiteX14" fmla="*/ 851326 w 7450687"/>
              <a:gd name="connsiteY14" fmla="*/ 2065294 h 3406460"/>
              <a:gd name="connsiteX15" fmla="*/ 615053 w 7450687"/>
              <a:gd name="connsiteY15" fmla="*/ 2006921 h 3406460"/>
              <a:gd name="connsiteX16" fmla="*/ 1393361 w 7450687"/>
              <a:gd name="connsiteY16" fmla="*/ 1703937 h 3406460"/>
              <a:gd name="connsiteX17" fmla="*/ 131391 w 7450687"/>
              <a:gd name="connsiteY17" fmla="*/ 1553835 h 3406460"/>
              <a:gd name="connsiteX18" fmla="*/ 234239 w 7450687"/>
              <a:gd name="connsiteY18" fmla="*/ 1492682 h 3406460"/>
              <a:gd name="connsiteX19" fmla="*/ 1018105 w 7450687"/>
              <a:gd name="connsiteY19" fmla="*/ 1509360 h 3406460"/>
              <a:gd name="connsiteX20" fmla="*/ 1148750 w 7450687"/>
              <a:gd name="connsiteY20" fmla="*/ 1462106 h 3406460"/>
              <a:gd name="connsiteX21" fmla="*/ 1018105 w 7450687"/>
              <a:gd name="connsiteY21" fmla="*/ 1387055 h 3406460"/>
              <a:gd name="connsiteX22" fmla="*/ 509426 w 7450687"/>
              <a:gd name="connsiteY22" fmla="*/ 1331461 h 3406460"/>
              <a:gd name="connsiteX23" fmla="*/ 376002 w 7450687"/>
              <a:gd name="connsiteY23" fmla="*/ 1206376 h 3406460"/>
              <a:gd name="connsiteX24" fmla="*/ 150849 w 7450687"/>
              <a:gd name="connsiteY24" fmla="*/ 1061833 h 3406460"/>
              <a:gd name="connsiteX25" fmla="*/ 306510 w 7450687"/>
              <a:gd name="connsiteY25" fmla="*/ 942308 h 3406460"/>
              <a:gd name="connsiteX26" fmla="*/ 53560 w 7450687"/>
              <a:gd name="connsiteY26" fmla="*/ 764409 h 3406460"/>
              <a:gd name="connsiteX27" fmla="*/ 125832 w 7450687"/>
              <a:gd name="connsiteY27" fmla="*/ 530917 h 3406460"/>
              <a:gd name="connsiteX28" fmla="*/ 551121 w 7450687"/>
              <a:gd name="connsiteY28" fmla="*/ 475324 h 3406460"/>
              <a:gd name="connsiteX29" fmla="*/ 1120952 w 7450687"/>
              <a:gd name="connsiteY29" fmla="*/ 394713 h 3406460"/>
              <a:gd name="connsiteX30" fmla="*/ 1693564 w 7450687"/>
              <a:gd name="connsiteY30" fmla="*/ 325221 h 3406460"/>
              <a:gd name="connsiteX31" fmla="*/ 2266175 w 7450687"/>
              <a:gd name="connsiteY31" fmla="*/ 325221 h 3406460"/>
              <a:gd name="connsiteX32" fmla="*/ 2430177 w 7450687"/>
              <a:gd name="connsiteY32" fmla="*/ 330781 h 3406460"/>
              <a:gd name="connsiteX33" fmla="*/ 2432956 w 7450687"/>
              <a:gd name="connsiteY33" fmla="*/ 330781 h 3406460"/>
              <a:gd name="connsiteX34" fmla="*/ 3144551 w 7450687"/>
              <a:gd name="connsiteY34" fmla="*/ 355798 h 3406460"/>
              <a:gd name="connsiteX35" fmla="*/ 3408619 w 7450687"/>
              <a:gd name="connsiteY35" fmla="*/ 358577 h 3406460"/>
              <a:gd name="connsiteX36" fmla="*/ 3981231 w 7450687"/>
              <a:gd name="connsiteY36" fmla="*/ 361357 h 3406460"/>
              <a:gd name="connsiteX37" fmla="*/ 4551063 w 7450687"/>
              <a:gd name="connsiteY37" fmla="*/ 350238 h 3406460"/>
              <a:gd name="connsiteX38" fmla="*/ 5129233 w 7450687"/>
              <a:gd name="connsiteY38" fmla="*/ 316882 h 3406460"/>
              <a:gd name="connsiteX39" fmla="*/ 5699065 w 7450687"/>
              <a:gd name="connsiteY39" fmla="*/ 272407 h 3406460"/>
              <a:gd name="connsiteX40" fmla="*/ 6063202 w 7450687"/>
              <a:gd name="connsiteY40" fmla="*/ 172339 h 3406460"/>
              <a:gd name="connsiteX41" fmla="*/ 6457914 w 7450687"/>
              <a:gd name="connsiteY41" fmla="*/ 0 h 340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450687" h="3406460">
                <a:moveTo>
                  <a:pt x="6457914" y="0"/>
                </a:moveTo>
                <a:cubicBezTo>
                  <a:pt x="6560763" y="125085"/>
                  <a:pt x="6713644" y="161221"/>
                  <a:pt x="6844288" y="233492"/>
                </a:cubicBezTo>
                <a:cubicBezTo>
                  <a:pt x="6972153" y="289086"/>
                  <a:pt x="7336289" y="611527"/>
                  <a:pt x="7386323" y="717155"/>
                </a:cubicBezTo>
                <a:cubicBezTo>
                  <a:pt x="7475273" y="900613"/>
                  <a:pt x="7453035" y="1573293"/>
                  <a:pt x="7430798" y="1809564"/>
                </a:cubicBezTo>
                <a:cubicBezTo>
                  <a:pt x="7347408" y="2398855"/>
                  <a:pt x="7041645" y="3077093"/>
                  <a:pt x="7013848" y="3104890"/>
                </a:cubicBezTo>
                <a:cubicBezTo>
                  <a:pt x="6924899" y="3085432"/>
                  <a:pt x="6721983" y="3391196"/>
                  <a:pt x="6569101" y="3402314"/>
                </a:cubicBezTo>
                <a:cubicBezTo>
                  <a:pt x="6407881" y="3413434"/>
                  <a:pt x="4039604" y="3405095"/>
                  <a:pt x="3683807" y="3341162"/>
                </a:cubicBezTo>
                <a:cubicBezTo>
                  <a:pt x="1749158" y="2988144"/>
                  <a:pt x="1704683" y="2860279"/>
                  <a:pt x="1704683" y="2860279"/>
                </a:cubicBezTo>
                <a:cubicBezTo>
                  <a:pt x="1704683" y="2860279"/>
                  <a:pt x="1910378" y="2835262"/>
                  <a:pt x="2010446" y="2801907"/>
                </a:cubicBezTo>
                <a:cubicBezTo>
                  <a:pt x="1865904" y="2799126"/>
                  <a:pt x="1296072" y="2693500"/>
                  <a:pt x="1273834" y="2674041"/>
                </a:cubicBezTo>
                <a:cubicBezTo>
                  <a:pt x="1284954" y="2668482"/>
                  <a:pt x="1301632" y="2662923"/>
                  <a:pt x="1315530" y="2657363"/>
                </a:cubicBezTo>
                <a:cubicBezTo>
                  <a:pt x="1284954" y="2640686"/>
                  <a:pt x="1259936" y="2621228"/>
                  <a:pt x="1234919" y="2590651"/>
                </a:cubicBezTo>
                <a:cubicBezTo>
                  <a:pt x="1154309" y="2487804"/>
                  <a:pt x="1018105" y="2523940"/>
                  <a:pt x="904138" y="2485024"/>
                </a:cubicBezTo>
                <a:cubicBezTo>
                  <a:pt x="976410" y="2268210"/>
                  <a:pt x="1168208" y="2348820"/>
                  <a:pt x="1315530" y="2307126"/>
                </a:cubicBezTo>
                <a:cubicBezTo>
                  <a:pt x="929156" y="2179260"/>
                  <a:pt x="1004207" y="2112548"/>
                  <a:pt x="851326" y="2065294"/>
                </a:cubicBezTo>
                <a:cubicBezTo>
                  <a:pt x="659528" y="2006921"/>
                  <a:pt x="615053" y="2006921"/>
                  <a:pt x="615053" y="2006921"/>
                </a:cubicBezTo>
                <a:cubicBezTo>
                  <a:pt x="840206" y="1829023"/>
                  <a:pt x="1109834" y="2020820"/>
                  <a:pt x="1393361" y="1703937"/>
                </a:cubicBezTo>
                <a:cubicBezTo>
                  <a:pt x="1120952" y="1659463"/>
                  <a:pt x="306510" y="1637225"/>
                  <a:pt x="131391" y="1553835"/>
                </a:cubicBezTo>
                <a:cubicBezTo>
                  <a:pt x="198103" y="1584411"/>
                  <a:pt x="203663" y="1492682"/>
                  <a:pt x="234239" y="1492682"/>
                </a:cubicBezTo>
                <a:cubicBezTo>
                  <a:pt x="492748" y="1489903"/>
                  <a:pt x="756816" y="1542717"/>
                  <a:pt x="1018105" y="1509360"/>
                </a:cubicBezTo>
                <a:cubicBezTo>
                  <a:pt x="1065359" y="1506581"/>
                  <a:pt x="1140411" y="1531597"/>
                  <a:pt x="1148750" y="1462106"/>
                </a:cubicBezTo>
                <a:cubicBezTo>
                  <a:pt x="1157088" y="1375936"/>
                  <a:pt x="1059800" y="1395394"/>
                  <a:pt x="1018105" y="1387055"/>
                </a:cubicBezTo>
                <a:cubicBezTo>
                  <a:pt x="848545" y="1359258"/>
                  <a:pt x="681766" y="1348140"/>
                  <a:pt x="509426" y="1331461"/>
                </a:cubicBezTo>
                <a:cubicBezTo>
                  <a:pt x="437155" y="1323122"/>
                  <a:pt x="348206" y="1339800"/>
                  <a:pt x="376002" y="1206376"/>
                </a:cubicBezTo>
                <a:cubicBezTo>
                  <a:pt x="353764" y="1078512"/>
                  <a:pt x="220341" y="1122986"/>
                  <a:pt x="150849" y="1061833"/>
                </a:cubicBezTo>
                <a:cubicBezTo>
                  <a:pt x="184205" y="989562"/>
                  <a:pt x="278714" y="1039597"/>
                  <a:pt x="306510" y="942308"/>
                </a:cubicBezTo>
                <a:cubicBezTo>
                  <a:pt x="173086" y="972884"/>
                  <a:pt x="186985" y="761630"/>
                  <a:pt x="53560" y="764409"/>
                </a:cubicBezTo>
                <a:cubicBezTo>
                  <a:pt x="-57626" y="639324"/>
                  <a:pt x="22984" y="578171"/>
                  <a:pt x="125832" y="530917"/>
                </a:cubicBezTo>
                <a:cubicBezTo>
                  <a:pt x="259256" y="472544"/>
                  <a:pt x="406578" y="486442"/>
                  <a:pt x="551121" y="475324"/>
                </a:cubicBezTo>
                <a:cubicBezTo>
                  <a:pt x="742919" y="450306"/>
                  <a:pt x="926376" y="391934"/>
                  <a:pt x="1120952" y="394713"/>
                </a:cubicBezTo>
                <a:cubicBezTo>
                  <a:pt x="1304411" y="336340"/>
                  <a:pt x="1507326" y="400272"/>
                  <a:pt x="1693564" y="325221"/>
                </a:cubicBezTo>
                <a:cubicBezTo>
                  <a:pt x="1882582" y="325221"/>
                  <a:pt x="2074379" y="325221"/>
                  <a:pt x="2266175" y="325221"/>
                </a:cubicBezTo>
                <a:cubicBezTo>
                  <a:pt x="2321770" y="328001"/>
                  <a:pt x="2374582" y="328001"/>
                  <a:pt x="2430177" y="330781"/>
                </a:cubicBezTo>
                <a:cubicBezTo>
                  <a:pt x="2430177" y="330781"/>
                  <a:pt x="2432956" y="330781"/>
                  <a:pt x="2432956" y="330781"/>
                </a:cubicBezTo>
                <a:cubicBezTo>
                  <a:pt x="2672008" y="339120"/>
                  <a:pt x="2908279" y="344679"/>
                  <a:pt x="3144551" y="355798"/>
                </a:cubicBezTo>
                <a:cubicBezTo>
                  <a:pt x="3233500" y="355798"/>
                  <a:pt x="3319670" y="358577"/>
                  <a:pt x="3408619" y="358577"/>
                </a:cubicBezTo>
                <a:cubicBezTo>
                  <a:pt x="3597637" y="372475"/>
                  <a:pt x="3789434" y="380814"/>
                  <a:pt x="3981231" y="361357"/>
                </a:cubicBezTo>
                <a:cubicBezTo>
                  <a:pt x="4173028" y="378035"/>
                  <a:pt x="4359266" y="366917"/>
                  <a:pt x="4551063" y="350238"/>
                </a:cubicBezTo>
                <a:cubicBezTo>
                  <a:pt x="4745639" y="369696"/>
                  <a:pt x="4937437" y="341899"/>
                  <a:pt x="5129233" y="316882"/>
                </a:cubicBezTo>
                <a:cubicBezTo>
                  <a:pt x="5321031" y="328001"/>
                  <a:pt x="5512828" y="328001"/>
                  <a:pt x="5699065" y="272407"/>
                </a:cubicBezTo>
                <a:cubicBezTo>
                  <a:pt x="5840829" y="333560"/>
                  <a:pt x="5910321" y="133424"/>
                  <a:pt x="6063202" y="172339"/>
                </a:cubicBezTo>
                <a:cubicBezTo>
                  <a:pt x="6216084" y="214035"/>
                  <a:pt x="6324491" y="55593"/>
                  <a:pt x="6457914" y="0"/>
                </a:cubicBezTo>
                <a:close/>
              </a:path>
            </a:pathLst>
          </a:cu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5EB0D18-6C2A-49E2-9436-123EC02A3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8986" y="3547277"/>
            <a:ext cx="4452181" cy="1341624"/>
          </a:xfrm>
        </p:spPr>
        <p:txBody>
          <a:bodyPr anchor="b">
            <a:normAutofit/>
          </a:bodyPr>
          <a:lstStyle/>
          <a:p>
            <a:r>
              <a:rPr lang="nl-NL" sz="4000" dirty="0"/>
              <a:t>Hoofdstuk 11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5F490FE-CB53-4050-B8DD-8A3AD94C72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5110" y="4945656"/>
            <a:ext cx="3957144" cy="646785"/>
          </a:xfrm>
        </p:spPr>
        <p:txBody>
          <a:bodyPr>
            <a:normAutofit/>
          </a:bodyPr>
          <a:lstStyle/>
          <a:p>
            <a:r>
              <a:rPr lang="nl-NL" sz="2000" dirty="0"/>
              <a:t>Herhaling</a:t>
            </a:r>
          </a:p>
        </p:txBody>
      </p:sp>
    </p:spTree>
    <p:extLst>
      <p:ext uri="{BB962C8B-B14F-4D97-AF65-F5344CB8AC3E}">
        <p14:creationId xmlns:p14="http://schemas.microsoft.com/office/powerpoint/2010/main" val="1980727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1. </a:t>
            </a:r>
            <a:r>
              <a:rPr lang="nl-NL" sz="2000" dirty="0">
                <a:latin typeface="Century Gothic" panose="020B0502020202020204" pitchFamily="34" charset="0"/>
              </a:rPr>
              <a:t>28x² = 2 ● 2 ● 7 ● x ● x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16x = 2 ● 2 ● 2 ● 2 ● 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2. </a:t>
            </a:r>
            <a:r>
              <a:rPr lang="nl-NL" sz="2000" dirty="0">
                <a:latin typeface="Century Gothic" panose="020B0502020202020204" pitchFamily="34" charset="0"/>
              </a:rPr>
              <a:t>GGD(28x²,16x) = 2 ● 2 ● x = 4x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3. </a:t>
            </a:r>
            <a:r>
              <a:rPr lang="nl-NL" sz="2000" dirty="0">
                <a:latin typeface="Century Gothic" panose="020B0502020202020204" pitchFamily="34" charset="0"/>
              </a:rPr>
              <a:t>Vergelijking wordt: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4x (7x + 4) = 0</a:t>
            </a:r>
            <a:endParaRPr lang="nl-NL" sz="2000" dirty="0"/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</a:rPr>
              <a:t>4. </a:t>
            </a:r>
            <a:r>
              <a:rPr lang="nl-NL" sz="2000" dirty="0"/>
              <a:t>4x = 0	v	7x + 4 = 0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</a:rPr>
              <a:t>5. </a:t>
            </a:r>
            <a:r>
              <a:rPr lang="nl-NL" sz="2000" dirty="0"/>
              <a:t>x = 0		v	7x = -4</a:t>
            </a:r>
          </a:p>
          <a:p>
            <a:pPr marL="0" indent="0">
              <a:buNone/>
            </a:pPr>
            <a:r>
              <a:rPr lang="nl-NL" sz="2000" dirty="0"/>
              <a:t>     x = 0		v	x = -4/7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1192063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vergelijkingen op.</a:t>
            </a:r>
          </a:p>
          <a:p>
            <a:pPr marL="457200" indent="-457200">
              <a:buAutoNum type="alphaLcPeriod"/>
            </a:pPr>
            <a:r>
              <a:rPr lang="nl-NL" sz="2000" dirty="0"/>
              <a:t>24x + 34x² = 0</a:t>
            </a:r>
          </a:p>
          <a:p>
            <a:pPr marL="457200" indent="-457200">
              <a:buAutoNum type="alphaLcPeriod"/>
            </a:pPr>
            <a:r>
              <a:rPr lang="nl-NL" sz="2000" dirty="0"/>
              <a:t>9x² - 33x = 0</a:t>
            </a:r>
          </a:p>
          <a:p>
            <a:pPr marL="457200" indent="-457200">
              <a:buAutoNum type="alphaLcPeriod"/>
            </a:pPr>
            <a:r>
              <a:rPr lang="nl-NL" sz="2000" dirty="0"/>
              <a:t>44p² + 12p = 0 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  <p:sp>
        <p:nvSpPr>
          <p:cNvPr id="5" name="Wolk 4">
            <a:extLst>
              <a:ext uri="{FF2B5EF4-FFF2-40B4-BE49-F238E27FC236}">
                <a16:creationId xmlns:a16="http://schemas.microsoft.com/office/drawing/2014/main" id="{D9DE4D07-F953-47F3-A602-951DC6DD2C31}"/>
              </a:ext>
            </a:extLst>
          </p:cNvPr>
          <p:cNvSpPr/>
          <p:nvPr/>
        </p:nvSpPr>
        <p:spPr>
          <a:xfrm>
            <a:off x="5999924" y="4637914"/>
            <a:ext cx="5420139" cy="1722092"/>
          </a:xfrm>
          <a:prstGeom prst="cloud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Los de vergelijkingen op</a:t>
            </a:r>
          </a:p>
          <a:p>
            <a:pPr algn="ctr"/>
            <a:r>
              <a:rPr lang="nl-NL" dirty="0"/>
              <a:t>Je hebt ongeveer 5minuten de tijd</a:t>
            </a:r>
          </a:p>
        </p:txBody>
      </p:sp>
    </p:spTree>
    <p:extLst>
      <p:ext uri="{BB962C8B-B14F-4D97-AF65-F5344CB8AC3E}">
        <p14:creationId xmlns:p14="http://schemas.microsoft.com/office/powerpoint/2010/main" val="2786109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vergelijkingen op.</a:t>
            </a:r>
          </a:p>
          <a:p>
            <a:pPr marL="457200" indent="-457200">
              <a:buAutoNum type="alphaLcPeriod"/>
            </a:pPr>
            <a:r>
              <a:rPr lang="nl-NL" sz="2000" dirty="0"/>
              <a:t>24x + 34x² = 0</a:t>
            </a:r>
          </a:p>
          <a:p>
            <a:pPr marL="457200" indent="-457200">
              <a:buAutoNum type="alphaLcPeriod"/>
            </a:pPr>
            <a:r>
              <a:rPr lang="nl-NL" sz="2000" dirty="0"/>
              <a:t>9x² - 33x = 0</a:t>
            </a:r>
          </a:p>
          <a:p>
            <a:pPr marL="457200" indent="-457200">
              <a:buAutoNum type="alphaLcPeriod"/>
            </a:pPr>
            <a:r>
              <a:rPr lang="nl-NL" sz="2000" dirty="0"/>
              <a:t>44p² + 12p = 0 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4240696" y="2311211"/>
            <a:ext cx="49828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2x(12 + 17x) = 0</a:t>
            </a:r>
          </a:p>
          <a:p>
            <a:r>
              <a:rPr lang="nl-NL" dirty="0"/>
              <a:t>2x = 0	v   12 + 17x = 0</a:t>
            </a:r>
          </a:p>
          <a:p>
            <a:r>
              <a:rPr lang="nl-NL" dirty="0"/>
              <a:t>x = 0	v    17x = -12</a:t>
            </a:r>
          </a:p>
          <a:p>
            <a:r>
              <a:rPr lang="nl-NL" dirty="0"/>
              <a:t>x = 0	v     x = -12/17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6179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vergelijkingen op.</a:t>
            </a:r>
          </a:p>
          <a:p>
            <a:pPr marL="457200" indent="-457200">
              <a:buAutoNum type="alphaLcPeriod"/>
            </a:pPr>
            <a:r>
              <a:rPr lang="nl-NL" sz="2000" dirty="0"/>
              <a:t>24x + 34x² = 0</a:t>
            </a:r>
          </a:p>
          <a:p>
            <a:pPr marL="457200" indent="-457200">
              <a:buAutoNum type="alphaLcPeriod"/>
            </a:pPr>
            <a:r>
              <a:rPr lang="nl-NL" sz="2000" dirty="0"/>
              <a:t>9x² - 33x = 0</a:t>
            </a:r>
          </a:p>
          <a:p>
            <a:pPr marL="457200" indent="-457200">
              <a:buAutoNum type="alphaLcPeriod"/>
            </a:pPr>
            <a:r>
              <a:rPr lang="nl-NL" sz="2000" dirty="0"/>
              <a:t>44p² + 12p = 0 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4240696" y="2311211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2x(12 + 17x) = 0</a:t>
            </a:r>
          </a:p>
          <a:p>
            <a:r>
              <a:rPr lang="nl-NL" dirty="0"/>
              <a:t>2x = 0	v   12 + 17x = 0</a:t>
            </a:r>
          </a:p>
          <a:p>
            <a:r>
              <a:rPr lang="nl-NL" dirty="0"/>
              <a:t>x = 0	v    17x = -12</a:t>
            </a:r>
          </a:p>
          <a:p>
            <a:r>
              <a:rPr lang="nl-NL" dirty="0"/>
              <a:t>x = 0	v     x = -12/17</a:t>
            </a:r>
          </a:p>
          <a:p>
            <a:endParaRPr lang="nl-NL" dirty="0"/>
          </a:p>
          <a:p>
            <a:pPr marL="342900" indent="-342900">
              <a:buFont typeface="+mj-lt"/>
              <a:buAutoNum type="alphaLcPeriod" startAt="2"/>
            </a:pPr>
            <a:r>
              <a:rPr lang="nl-NL" dirty="0"/>
              <a:t>3x(3x – 11) = 0</a:t>
            </a:r>
          </a:p>
          <a:p>
            <a:r>
              <a:rPr lang="nl-NL" dirty="0"/>
              <a:t>3x = 0	v   3x – 11 = 0</a:t>
            </a:r>
          </a:p>
          <a:p>
            <a:r>
              <a:rPr lang="nl-NL" dirty="0"/>
              <a:t>x = 0 	v   3x = 11</a:t>
            </a:r>
          </a:p>
          <a:p>
            <a:r>
              <a:rPr lang="nl-NL" dirty="0"/>
              <a:t>x = 0	v   x = 11/3</a:t>
            </a:r>
          </a:p>
          <a:p>
            <a:pPr marL="342900" indent="-342900">
              <a:buAutoNum type="alphaLcPeriod" startAt="2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9319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vergelijkingen op.</a:t>
            </a:r>
          </a:p>
          <a:p>
            <a:pPr marL="457200" indent="-457200">
              <a:buAutoNum type="alphaLcPeriod"/>
            </a:pPr>
            <a:r>
              <a:rPr lang="nl-NL" sz="2000" dirty="0"/>
              <a:t>24x + 34x² = 0</a:t>
            </a:r>
          </a:p>
          <a:p>
            <a:pPr marL="457200" indent="-457200">
              <a:buAutoNum type="alphaLcPeriod"/>
            </a:pPr>
            <a:r>
              <a:rPr lang="nl-NL" sz="2000" dirty="0"/>
              <a:t>9x² - 33x = 0</a:t>
            </a:r>
          </a:p>
          <a:p>
            <a:pPr marL="457200" indent="-457200">
              <a:buAutoNum type="alphaLcPeriod"/>
            </a:pPr>
            <a:r>
              <a:rPr lang="nl-NL" sz="2000" dirty="0"/>
              <a:t>44p² + 12p = 0 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4240696" y="2311211"/>
            <a:ext cx="49828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2x(12 + 17x) = 0</a:t>
            </a:r>
          </a:p>
          <a:p>
            <a:r>
              <a:rPr lang="nl-NL" dirty="0"/>
              <a:t>2x = 0	v   12 + 17x = 0</a:t>
            </a:r>
          </a:p>
          <a:p>
            <a:r>
              <a:rPr lang="nl-NL" dirty="0"/>
              <a:t>x = 0	v    17x = -12</a:t>
            </a:r>
          </a:p>
          <a:p>
            <a:r>
              <a:rPr lang="nl-NL" dirty="0"/>
              <a:t>x = 0	v     x = -12/17</a:t>
            </a:r>
          </a:p>
          <a:p>
            <a:endParaRPr lang="nl-NL" dirty="0"/>
          </a:p>
          <a:p>
            <a:pPr marL="342900" indent="-342900">
              <a:buFont typeface="+mj-lt"/>
              <a:buAutoNum type="alphaLcPeriod" startAt="2"/>
            </a:pPr>
            <a:r>
              <a:rPr lang="nl-NL" dirty="0"/>
              <a:t>3x(3x – 11) = 0</a:t>
            </a:r>
          </a:p>
          <a:p>
            <a:r>
              <a:rPr lang="nl-NL" dirty="0"/>
              <a:t>3x = 0	v   3x – 11 = 0</a:t>
            </a:r>
          </a:p>
          <a:p>
            <a:r>
              <a:rPr lang="nl-NL" dirty="0"/>
              <a:t>x = 0 	v   3x = 11</a:t>
            </a:r>
          </a:p>
          <a:p>
            <a:r>
              <a:rPr lang="nl-NL" dirty="0"/>
              <a:t>x = 0	v   x = 11/3</a:t>
            </a:r>
          </a:p>
          <a:p>
            <a:pPr marL="342900" indent="-342900">
              <a:buAutoNum type="alphaLcPeriod" startAt="2"/>
            </a:pPr>
            <a:endParaRPr lang="nl-NL" dirty="0"/>
          </a:p>
          <a:p>
            <a:pPr marL="342900" indent="-342900">
              <a:buFont typeface="+mj-lt"/>
              <a:buAutoNum type="alphaLcPeriod" startAt="3"/>
            </a:pPr>
            <a:r>
              <a:rPr lang="nl-NL" dirty="0"/>
              <a:t>4p(11p+ 3) = 0</a:t>
            </a:r>
          </a:p>
          <a:p>
            <a:r>
              <a:rPr lang="nl-NL" dirty="0"/>
              <a:t>4p = 0	v   11p + 3 = 0</a:t>
            </a:r>
          </a:p>
          <a:p>
            <a:r>
              <a:rPr lang="nl-NL" dirty="0"/>
              <a:t>p = 0	v   11p = -3</a:t>
            </a:r>
          </a:p>
          <a:p>
            <a:r>
              <a:rPr lang="nl-NL" dirty="0"/>
              <a:t>p = 0	v   p = -3/11</a:t>
            </a:r>
          </a:p>
        </p:txBody>
      </p:sp>
    </p:spTree>
    <p:extLst>
      <p:ext uri="{BB962C8B-B14F-4D97-AF65-F5344CB8AC3E}">
        <p14:creationId xmlns:p14="http://schemas.microsoft.com/office/powerpoint/2010/main" val="3478698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ACF1B-9376-4D89-B19F-048DE1BC1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946044-7062-47D9-A7BF-22798F815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5496339" cy="4160520"/>
          </a:xfrm>
        </p:spPr>
        <p:txBody>
          <a:bodyPr/>
          <a:lstStyle/>
          <a:p>
            <a:r>
              <a:rPr lang="nl-NL" sz="2000" dirty="0"/>
              <a:t>Hoe herken je drietermen ?</a:t>
            </a:r>
          </a:p>
          <a:p>
            <a:pPr lvl="1"/>
            <a:r>
              <a:rPr lang="nl-NL" sz="1800" i="1" dirty="0">
                <a:latin typeface="Century Gothic" panose="020B0502020202020204" pitchFamily="34" charset="0"/>
              </a:rPr>
              <a:t>iets met x², </a:t>
            </a:r>
            <a:r>
              <a:rPr lang="nl-NL" sz="18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getal met x </a:t>
            </a:r>
            <a:r>
              <a:rPr lang="nl-NL" sz="1800" i="1" dirty="0">
                <a:latin typeface="Century Gothic" panose="020B0502020202020204" pitchFamily="34" charset="0"/>
              </a:rPr>
              <a:t>en een </a:t>
            </a:r>
            <a:r>
              <a:rPr lang="nl-NL" sz="1800" i="1" dirty="0">
                <a:solidFill>
                  <a:srgbClr val="0070C0"/>
                </a:solidFill>
                <a:latin typeface="Century Gothic" panose="020B0502020202020204" pitchFamily="34" charset="0"/>
              </a:rPr>
              <a:t>los getal</a:t>
            </a:r>
            <a:endParaRPr lang="nl-NL" sz="1800" dirty="0"/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2670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ACF1B-9376-4D89-B19F-048DE1BC1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946044-7062-47D9-A7BF-22798F815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5496339" cy="4160520"/>
          </a:xfrm>
        </p:spPr>
        <p:txBody>
          <a:bodyPr/>
          <a:lstStyle/>
          <a:p>
            <a:r>
              <a:rPr lang="nl-NL" sz="2000" dirty="0"/>
              <a:t>Hoe herken je drietermen ?</a:t>
            </a:r>
          </a:p>
          <a:p>
            <a:pPr lvl="1"/>
            <a:r>
              <a:rPr lang="nl-NL" sz="1800" i="1" dirty="0">
                <a:latin typeface="Century Gothic" panose="020B0502020202020204" pitchFamily="34" charset="0"/>
              </a:rPr>
              <a:t>iets met x², </a:t>
            </a:r>
            <a:r>
              <a:rPr lang="nl-NL" sz="18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getal met x </a:t>
            </a:r>
            <a:r>
              <a:rPr lang="nl-NL" sz="1800" i="1" dirty="0">
                <a:latin typeface="Century Gothic" panose="020B0502020202020204" pitchFamily="34" charset="0"/>
              </a:rPr>
              <a:t>en een </a:t>
            </a:r>
            <a:r>
              <a:rPr lang="nl-NL" sz="1800" i="1" dirty="0">
                <a:solidFill>
                  <a:srgbClr val="0070C0"/>
                </a:solidFill>
                <a:latin typeface="Century Gothic" panose="020B0502020202020204" pitchFamily="34" charset="0"/>
              </a:rPr>
              <a:t>los getal</a:t>
            </a:r>
            <a:endParaRPr lang="nl-NL" sz="1800" dirty="0"/>
          </a:p>
          <a:p>
            <a:r>
              <a:rPr lang="nl-NL" sz="2000" dirty="0"/>
              <a:t>Vergelijking met drietermen valt ook niet op te lossen met de balansmethode</a:t>
            </a:r>
          </a:p>
          <a:p>
            <a:pPr lvl="1"/>
            <a:r>
              <a:rPr lang="nl-NL" sz="1800" dirty="0"/>
              <a:t>Dubbele haakjes maken</a:t>
            </a:r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7358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ACF1B-9376-4D89-B19F-048DE1BC1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946044-7062-47D9-A7BF-22798F815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5496339" cy="4160520"/>
          </a:xfrm>
        </p:spPr>
        <p:txBody>
          <a:bodyPr/>
          <a:lstStyle/>
          <a:p>
            <a:r>
              <a:rPr lang="nl-NL" sz="2000" dirty="0"/>
              <a:t>Hoe herken je drietermen ?</a:t>
            </a:r>
          </a:p>
          <a:p>
            <a:pPr lvl="1"/>
            <a:r>
              <a:rPr lang="nl-NL" sz="1800" i="1" dirty="0">
                <a:latin typeface="Century Gothic" panose="020B0502020202020204" pitchFamily="34" charset="0"/>
              </a:rPr>
              <a:t>iets met x², </a:t>
            </a:r>
            <a:r>
              <a:rPr lang="nl-NL" sz="18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getal met x </a:t>
            </a:r>
            <a:r>
              <a:rPr lang="nl-NL" sz="1800" i="1" dirty="0">
                <a:latin typeface="Century Gothic" panose="020B0502020202020204" pitchFamily="34" charset="0"/>
              </a:rPr>
              <a:t>en een </a:t>
            </a:r>
            <a:r>
              <a:rPr lang="nl-NL" sz="1800" i="1" dirty="0">
                <a:solidFill>
                  <a:srgbClr val="0070C0"/>
                </a:solidFill>
                <a:latin typeface="Century Gothic" panose="020B0502020202020204" pitchFamily="34" charset="0"/>
              </a:rPr>
              <a:t>los getal</a:t>
            </a:r>
            <a:endParaRPr lang="nl-NL" sz="1800" dirty="0"/>
          </a:p>
          <a:p>
            <a:r>
              <a:rPr lang="nl-NL" sz="2000" dirty="0"/>
              <a:t>Vergelijking met drietermen valt ook niet op te lossen met de balansmethode</a:t>
            </a:r>
          </a:p>
          <a:p>
            <a:pPr lvl="1"/>
            <a:r>
              <a:rPr lang="nl-NL" sz="1800" dirty="0"/>
              <a:t>Dubbele haakjes maken</a:t>
            </a:r>
          </a:p>
          <a:p>
            <a:r>
              <a:rPr lang="nl-NL" sz="2000" dirty="0"/>
              <a:t>We gaan opzoek naar twee getallen die keer elkaar </a:t>
            </a:r>
            <a:r>
              <a:rPr lang="nl-NL" sz="2000" dirty="0">
                <a:solidFill>
                  <a:srgbClr val="0070C0"/>
                </a:solidFill>
              </a:rPr>
              <a:t>het losse getal </a:t>
            </a:r>
            <a:r>
              <a:rPr lang="nl-NL" sz="2000" dirty="0"/>
              <a:t>zijn en plus elkaar </a:t>
            </a:r>
            <a:r>
              <a:rPr lang="nl-NL" sz="2000" dirty="0">
                <a:solidFill>
                  <a:srgbClr val="FF0000"/>
                </a:solidFill>
              </a:rPr>
              <a:t>het getal voor de x</a:t>
            </a:r>
            <a:r>
              <a:rPr lang="nl-NL" sz="2000" dirty="0"/>
              <a:t>.</a:t>
            </a:r>
          </a:p>
          <a:p>
            <a:pPr lvl="1"/>
            <a:r>
              <a:rPr lang="nl-NL" sz="1800" dirty="0"/>
              <a:t>De haakjes hebben altijd allebei een x</a:t>
            </a:r>
          </a:p>
          <a:p>
            <a:pPr marL="457200" lvl="1" indent="0">
              <a:buNone/>
            </a:pPr>
            <a:r>
              <a:rPr lang="nl-NL" sz="1800" dirty="0"/>
              <a:t>(x +/- …)(x +/- …)</a:t>
            </a:r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8343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0" indent="0">
              <a:buNone/>
            </a:pPr>
            <a:endParaRPr lang="nl-NL" sz="2000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1538184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457200" indent="-457200">
              <a:buAutoNum type="arabicPeriod"/>
            </a:pPr>
            <a:r>
              <a:rPr lang="nl-NL" sz="2000" dirty="0"/>
              <a:t>Som: 15   &amp;   Product: 36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395841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3188C-61AA-4D9B-B6A1-0557C0C9E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3DD73F-CC5D-4DDD-9CFC-C1D99B6D6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doel</a:t>
            </a:r>
          </a:p>
          <a:p>
            <a:r>
              <a:rPr lang="nl-NL" dirty="0"/>
              <a:t>Kwadratische vergelijkingen oplossen</a:t>
            </a:r>
          </a:p>
          <a:p>
            <a:pPr lvl="1"/>
            <a:r>
              <a:rPr lang="nl-NL" dirty="0"/>
              <a:t>Ontbinden van tweetermen</a:t>
            </a:r>
          </a:p>
          <a:p>
            <a:pPr lvl="1"/>
            <a:r>
              <a:rPr lang="nl-NL" dirty="0"/>
              <a:t>Ontbinden van drietermen</a:t>
            </a:r>
          </a:p>
          <a:p>
            <a:r>
              <a:rPr lang="nl-NL" dirty="0"/>
              <a:t>Huiswerk</a:t>
            </a:r>
          </a:p>
        </p:txBody>
      </p:sp>
    </p:spTree>
    <p:extLst>
      <p:ext uri="{BB962C8B-B14F-4D97-AF65-F5344CB8AC3E}">
        <p14:creationId xmlns:p14="http://schemas.microsoft.com/office/powerpoint/2010/main" val="664852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457200" indent="-457200">
              <a:buAutoNum type="arabicPeriod"/>
            </a:pPr>
            <a:r>
              <a:rPr lang="nl-NL" sz="2000" dirty="0"/>
              <a:t>Som: 15   &amp;   Product: 36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D6F4270-0F1D-4975-A8D7-89F0E57EDF1E}"/>
              </a:ext>
            </a:extLst>
          </p:cNvPr>
          <p:cNvGraphicFramePr>
            <a:graphicFrameLocks noGrp="1"/>
          </p:cNvGraphicFramePr>
          <p:nvPr/>
        </p:nvGraphicFramePr>
        <p:xfrm>
          <a:off x="1011583" y="2674302"/>
          <a:ext cx="3745947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649">
                  <a:extLst>
                    <a:ext uri="{9D8B030D-6E8A-4147-A177-3AD203B41FA5}">
                      <a16:colId xmlns:a16="http://schemas.microsoft.com/office/drawing/2014/main" val="3431906749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869767645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590825558"/>
                    </a:ext>
                  </a:extLst>
                </a:gridCol>
              </a:tblGrid>
              <a:tr h="304569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65666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890790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30534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155094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02447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335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987153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9545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4867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3881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48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706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457200" indent="-457200">
              <a:buAutoNum type="arabicPeriod"/>
            </a:pPr>
            <a:r>
              <a:rPr lang="nl-NL" sz="2000" dirty="0"/>
              <a:t>Som: 15   &amp;   Product: 36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D6F4270-0F1D-4975-A8D7-89F0E57EDF1E}"/>
              </a:ext>
            </a:extLst>
          </p:cNvPr>
          <p:cNvGraphicFramePr>
            <a:graphicFrameLocks noGrp="1"/>
          </p:cNvGraphicFramePr>
          <p:nvPr/>
        </p:nvGraphicFramePr>
        <p:xfrm>
          <a:off x="1011583" y="2674302"/>
          <a:ext cx="3745947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649">
                  <a:extLst>
                    <a:ext uri="{9D8B030D-6E8A-4147-A177-3AD203B41FA5}">
                      <a16:colId xmlns:a16="http://schemas.microsoft.com/office/drawing/2014/main" val="3431906749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869767645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590825558"/>
                    </a:ext>
                  </a:extLst>
                </a:gridCol>
              </a:tblGrid>
              <a:tr h="304569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65666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890790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30534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155094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02447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335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987153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9545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4867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3881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48866"/>
                  </a:ext>
                </a:extLst>
              </a:tr>
            </a:tbl>
          </a:graphicData>
        </a:graphic>
      </p:graphicFrame>
      <p:sp>
        <p:nvSpPr>
          <p:cNvPr id="7" name="Rechthoek 6">
            <a:extLst>
              <a:ext uri="{FF2B5EF4-FFF2-40B4-BE49-F238E27FC236}">
                <a16:creationId xmlns:a16="http://schemas.microsoft.com/office/drawing/2014/main" id="{FE529CB2-62A8-46D3-8A1F-AE3824C131B9}"/>
              </a:ext>
            </a:extLst>
          </p:cNvPr>
          <p:cNvSpPr/>
          <p:nvPr/>
        </p:nvSpPr>
        <p:spPr>
          <a:xfrm>
            <a:off x="1011583" y="4492487"/>
            <a:ext cx="3745947" cy="37106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014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457200" indent="-457200">
              <a:buAutoNum type="arabicPeriod"/>
            </a:pPr>
            <a:r>
              <a:rPr lang="nl-NL" sz="2000" dirty="0"/>
              <a:t>Som: 15   &amp;   Product: 36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D6F4270-0F1D-4975-A8D7-89F0E57EDF1E}"/>
              </a:ext>
            </a:extLst>
          </p:cNvPr>
          <p:cNvGraphicFramePr>
            <a:graphicFrameLocks noGrp="1"/>
          </p:cNvGraphicFramePr>
          <p:nvPr/>
        </p:nvGraphicFramePr>
        <p:xfrm>
          <a:off x="1011583" y="2674302"/>
          <a:ext cx="3745947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649">
                  <a:extLst>
                    <a:ext uri="{9D8B030D-6E8A-4147-A177-3AD203B41FA5}">
                      <a16:colId xmlns:a16="http://schemas.microsoft.com/office/drawing/2014/main" val="3431906749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869767645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590825558"/>
                    </a:ext>
                  </a:extLst>
                </a:gridCol>
              </a:tblGrid>
              <a:tr h="304569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65666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890790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30534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155094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02447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335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987153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9545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4867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3881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48866"/>
                  </a:ext>
                </a:extLst>
              </a:tr>
            </a:tbl>
          </a:graphicData>
        </a:graphic>
      </p:graphicFrame>
      <p:sp>
        <p:nvSpPr>
          <p:cNvPr id="7" name="Rechthoek 6">
            <a:extLst>
              <a:ext uri="{FF2B5EF4-FFF2-40B4-BE49-F238E27FC236}">
                <a16:creationId xmlns:a16="http://schemas.microsoft.com/office/drawing/2014/main" id="{FE529CB2-62A8-46D3-8A1F-AE3824C131B9}"/>
              </a:ext>
            </a:extLst>
          </p:cNvPr>
          <p:cNvSpPr/>
          <p:nvPr/>
        </p:nvSpPr>
        <p:spPr>
          <a:xfrm>
            <a:off x="1011583" y="4492487"/>
            <a:ext cx="3745947" cy="37106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9A67D0DF-4DDA-4293-A947-C2A37E4FA475}"/>
              </a:ext>
            </a:extLst>
          </p:cNvPr>
          <p:cNvSpPr txBox="1">
            <a:spLocks/>
          </p:cNvSpPr>
          <p:nvPr/>
        </p:nvSpPr>
        <p:spPr>
          <a:xfrm>
            <a:off x="4886740" y="5257010"/>
            <a:ext cx="4230756" cy="416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nl-NL" sz="2000" dirty="0"/>
              <a:t>(x + 3)(x + 12) = 0</a:t>
            </a:r>
          </a:p>
        </p:txBody>
      </p:sp>
    </p:spTree>
    <p:extLst>
      <p:ext uri="{BB962C8B-B14F-4D97-AF65-F5344CB8AC3E}">
        <p14:creationId xmlns:p14="http://schemas.microsoft.com/office/powerpoint/2010/main" val="1767277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457200" indent="-457200">
              <a:buAutoNum type="arabicPeriod"/>
            </a:pPr>
            <a:r>
              <a:rPr lang="nl-NL" sz="2000" dirty="0"/>
              <a:t>Som: 15   &amp;   Product: 36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D6F4270-0F1D-4975-A8D7-89F0E57EDF1E}"/>
              </a:ext>
            </a:extLst>
          </p:cNvPr>
          <p:cNvGraphicFramePr>
            <a:graphicFrameLocks noGrp="1"/>
          </p:cNvGraphicFramePr>
          <p:nvPr/>
        </p:nvGraphicFramePr>
        <p:xfrm>
          <a:off x="1011583" y="2674302"/>
          <a:ext cx="3745947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649">
                  <a:extLst>
                    <a:ext uri="{9D8B030D-6E8A-4147-A177-3AD203B41FA5}">
                      <a16:colId xmlns:a16="http://schemas.microsoft.com/office/drawing/2014/main" val="3431906749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869767645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590825558"/>
                    </a:ext>
                  </a:extLst>
                </a:gridCol>
              </a:tblGrid>
              <a:tr h="304569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65666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890790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30534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155094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02447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335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987153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9545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4867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3881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48866"/>
                  </a:ext>
                </a:extLst>
              </a:tr>
            </a:tbl>
          </a:graphicData>
        </a:graphic>
      </p:graphicFrame>
      <p:sp>
        <p:nvSpPr>
          <p:cNvPr id="7" name="Rechthoek 6">
            <a:extLst>
              <a:ext uri="{FF2B5EF4-FFF2-40B4-BE49-F238E27FC236}">
                <a16:creationId xmlns:a16="http://schemas.microsoft.com/office/drawing/2014/main" id="{FE529CB2-62A8-46D3-8A1F-AE3824C131B9}"/>
              </a:ext>
            </a:extLst>
          </p:cNvPr>
          <p:cNvSpPr/>
          <p:nvPr/>
        </p:nvSpPr>
        <p:spPr>
          <a:xfrm>
            <a:off x="1011583" y="4492487"/>
            <a:ext cx="3745947" cy="37106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9A67D0DF-4DDA-4293-A947-C2A37E4FA475}"/>
              </a:ext>
            </a:extLst>
          </p:cNvPr>
          <p:cNvSpPr txBox="1">
            <a:spLocks/>
          </p:cNvSpPr>
          <p:nvPr/>
        </p:nvSpPr>
        <p:spPr>
          <a:xfrm>
            <a:off x="4886740" y="5257010"/>
            <a:ext cx="4230756" cy="416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nl-NL" sz="2000" dirty="0"/>
              <a:t>(x + 3)(x + 12) = 0</a:t>
            </a:r>
          </a:p>
          <a:p>
            <a:pPr marL="457200" indent="-457200">
              <a:buFont typeface="Arial" panose="020B0604020202020204" pitchFamily="34" charset="0"/>
              <a:buAutoNum type="arabicPeriod" startAt="4"/>
            </a:pPr>
            <a:r>
              <a:rPr lang="nl-NL" sz="2000" dirty="0"/>
              <a:t>x + 3 = 0	v	x + 12 = 0</a:t>
            </a:r>
          </a:p>
        </p:txBody>
      </p:sp>
    </p:spTree>
    <p:extLst>
      <p:ext uri="{BB962C8B-B14F-4D97-AF65-F5344CB8AC3E}">
        <p14:creationId xmlns:p14="http://schemas.microsoft.com/office/powerpoint/2010/main" val="2195486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x² + 15x + 36 = 0</a:t>
            </a:r>
          </a:p>
          <a:p>
            <a:pPr marL="457200" indent="-457200">
              <a:buAutoNum type="arabicPeriod"/>
            </a:pPr>
            <a:r>
              <a:rPr lang="nl-NL" sz="2000" dirty="0"/>
              <a:t>Som: 15   &amp;   Product: 36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  <a:p>
            <a:pPr marL="457200" indent="-457200">
              <a:buAutoNum type="arabicPeriod"/>
            </a:pPr>
            <a:r>
              <a:rPr lang="nl-NL" sz="2000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D6F4270-0F1D-4975-A8D7-89F0E57EDF1E}"/>
              </a:ext>
            </a:extLst>
          </p:cNvPr>
          <p:cNvGraphicFramePr>
            <a:graphicFrameLocks noGrp="1"/>
          </p:cNvGraphicFramePr>
          <p:nvPr/>
        </p:nvGraphicFramePr>
        <p:xfrm>
          <a:off x="1011583" y="2674302"/>
          <a:ext cx="3745947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8649">
                  <a:extLst>
                    <a:ext uri="{9D8B030D-6E8A-4147-A177-3AD203B41FA5}">
                      <a16:colId xmlns:a16="http://schemas.microsoft.com/office/drawing/2014/main" val="3431906749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869767645"/>
                    </a:ext>
                  </a:extLst>
                </a:gridCol>
                <a:gridCol w="1248649">
                  <a:extLst>
                    <a:ext uri="{9D8B030D-6E8A-4147-A177-3AD203B41FA5}">
                      <a16:colId xmlns:a16="http://schemas.microsoft.com/office/drawing/2014/main" val="590825558"/>
                    </a:ext>
                  </a:extLst>
                </a:gridCol>
              </a:tblGrid>
              <a:tr h="304569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65666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890790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30534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155094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02447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7335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987153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29545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84867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538819"/>
                  </a:ext>
                </a:extLst>
              </a:tr>
              <a:tr h="308799"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548866"/>
                  </a:ext>
                </a:extLst>
              </a:tr>
            </a:tbl>
          </a:graphicData>
        </a:graphic>
      </p:graphicFrame>
      <p:sp>
        <p:nvSpPr>
          <p:cNvPr id="7" name="Rechthoek 6">
            <a:extLst>
              <a:ext uri="{FF2B5EF4-FFF2-40B4-BE49-F238E27FC236}">
                <a16:creationId xmlns:a16="http://schemas.microsoft.com/office/drawing/2014/main" id="{FE529CB2-62A8-46D3-8A1F-AE3824C131B9}"/>
              </a:ext>
            </a:extLst>
          </p:cNvPr>
          <p:cNvSpPr/>
          <p:nvPr/>
        </p:nvSpPr>
        <p:spPr>
          <a:xfrm>
            <a:off x="1011583" y="4492487"/>
            <a:ext cx="3745947" cy="37106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9A67D0DF-4DDA-4293-A947-C2A37E4FA475}"/>
              </a:ext>
            </a:extLst>
          </p:cNvPr>
          <p:cNvSpPr txBox="1">
            <a:spLocks/>
          </p:cNvSpPr>
          <p:nvPr/>
        </p:nvSpPr>
        <p:spPr>
          <a:xfrm>
            <a:off x="4886740" y="5257010"/>
            <a:ext cx="4230756" cy="416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nl-NL" sz="2000" dirty="0"/>
              <a:t>(x + 3)(x + 12) = 0</a:t>
            </a:r>
          </a:p>
          <a:p>
            <a:pPr marL="457200" indent="-457200">
              <a:buFont typeface="Arial" panose="020B0604020202020204" pitchFamily="34" charset="0"/>
              <a:buAutoNum type="arabicPeriod" startAt="4"/>
            </a:pPr>
            <a:r>
              <a:rPr lang="nl-NL" sz="2000" dirty="0"/>
              <a:t>x + 3 = 0	v	x + 12 = 0</a:t>
            </a:r>
          </a:p>
          <a:p>
            <a:pPr marL="457200" indent="-457200">
              <a:buFont typeface="Arial" panose="020B0604020202020204" pitchFamily="34" charset="0"/>
              <a:buAutoNum type="arabicPeriod" startAt="4"/>
            </a:pPr>
            <a:r>
              <a:rPr lang="nl-NL" sz="2000" dirty="0"/>
              <a:t>X = -3	v	x = -12 </a:t>
            </a:r>
          </a:p>
        </p:txBody>
      </p:sp>
    </p:spTree>
    <p:extLst>
      <p:ext uri="{BB962C8B-B14F-4D97-AF65-F5344CB8AC3E}">
        <p14:creationId xmlns:p14="http://schemas.microsoft.com/office/powerpoint/2010/main" val="2541191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- 13x + 36 =0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x – 72 = 0</a:t>
            </a:r>
          </a:p>
          <a:p>
            <a:pPr marL="457200" indent="-457200">
              <a:buAutoNum type="alphaLcPeriod"/>
            </a:pPr>
            <a:r>
              <a:rPr lang="nl-NL" sz="2000" dirty="0"/>
              <a:t>x² + 14x  + 48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7AED7E9-85E0-4295-BB53-FAD811258CB4}"/>
              </a:ext>
            </a:extLst>
          </p:cNvPr>
          <p:cNvSpPr txBox="1">
            <a:spLocks/>
          </p:cNvSpPr>
          <p:nvPr/>
        </p:nvSpPr>
        <p:spPr>
          <a:xfrm>
            <a:off x="6796838" y="1234739"/>
            <a:ext cx="5236731" cy="3721574"/>
          </a:xfrm>
          <a:prstGeom prst="rect">
            <a:avLst/>
          </a:prstGeom>
          <a:ln w="28575">
            <a:solidFill>
              <a:srgbClr val="00B0F0"/>
            </a:solidFill>
            <a:prstDash val="sysDash"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u="sng" dirty="0"/>
              <a:t>Stappenplan	drietermen </a:t>
            </a:r>
            <a:r>
              <a:rPr lang="nl-NL" sz="1600" dirty="0"/>
              <a:t>(= product-som-methode)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AutoNum type="arabicPeriod"/>
            </a:pPr>
            <a:r>
              <a:rPr lang="nl-NL" sz="1800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sz="1800" dirty="0"/>
              <a:t>Bereken de oplossingen voor x met de balansmethode.</a:t>
            </a:r>
          </a:p>
        </p:txBody>
      </p:sp>
      <p:sp>
        <p:nvSpPr>
          <p:cNvPr id="9" name="Wolk 8">
            <a:extLst>
              <a:ext uri="{FF2B5EF4-FFF2-40B4-BE49-F238E27FC236}">
                <a16:creationId xmlns:a16="http://schemas.microsoft.com/office/drawing/2014/main" id="{5BFC8BCA-E423-43E8-B852-43BF344BA01F}"/>
              </a:ext>
            </a:extLst>
          </p:cNvPr>
          <p:cNvSpPr/>
          <p:nvPr/>
        </p:nvSpPr>
        <p:spPr>
          <a:xfrm>
            <a:off x="6096000" y="5078881"/>
            <a:ext cx="4913246" cy="1722092"/>
          </a:xfrm>
          <a:prstGeom prst="cloud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Los de vergelijkingen op</a:t>
            </a:r>
          </a:p>
          <a:p>
            <a:pPr algn="ctr"/>
            <a:r>
              <a:rPr lang="nl-NL" dirty="0"/>
              <a:t>Je hebt ongeveer 5minuten de tijd</a:t>
            </a:r>
          </a:p>
        </p:txBody>
      </p:sp>
    </p:spTree>
    <p:extLst>
      <p:ext uri="{BB962C8B-B14F-4D97-AF65-F5344CB8AC3E}">
        <p14:creationId xmlns:p14="http://schemas.microsoft.com/office/powerpoint/2010/main" val="2986935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- 13x + 36 =0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x – 72 = 0</a:t>
            </a:r>
          </a:p>
          <a:p>
            <a:pPr marL="457200" indent="-457200">
              <a:buAutoNum type="alphaLcPeriod"/>
            </a:pPr>
            <a:r>
              <a:rPr lang="nl-NL" sz="2000" dirty="0"/>
              <a:t>x² + 14x  + 48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4D34113-6523-4378-96E5-B6AF6160143D}"/>
              </a:ext>
            </a:extLst>
          </p:cNvPr>
          <p:cNvSpPr txBox="1"/>
          <p:nvPr/>
        </p:nvSpPr>
        <p:spPr>
          <a:xfrm>
            <a:off x="3625660" y="2674302"/>
            <a:ext cx="4982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(x -4)(x – 9) = 0</a:t>
            </a:r>
          </a:p>
          <a:p>
            <a:r>
              <a:rPr lang="nl-NL" dirty="0"/>
              <a:t>x – 4 = 0	  v   x – 9 = 0</a:t>
            </a:r>
          </a:p>
          <a:p>
            <a:r>
              <a:rPr lang="nl-NL" dirty="0"/>
              <a:t>x = 4	  v    x = 9</a:t>
            </a:r>
          </a:p>
        </p:txBody>
      </p:sp>
    </p:spTree>
    <p:extLst>
      <p:ext uri="{BB962C8B-B14F-4D97-AF65-F5344CB8AC3E}">
        <p14:creationId xmlns:p14="http://schemas.microsoft.com/office/powerpoint/2010/main" val="2066071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- 13x + 36 =0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x – 72 = 0</a:t>
            </a:r>
          </a:p>
          <a:p>
            <a:pPr marL="457200" indent="-457200">
              <a:buAutoNum type="alphaLcPeriod"/>
            </a:pPr>
            <a:r>
              <a:rPr lang="nl-NL" sz="2000" dirty="0"/>
              <a:t>x² + 14x  + 48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4D34113-6523-4378-96E5-B6AF6160143D}"/>
              </a:ext>
            </a:extLst>
          </p:cNvPr>
          <p:cNvSpPr txBox="1"/>
          <p:nvPr/>
        </p:nvSpPr>
        <p:spPr>
          <a:xfrm>
            <a:off x="3625660" y="2674302"/>
            <a:ext cx="49828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(x -4)(x – 9) = 0</a:t>
            </a:r>
          </a:p>
          <a:p>
            <a:r>
              <a:rPr lang="nl-NL" dirty="0"/>
              <a:t>x – 4 = 0	  v   x – 9 = 0</a:t>
            </a:r>
          </a:p>
          <a:p>
            <a:r>
              <a:rPr lang="nl-NL" dirty="0"/>
              <a:t>x = 4	  v    x = 9</a:t>
            </a:r>
          </a:p>
          <a:p>
            <a:endParaRPr lang="nl-NL" dirty="0"/>
          </a:p>
          <a:p>
            <a:pPr marL="342900" indent="-342900">
              <a:buFont typeface="+mj-lt"/>
              <a:buAutoNum type="alphaLcPeriod" startAt="2"/>
            </a:pPr>
            <a:r>
              <a:rPr lang="nl-NL" dirty="0"/>
              <a:t>(x – 9)(x + 8) = 0</a:t>
            </a:r>
          </a:p>
          <a:p>
            <a:r>
              <a:rPr lang="nl-NL" dirty="0"/>
              <a:t>x – 9 = 0	  v   x + 8 = 0</a:t>
            </a:r>
          </a:p>
          <a:p>
            <a:r>
              <a:rPr lang="nl-NL" dirty="0"/>
              <a:t>x = 9	  v   x = -8</a:t>
            </a:r>
          </a:p>
          <a:p>
            <a:pPr marL="342900" indent="-342900">
              <a:buAutoNum type="alphaLcPeriod" startAt="2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11382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7757-A430-4409-862B-8F58C023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B7AB-BCE0-4DF2-9CB8-C87C0BD6D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7" y="1348739"/>
            <a:ext cx="5663182" cy="4160520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- 13x + 36 =0</a:t>
            </a:r>
          </a:p>
          <a:p>
            <a:pPr marL="457200" indent="-457200">
              <a:buAutoNum type="alphaLcPeriod"/>
            </a:pPr>
            <a:r>
              <a:rPr lang="nl-NL" sz="2000" dirty="0"/>
              <a:t>x² - x – 72 = 0</a:t>
            </a:r>
          </a:p>
          <a:p>
            <a:pPr marL="457200" indent="-457200">
              <a:buAutoNum type="alphaLcPeriod"/>
            </a:pPr>
            <a:r>
              <a:rPr lang="nl-NL" sz="2000" dirty="0"/>
              <a:t>x² + 14x  + 48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4D34113-6523-4378-96E5-B6AF6160143D}"/>
              </a:ext>
            </a:extLst>
          </p:cNvPr>
          <p:cNvSpPr txBox="1"/>
          <p:nvPr/>
        </p:nvSpPr>
        <p:spPr>
          <a:xfrm>
            <a:off x="3625660" y="2674302"/>
            <a:ext cx="49828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(x -4)(x – 9) = 0</a:t>
            </a:r>
          </a:p>
          <a:p>
            <a:r>
              <a:rPr lang="nl-NL" dirty="0"/>
              <a:t>x – 4 = 0	  v   x – 9 = 0</a:t>
            </a:r>
          </a:p>
          <a:p>
            <a:r>
              <a:rPr lang="nl-NL" dirty="0"/>
              <a:t>x = 4	  v    x = 9</a:t>
            </a:r>
          </a:p>
          <a:p>
            <a:endParaRPr lang="nl-NL" dirty="0"/>
          </a:p>
          <a:p>
            <a:pPr marL="342900" indent="-342900">
              <a:buFont typeface="+mj-lt"/>
              <a:buAutoNum type="alphaLcPeriod" startAt="2"/>
            </a:pPr>
            <a:r>
              <a:rPr lang="nl-NL" dirty="0"/>
              <a:t>(x – 9)(x + 8) = 0</a:t>
            </a:r>
          </a:p>
          <a:p>
            <a:r>
              <a:rPr lang="nl-NL" dirty="0"/>
              <a:t>x – 9 = 0	  v   x + 8 = 0</a:t>
            </a:r>
          </a:p>
          <a:p>
            <a:r>
              <a:rPr lang="nl-NL" dirty="0"/>
              <a:t>x = 9	  v   x = -8</a:t>
            </a:r>
          </a:p>
          <a:p>
            <a:pPr marL="342900" indent="-342900">
              <a:buAutoNum type="alphaLcPeriod" startAt="2"/>
            </a:pPr>
            <a:endParaRPr lang="nl-NL" dirty="0"/>
          </a:p>
          <a:p>
            <a:pPr marL="342900" indent="-342900">
              <a:buFont typeface="+mj-lt"/>
              <a:buAutoNum type="alphaLcPeriod" startAt="3"/>
            </a:pPr>
            <a:r>
              <a:rPr lang="nl-NL" dirty="0"/>
              <a:t>(x + 8)(x + 6) = 0</a:t>
            </a:r>
          </a:p>
          <a:p>
            <a:r>
              <a:rPr lang="nl-NL" dirty="0"/>
              <a:t>x + 8 = 0	  v   x + 6 = 0</a:t>
            </a:r>
          </a:p>
          <a:p>
            <a:r>
              <a:rPr lang="nl-NL" dirty="0"/>
              <a:t>x = -8	  v   x = -6</a:t>
            </a:r>
          </a:p>
        </p:txBody>
      </p:sp>
    </p:spTree>
    <p:extLst>
      <p:ext uri="{BB962C8B-B14F-4D97-AF65-F5344CB8AC3E}">
        <p14:creationId xmlns:p14="http://schemas.microsoft.com/office/powerpoint/2010/main" val="4245390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55F65-4EA0-4922-B623-F00EB8087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 elkaar heen 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72AC9D-77C7-4E8B-8F9B-25BD173F2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Los de vergelijkingen op</a:t>
            </a:r>
          </a:p>
          <a:p>
            <a:pPr marL="514350" indent="-514350">
              <a:buAutoNum type="alphaLcPeriod"/>
            </a:pPr>
            <a:r>
              <a:rPr lang="nl-NL" dirty="0"/>
              <a:t>3 + x² + 4x = 0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/>
              <a:t>x² + 29x – 7x = 0</a:t>
            </a:r>
          </a:p>
          <a:p>
            <a:pPr marL="514350" indent="-514350">
              <a:buAutoNum type="alphaL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0626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B6451-3105-4A7E-ADCB-53C9BDA58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doel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D49BF6-BA2A-4989-9890-6A08AA8B5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Kwadratische vergelijkingen oplossen</a:t>
            </a:r>
          </a:p>
          <a:p>
            <a:pPr lvl="1"/>
            <a:r>
              <a:rPr lang="nl-NL" dirty="0"/>
              <a:t>Lukt niet met balansmethode</a:t>
            </a:r>
          </a:p>
          <a:p>
            <a:pPr lvl="1"/>
            <a:r>
              <a:rPr lang="nl-NL" dirty="0"/>
              <a:t>Andere manier: ontbinden in factoren</a:t>
            </a:r>
          </a:p>
          <a:p>
            <a:pPr lvl="1"/>
            <a:r>
              <a:rPr lang="nl-NL" dirty="0"/>
              <a:t>Regel toepassen: </a:t>
            </a:r>
          </a:p>
          <a:p>
            <a:pPr marL="457200" lvl="1" indent="0">
              <a:buNone/>
            </a:pPr>
            <a:r>
              <a:rPr lang="nl-NL" dirty="0"/>
              <a:t>Als de uitkomst van een product 0 is, moet 1 van de factoren 0 zijn</a:t>
            </a:r>
          </a:p>
          <a:p>
            <a:pPr lvl="1"/>
            <a:r>
              <a:rPr lang="nl-NL" dirty="0"/>
              <a:t>2 oplossingen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4007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55F65-4EA0-4922-B623-F00EB8087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 elkaar heen 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72AC9D-77C7-4E8B-8F9B-25BD173F2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4727713" cy="4160520"/>
          </a:xfrm>
        </p:spPr>
        <p:txBody>
          <a:bodyPr/>
          <a:lstStyle/>
          <a:p>
            <a:r>
              <a:rPr lang="nl-NL" dirty="0"/>
              <a:t>Los de vergelijkingen op</a:t>
            </a:r>
          </a:p>
          <a:p>
            <a:pPr marL="514350" indent="-514350">
              <a:buAutoNum type="alphaLcPeriod"/>
            </a:pPr>
            <a:r>
              <a:rPr lang="nl-NL" dirty="0"/>
              <a:t>3 + x² + 4x = 0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/>
              <a:t>x² + 29x – 7x = 0</a:t>
            </a:r>
          </a:p>
          <a:p>
            <a:pPr marL="514350" indent="-514350">
              <a:buAutoNum type="alphaL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90541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A55F65-4EA0-4922-B623-F00EB8087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Door elkaar heen 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72AC9D-77C7-4E8B-8F9B-25BD173F2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4727713" cy="4160520"/>
          </a:xfrm>
        </p:spPr>
        <p:txBody>
          <a:bodyPr/>
          <a:lstStyle/>
          <a:p>
            <a:r>
              <a:rPr lang="nl-NL" dirty="0"/>
              <a:t>Los de vergelijkingen op</a:t>
            </a:r>
          </a:p>
          <a:p>
            <a:pPr marL="514350" indent="-514350">
              <a:buAutoNum type="alphaLcPeriod"/>
            </a:pPr>
            <a:r>
              <a:rPr lang="nl-NL" dirty="0"/>
              <a:t>3 + x² + 4x = 0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/>
              <a:t>x² + 29x – 7x = 0</a:t>
            </a:r>
          </a:p>
          <a:p>
            <a:pPr marL="514350" indent="-514350">
              <a:buAutoNum type="alphaLcPeriod"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84BFA9B-E1A4-40AC-800A-7D1D18249DBB}"/>
              </a:ext>
            </a:extLst>
          </p:cNvPr>
          <p:cNvSpPr txBox="1"/>
          <p:nvPr/>
        </p:nvSpPr>
        <p:spPr>
          <a:xfrm>
            <a:off x="5565913" y="1444487"/>
            <a:ext cx="51550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nl-NL" dirty="0"/>
              <a:t>Het zijn drietermen, maar in een andere volgorde dan normaal		  &gt;&gt; x² + 4x + 3 = 0			    Som: 4	&amp;	Product: 3	     Ik kies voor de getallen 1 en 3, want         1 </a:t>
            </a:r>
            <a:r>
              <a:rPr lang="nl-NL" dirty="0">
                <a:latin typeface="Century Gothic" panose="020B0502020202020204" pitchFamily="34" charset="0"/>
              </a:rPr>
              <a:t>● 3 = 3  &amp; 1 + 3 = 4 			     Dus dan krijg ik (x + 1)(x + 3) = 0	     x + 1 = 0	v	x + 3 = 0		      x = -1	v	x = -3</a:t>
            </a:r>
            <a:endParaRPr lang="nl-NL" dirty="0"/>
          </a:p>
          <a:p>
            <a:pPr marL="342900" indent="-342900">
              <a:buAutoNum type="alphaLcPeriod"/>
            </a:pPr>
            <a:endParaRPr lang="nl-NL" dirty="0"/>
          </a:p>
          <a:p>
            <a:pPr marL="342900" indent="-342900">
              <a:buAutoNum type="alphaLcPeriod"/>
            </a:pPr>
            <a:r>
              <a:rPr lang="nl-NL" dirty="0"/>
              <a:t>Het zijn tweetermen, want 29x en -7x kunnen van elkaar af worden gehaald     &gt;&gt; x² + 22x = 0			     x² = x </a:t>
            </a:r>
            <a:r>
              <a:rPr lang="nl-NL" dirty="0">
                <a:latin typeface="Century Gothic" panose="020B0502020202020204" pitchFamily="34" charset="0"/>
              </a:rPr>
              <a:t>● x	&amp; 22x = 2 ● 11 ● x	    GGD = x	&gt;&gt; x(x + 22) = 0		      x = 0	v  x + 22 = 0			      x = 0	v  x = -22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82560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4924CE-BFC3-4498-B556-EE4C5CFCD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Zijn er nog vragen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E59E60-6F49-4B27-BB5A-4BE0EE4BB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dia is er alleen als we nog tijd hebben</a:t>
            </a:r>
          </a:p>
        </p:txBody>
      </p:sp>
    </p:spTree>
    <p:extLst>
      <p:ext uri="{BB962C8B-B14F-4D97-AF65-F5344CB8AC3E}">
        <p14:creationId xmlns:p14="http://schemas.microsoft.com/office/powerpoint/2010/main" val="22683671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A9AFD-8B87-4C8D-A237-E5DB90E3F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E2E575-8085-4D10-9CA7-AC9BF5C3D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week extra oefenmateriaal</a:t>
            </a:r>
          </a:p>
          <a:p>
            <a:pPr lvl="1"/>
            <a:r>
              <a:rPr lang="nl-NL" dirty="0"/>
              <a:t>Ontbinden in factoren moet je kunnen dromen</a:t>
            </a:r>
          </a:p>
          <a:p>
            <a:pPr lvl="1"/>
            <a:r>
              <a:rPr lang="nl-NL" dirty="0"/>
              <a:t>Dit hebben we nodig voor paragraaf 5</a:t>
            </a:r>
          </a:p>
          <a:p>
            <a:r>
              <a:rPr lang="nl-NL" dirty="0"/>
              <a:t>Is er animo voor een extra uitleg les ?</a:t>
            </a:r>
          </a:p>
          <a:p>
            <a:endParaRPr lang="nl-NL" dirty="0"/>
          </a:p>
          <a:p>
            <a:r>
              <a:rPr lang="nl-NL" dirty="0"/>
              <a:t>Succes !</a:t>
            </a:r>
          </a:p>
        </p:txBody>
      </p:sp>
    </p:spTree>
    <p:extLst>
      <p:ext uri="{BB962C8B-B14F-4D97-AF65-F5344CB8AC3E}">
        <p14:creationId xmlns:p14="http://schemas.microsoft.com/office/powerpoint/2010/main" val="286960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27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1527921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1. </a:t>
            </a:r>
            <a:r>
              <a:rPr lang="nl-NL" sz="2000" dirty="0">
                <a:latin typeface="Century Gothic" panose="020B0502020202020204" pitchFamily="34" charset="0"/>
              </a:rPr>
              <a:t>28x² = 2 ● 2 ● 7 ● x ● x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16x = 2 ● 2 ● 2 ● 2 ● x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222498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1. </a:t>
            </a:r>
            <a:r>
              <a:rPr lang="nl-NL" sz="2000" dirty="0">
                <a:latin typeface="Century Gothic" panose="020B0502020202020204" pitchFamily="34" charset="0"/>
              </a:rPr>
              <a:t>28x² = 2 ● 2 ● 7 ● x ● x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16x = 2 ● 2 ● 2 ● 2 ● 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2. </a:t>
            </a:r>
            <a:r>
              <a:rPr lang="nl-NL" sz="2000" dirty="0">
                <a:latin typeface="Century Gothic" panose="020B0502020202020204" pitchFamily="34" charset="0"/>
              </a:rPr>
              <a:t>GGD(28x²,16x) = 2 ● 2 ● x = 4x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282075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1. </a:t>
            </a:r>
            <a:r>
              <a:rPr lang="nl-NL" sz="2000" dirty="0">
                <a:latin typeface="Century Gothic" panose="020B0502020202020204" pitchFamily="34" charset="0"/>
              </a:rPr>
              <a:t>28x² = 2 ● 2 ● 7 ● x ● x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16x = 2 ● 2 ● 2 ● 2 ● 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2. </a:t>
            </a:r>
            <a:r>
              <a:rPr lang="nl-NL" sz="2000" dirty="0">
                <a:latin typeface="Century Gothic" panose="020B0502020202020204" pitchFamily="34" charset="0"/>
              </a:rPr>
              <a:t>GGD(28x²,16x) = 2 ● 2 ● x = 4x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3. </a:t>
            </a:r>
            <a:r>
              <a:rPr lang="nl-NL" sz="2000" dirty="0">
                <a:latin typeface="Century Gothic" panose="020B0502020202020204" pitchFamily="34" charset="0"/>
              </a:rPr>
              <a:t>Vergelijking wordt: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4x (7x + 4) = 0</a:t>
            </a:r>
            <a:endParaRPr lang="nl-NL" sz="2000" dirty="0"/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2897427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C2133-2E0D-4494-97E1-E158C3B6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van tweetermen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DBDC2D-DD47-4BE4-82C8-9F82FFFAC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096"/>
            <a:ext cx="4316896" cy="4773433"/>
          </a:xfrm>
        </p:spPr>
        <p:txBody>
          <a:bodyPr>
            <a:normAutofit/>
          </a:bodyPr>
          <a:lstStyle/>
          <a:p>
            <a:r>
              <a:rPr lang="nl-NL" sz="2000" dirty="0"/>
              <a:t>Los de vergelijking op.</a:t>
            </a:r>
          </a:p>
          <a:p>
            <a:pPr marL="0" indent="0">
              <a:buNone/>
            </a:pPr>
            <a:r>
              <a:rPr lang="nl-NL" sz="2000" dirty="0"/>
              <a:t>28x² + 16x = 0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1. </a:t>
            </a:r>
            <a:r>
              <a:rPr lang="nl-NL" sz="2000" dirty="0">
                <a:latin typeface="Century Gothic" panose="020B0502020202020204" pitchFamily="34" charset="0"/>
              </a:rPr>
              <a:t>28x² = 2 ● 2 ● 7 ● x ● x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16x = 2 ● 2 ● 2 ● 2 ● 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2. </a:t>
            </a:r>
            <a:r>
              <a:rPr lang="nl-NL" sz="2000" dirty="0">
                <a:latin typeface="Century Gothic" panose="020B0502020202020204" pitchFamily="34" charset="0"/>
              </a:rPr>
              <a:t>GGD(28x²,16x) = 2 ● 2 ● x = 4x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3. </a:t>
            </a:r>
            <a:r>
              <a:rPr lang="nl-NL" sz="2000" dirty="0">
                <a:latin typeface="Century Gothic" panose="020B0502020202020204" pitchFamily="34" charset="0"/>
              </a:rPr>
              <a:t>Vergelijking wordt: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4x (7x + 4) = 0</a:t>
            </a:r>
            <a:endParaRPr lang="nl-NL" sz="2000" dirty="0"/>
          </a:p>
          <a:p>
            <a:pPr marL="0" indent="0">
              <a:buNone/>
            </a:pPr>
            <a:r>
              <a:rPr lang="nl-NL" sz="2000" b="1" dirty="0">
                <a:solidFill>
                  <a:srgbClr val="0070C0"/>
                </a:solidFill>
              </a:rPr>
              <a:t>4. </a:t>
            </a:r>
            <a:r>
              <a:rPr lang="nl-NL" sz="2000" dirty="0"/>
              <a:t>4x = 0	v	7x + 4 = 0</a:t>
            </a:r>
          </a:p>
          <a:p>
            <a:pPr marL="0" indent="0">
              <a:buNone/>
            </a:pPr>
            <a:endParaRPr lang="nl-NL" sz="2000" dirty="0">
              <a:latin typeface="Century Gothic" panose="020B0502020202020204" pitchFamily="34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EE9D8FC-1056-496F-8DF0-C4B5BDDA4E2E}"/>
              </a:ext>
            </a:extLst>
          </p:cNvPr>
          <p:cNvSpPr txBox="1"/>
          <p:nvPr/>
        </p:nvSpPr>
        <p:spPr>
          <a:xfrm>
            <a:off x="7209183" y="1395080"/>
            <a:ext cx="49828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	tweetermen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  <a:p>
            <a:pPr marL="342900" indent="-342900">
              <a:buAutoNum type="arabicPeriod"/>
            </a:pP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Bereken de oplossingen voor x met de balansmethode.</a:t>
            </a:r>
          </a:p>
        </p:txBody>
      </p:sp>
    </p:spTree>
    <p:extLst>
      <p:ext uri="{BB962C8B-B14F-4D97-AF65-F5344CB8AC3E}">
        <p14:creationId xmlns:p14="http://schemas.microsoft.com/office/powerpoint/2010/main" val="1858589351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LeftStep">
      <a:dk1>
        <a:srgbClr val="000000"/>
      </a:dk1>
      <a:lt1>
        <a:srgbClr val="FFFFFF"/>
      </a:lt1>
      <a:dk2>
        <a:srgbClr val="242741"/>
      </a:dk2>
      <a:lt2>
        <a:srgbClr val="E2E5E8"/>
      </a:lt2>
      <a:accent1>
        <a:srgbClr val="B99C7E"/>
      </a:accent1>
      <a:accent2>
        <a:srgbClr val="BA857F"/>
      </a:accent2>
      <a:accent3>
        <a:srgbClr val="C595A4"/>
      </a:accent3>
      <a:accent4>
        <a:srgbClr val="BA7FAA"/>
      </a:accent4>
      <a:accent5>
        <a:srgbClr val="BD94C5"/>
      </a:accent5>
      <a:accent6>
        <a:srgbClr val="987FBA"/>
      </a:accent6>
      <a:hlink>
        <a:srgbClr val="6084A9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2697</Words>
  <Application>Microsoft Office PowerPoint</Application>
  <PresentationFormat>Breedbeeld</PresentationFormat>
  <Paragraphs>499</Paragraphs>
  <Slides>33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8" baseType="lpstr">
      <vt:lpstr>Arial</vt:lpstr>
      <vt:lpstr>Century Gothic</vt:lpstr>
      <vt:lpstr>Elephant</vt:lpstr>
      <vt:lpstr>Garamond</vt:lpstr>
      <vt:lpstr>BrushVTI</vt:lpstr>
      <vt:lpstr>Hoofdstuk 11</vt:lpstr>
      <vt:lpstr>Wat gaan we doen ?</vt:lpstr>
      <vt:lpstr>Het doel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tweetermen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Ontbinden van drietermen</vt:lpstr>
      <vt:lpstr>Door elkaar heen !</vt:lpstr>
      <vt:lpstr>Door elkaar heen !</vt:lpstr>
      <vt:lpstr>Door elkaar heen !</vt:lpstr>
      <vt:lpstr>Zijn er nog vragen ?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11</dc:title>
  <dc:creator>Nienke Bos</dc:creator>
  <cp:lastModifiedBy>Nienke Bos</cp:lastModifiedBy>
  <cp:revision>12</cp:revision>
  <dcterms:created xsi:type="dcterms:W3CDTF">2020-06-02T21:19:49Z</dcterms:created>
  <dcterms:modified xsi:type="dcterms:W3CDTF">2020-06-03T08:35:14Z</dcterms:modified>
</cp:coreProperties>
</file>