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86" r:id="rId3"/>
    <p:sldId id="258" r:id="rId4"/>
    <p:sldId id="285" r:id="rId5"/>
    <p:sldId id="268" r:id="rId6"/>
    <p:sldId id="274" r:id="rId7"/>
    <p:sldId id="289" r:id="rId8"/>
    <p:sldId id="262" r:id="rId9"/>
    <p:sldId id="260" r:id="rId10"/>
    <p:sldId id="269" r:id="rId11"/>
    <p:sldId id="270" r:id="rId12"/>
    <p:sldId id="272" r:id="rId13"/>
    <p:sldId id="288" r:id="rId14"/>
    <p:sldId id="287" r:id="rId15"/>
  </p:sldIdLst>
  <p:sldSz cx="9144000" cy="6858000" type="screen4x3"/>
  <p:notesSz cx="6858000" cy="9144000"/>
  <p:defaultTextStyle>
    <a:defPPr>
      <a:defRPr lang="nl-NL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27" autoAdjust="0"/>
    <p:restoredTop sz="94660"/>
  </p:normalViewPr>
  <p:slideViewPr>
    <p:cSldViewPr>
      <p:cViewPr varScale="1">
        <p:scale>
          <a:sx n="74" d="100"/>
          <a:sy n="74" d="100"/>
        </p:scale>
        <p:origin x="1164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dia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hoek 8"/>
          <p:cNvSpPr/>
          <p:nvPr/>
        </p:nvSpPr>
        <p:spPr bwMode="ltGray">
          <a:xfrm>
            <a:off x="0" y="0"/>
            <a:ext cx="9144000" cy="513556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Rechthoek 9"/>
          <p:cNvSpPr/>
          <p:nvPr/>
        </p:nvSpPr>
        <p:spPr bwMode="invGray">
          <a:xfrm>
            <a:off x="0" y="5127625"/>
            <a:ext cx="9144000" cy="46038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5800" y="3355848"/>
            <a:ext cx="8077200" cy="1673352"/>
          </a:xfrm>
        </p:spPr>
        <p:txBody>
          <a:bodyPr tIns="0" bIns="0" anchor="t"/>
          <a:lstStyle>
            <a:lvl1pPr algn="l">
              <a:defRPr sz="4700" b="1"/>
            </a:lvl1pPr>
            <a:extLst/>
          </a:lstStyle>
          <a:p>
            <a:r>
              <a:rPr lang="nl-NL"/>
              <a:t>Klik om de stijl te bewerken</a:t>
            </a:r>
            <a:endParaRPr lang="en-US"/>
          </a:p>
        </p:txBody>
      </p:sp>
      <p:sp>
        <p:nvSpPr>
          <p:cNvPr id="3" name="Ondertitel 2"/>
          <p:cNvSpPr>
            <a:spLocks noGrp="1"/>
          </p:cNvSpPr>
          <p:nvPr>
            <p:ph type="subTitle" idx="1"/>
          </p:nvPr>
        </p:nvSpPr>
        <p:spPr>
          <a:xfrm>
            <a:off x="685800" y="1828800"/>
            <a:ext cx="80772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lang="nl-NL"/>
              <a:t>Klik om het opmaakprofiel van de modelondertitel te bewerken</a:t>
            </a:r>
            <a:endParaRPr lang="en-US"/>
          </a:p>
        </p:txBody>
      </p:sp>
      <p:sp>
        <p:nvSpPr>
          <p:cNvPr id="6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7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8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35C58B-D74D-497B-8615-E3502B698A30}" type="slidenum">
              <a:rPr lang="nl-NL"/>
              <a:pPr>
                <a:defRPr/>
              </a:pPr>
              <a:t>‹nr.›</a:t>
            </a:fld>
            <a:endParaRPr lang="nl-NL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en-US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11B734-6BF5-404E-B9C0-8B64C9E45D13}" type="slidenum">
              <a:rPr lang="nl-NL"/>
              <a:pPr>
                <a:defRPr/>
              </a:pPr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hoek 8"/>
          <p:cNvSpPr/>
          <p:nvPr/>
        </p:nvSpPr>
        <p:spPr bwMode="invGray">
          <a:xfrm>
            <a:off x="6599238" y="0"/>
            <a:ext cx="46037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Rechthoek 7"/>
          <p:cNvSpPr/>
          <p:nvPr/>
        </p:nvSpPr>
        <p:spPr bwMode="ltGray">
          <a:xfrm>
            <a:off x="6648450" y="0"/>
            <a:ext cx="2514600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6781800" y="274640"/>
            <a:ext cx="1905000" cy="5851525"/>
          </a:xfrm>
        </p:spPr>
        <p:txBody>
          <a:bodyPr vert="eaVert"/>
          <a:lstStyle/>
          <a:p>
            <a:r>
              <a:rPr lang="nl-NL"/>
              <a:t>Klik om de stijl te bewerken</a:t>
            </a:r>
            <a:endParaRPr lang="en-US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851525"/>
          </a:xfrm>
        </p:spPr>
        <p:txBody>
          <a:bodyPr vert="eaVert"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/>
          </a:p>
        </p:txBody>
      </p:sp>
      <p:sp>
        <p:nvSpPr>
          <p:cNvPr id="6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7" name="Tijdelijke aanduiding voor voettekst 4"/>
          <p:cNvSpPr>
            <a:spLocks noGrp="1"/>
          </p:cNvSpPr>
          <p:nvPr>
            <p:ph type="ftr" sz="quarter" idx="11"/>
          </p:nvPr>
        </p:nvSpPr>
        <p:spPr>
          <a:xfrm>
            <a:off x="2640013" y="6376988"/>
            <a:ext cx="3836987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8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4A7C48-3AED-44A1-813E-53C0A1FFE43F}" type="slidenum">
              <a:rPr lang="nl-NL"/>
              <a:pPr>
                <a:defRPr/>
              </a:pPr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252728"/>
          </a:xfrm>
        </p:spPr>
        <p:txBody>
          <a:bodyPr/>
          <a:lstStyle/>
          <a:p>
            <a:r>
              <a:rPr lang="nl-NL"/>
              <a:t>Klik om de stijl te bewerken</a:t>
            </a:r>
            <a:endParaRPr lang="en-US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F1E75C-250E-4D51-B76D-2C500971F442}" type="slidenum">
              <a:rPr lang="nl-NL"/>
              <a:pPr>
                <a:defRPr/>
              </a:pPr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ekop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hthoek 8"/>
          <p:cNvSpPr/>
          <p:nvPr/>
        </p:nvSpPr>
        <p:spPr bwMode="ltGray">
          <a:xfrm>
            <a:off x="0" y="0"/>
            <a:ext cx="9144000" cy="260191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5" name="Rechthoek 11"/>
          <p:cNvSpPr/>
          <p:nvPr/>
        </p:nvSpPr>
        <p:spPr bwMode="invGray">
          <a:xfrm>
            <a:off x="0" y="2601913"/>
            <a:ext cx="9144000" cy="46037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749808" y="118872"/>
            <a:ext cx="8013192" cy="1636776"/>
          </a:xfrm>
        </p:spPr>
        <p:txBody>
          <a:bodyPr tIns="0" rIns="91440" bIns="0" anchor="b"/>
          <a:lstStyle>
            <a:lvl1pPr algn="l">
              <a:defRPr sz="4700" b="1" cap="none" baseline="0"/>
            </a:lvl1pPr>
            <a:extLst/>
          </a:lstStyle>
          <a:p>
            <a:r>
              <a:rPr lang="nl-NL"/>
              <a:t>Klik om de stijl te bewerken</a:t>
            </a:r>
            <a:endParaRPr lang="en-US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740664" y="1828800"/>
            <a:ext cx="8022336" cy="685800"/>
          </a:xfrm>
        </p:spPr>
        <p:txBody>
          <a:bodyPr lIns="146304" tIns="0" rIns="45720" bIns="0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6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7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8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226D9F-F0D0-4B1C-BD25-029686C23B2B}" type="slidenum">
              <a:rPr lang="nl-NL"/>
              <a:pPr>
                <a:defRPr/>
              </a:pPr>
              <a:t>‹nr.›</a:t>
            </a:fld>
            <a:endParaRPr lang="nl-NL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en-US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40386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/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648200" y="1773936"/>
            <a:ext cx="40386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/>
          </a:p>
        </p:txBody>
      </p:sp>
      <p:sp>
        <p:nvSpPr>
          <p:cNvPr id="5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6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7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376D2F-94F3-47F3-8871-4DC477CB63CA}" type="slidenum">
              <a:rPr lang="nl-NL"/>
              <a:pPr>
                <a:defRPr/>
              </a:pPr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lang="nl-NL"/>
              <a:t>Klik om de stijl te bewerken</a:t>
            </a:r>
            <a:endParaRPr lang="en-US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698987"/>
            <a:ext cx="4040188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57200" y="2449512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/>
          </a:p>
        </p:txBody>
      </p:sp>
      <p:sp>
        <p:nvSpPr>
          <p:cNvPr id="5" name="Tijdelijke aanduiding voor tekst 4"/>
          <p:cNvSpPr>
            <a:spLocks noGrp="1"/>
          </p:cNvSpPr>
          <p:nvPr>
            <p:ph type="body" sz="quarter" idx="3"/>
          </p:nvPr>
        </p:nvSpPr>
        <p:spPr>
          <a:xfrm>
            <a:off x="4645025" y="1698987"/>
            <a:ext cx="4041775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4645025" y="2449512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/>
          </a:p>
        </p:txBody>
      </p:sp>
      <p:sp>
        <p:nvSpPr>
          <p:cNvPr id="7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8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9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CC37DE-2343-456C-AE50-B797F04DAC12}" type="slidenum">
              <a:rPr lang="nl-NL"/>
              <a:pPr>
                <a:defRPr/>
              </a:pPr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de stijl te bewerken</a:t>
            </a:r>
            <a:endParaRPr lang="en-US"/>
          </a:p>
        </p:txBody>
      </p:sp>
      <p:sp>
        <p:nvSpPr>
          <p:cNvPr id="3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4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5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B35768-7A6D-44AF-B525-686D6785F821}" type="slidenum">
              <a:rPr lang="nl-NL"/>
              <a:pPr>
                <a:defRPr/>
              </a:pPr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CE6D89-DBDD-4C16-BDB8-7CA2DFE847E4}" type="slidenum">
              <a:rPr lang="nl-NL"/>
              <a:pPr>
                <a:defRPr/>
              </a:pPr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hoek 11"/>
          <p:cNvSpPr/>
          <p:nvPr/>
        </p:nvSpPr>
        <p:spPr bwMode="invGray">
          <a:xfrm>
            <a:off x="2855913" y="0"/>
            <a:ext cx="46037" cy="145415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Rechthoek 8"/>
          <p:cNvSpPr/>
          <p:nvPr/>
        </p:nvSpPr>
        <p:spPr bwMode="invGray">
          <a:xfrm>
            <a:off x="2855913" y="0"/>
            <a:ext cx="46037" cy="145415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67838" y="152400"/>
            <a:ext cx="2523744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lang="nl-NL"/>
              <a:t>Klik om de stijl te bewerken</a:t>
            </a:r>
            <a:endParaRPr lang="en-US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3019377" y="1743133"/>
            <a:ext cx="5920641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167838" y="1730018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7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8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9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2D622F-20D4-4185-B6F0-1B70CF565A45}" type="slidenum">
              <a:rPr lang="nl-NL"/>
              <a:pPr>
                <a:defRPr/>
              </a:pPr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hthoek 10"/>
          <p:cNvSpPr/>
          <p:nvPr/>
        </p:nvSpPr>
        <p:spPr>
          <a:xfrm>
            <a:off x="2855913" y="0"/>
            <a:ext cx="46037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Rechthoek 8"/>
          <p:cNvSpPr/>
          <p:nvPr/>
        </p:nvSpPr>
        <p:spPr bwMode="invGray">
          <a:xfrm>
            <a:off x="2855913" y="0"/>
            <a:ext cx="46037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64592" y="155448"/>
            <a:ext cx="2525150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lang="nl-NL"/>
              <a:t>Klik om de stijl te bewerken</a:t>
            </a:r>
            <a:endParaRPr lang="en-US"/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>
            <a:off x="2903805" y="1484808"/>
            <a:ext cx="6247397" cy="5373192"/>
          </a:xfrm>
          <a:solidFill>
            <a:schemeClr val="bg2">
              <a:shade val="75000"/>
            </a:schemeClr>
          </a:solidFill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pPr lvl="0"/>
            <a:r>
              <a:rPr lang="nl-NL" noProof="0"/>
              <a:t>Klik op het pictogram als u een afbeelding wilt toevoegen</a:t>
            </a:r>
            <a:endParaRPr lang="en-US" noProof="0" dirty="0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164592" y="1728216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/>
            <a:r>
              <a:rPr lang="nl-NL"/>
              <a:t>Klik om de modelstijlen te bewerken</a:t>
            </a:r>
          </a:p>
        </p:txBody>
      </p:sp>
      <p:sp>
        <p:nvSpPr>
          <p:cNvPr id="7" name="Tijdelijke aanduiding voor datum 4"/>
          <p:cNvSpPr>
            <a:spLocks noGrp="1"/>
          </p:cNvSpPr>
          <p:nvPr>
            <p:ph type="dt" sz="half" idx="10"/>
          </p:nvPr>
        </p:nvSpPr>
        <p:spPr>
          <a:xfrm>
            <a:off x="165100" y="1169988"/>
            <a:ext cx="2522538" cy="20161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8" name="Tijdelijke aanduiding voor voettekst 5"/>
          <p:cNvSpPr>
            <a:spLocks noGrp="1"/>
          </p:cNvSpPr>
          <p:nvPr>
            <p:ph type="ftr" sz="quarter" idx="11"/>
          </p:nvPr>
        </p:nvSpPr>
        <p:spPr>
          <a:xfrm>
            <a:off x="3035300" y="1169988"/>
            <a:ext cx="5194300" cy="201612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endParaRPr lang="nl-NL"/>
          </a:p>
        </p:txBody>
      </p:sp>
      <p:sp>
        <p:nvSpPr>
          <p:cNvPr id="9" name="Tijdelijke aanduiding voor dianummer 6"/>
          <p:cNvSpPr>
            <a:spLocks noGrp="1"/>
          </p:cNvSpPr>
          <p:nvPr>
            <p:ph type="sldNum" sz="quarter" idx="12"/>
          </p:nvPr>
        </p:nvSpPr>
        <p:spPr>
          <a:xfrm>
            <a:off x="8339138" y="1169988"/>
            <a:ext cx="733425" cy="20161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8B1CC7-A8CF-41CB-BDD3-537A3056CBB5}" type="slidenum">
              <a:rPr lang="nl-NL"/>
              <a:pPr>
                <a:defRPr/>
              </a:pPr>
              <a:t>‹nr.›</a:t>
            </a:fld>
            <a:endParaRPr lang="nl-NL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hthoek 9"/>
          <p:cNvSpPr/>
          <p:nvPr/>
        </p:nvSpPr>
        <p:spPr bwMode="invGray">
          <a:xfrm>
            <a:off x="0" y="1436688"/>
            <a:ext cx="9144000" cy="4445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chthoek 6"/>
          <p:cNvSpPr/>
          <p:nvPr/>
        </p:nvSpPr>
        <p:spPr bwMode="ltGray">
          <a:xfrm>
            <a:off x="0" y="0"/>
            <a:ext cx="9144000" cy="143351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jdelijke aanduiding voor titel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0950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r>
              <a:rPr lang="nl-NL"/>
              <a:t>Klik om de stijl te bewerken</a:t>
            </a:r>
            <a:endParaRPr lang="en-US"/>
          </a:p>
        </p:txBody>
      </p:sp>
      <p:sp>
        <p:nvSpPr>
          <p:cNvPr id="1029" name="Tijdelijke aanduiding voor tekst 2"/>
          <p:cNvSpPr>
            <a:spLocks noGrp="1"/>
          </p:cNvSpPr>
          <p:nvPr>
            <p:ph type="body" idx="1"/>
          </p:nvPr>
        </p:nvSpPr>
        <p:spPr bwMode="auto">
          <a:xfrm>
            <a:off x="457200" y="1774825"/>
            <a:ext cx="8229600" cy="4625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54864" tIns="9144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nl-NL"/>
              <a:t>Klik om de modelstijlen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2"/>
          </p:nvPr>
        </p:nvSpPr>
        <p:spPr>
          <a:xfrm>
            <a:off x="457200" y="6477000"/>
            <a:ext cx="2133600" cy="274638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  <a:latin typeface="Arial" pitchFamily="34" charset="0"/>
                <a:cs typeface="+mn-cs"/>
              </a:defRPr>
            </a:lvl1pPr>
            <a:extLst/>
          </a:lstStyle>
          <a:p>
            <a:pPr>
              <a:defRPr/>
            </a:pPr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3"/>
          </p:nvPr>
        </p:nvSpPr>
        <p:spPr>
          <a:xfrm>
            <a:off x="2640013" y="6477000"/>
            <a:ext cx="5508625" cy="274638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  <a:latin typeface="Arial" pitchFamily="34" charset="0"/>
                <a:cs typeface="+mn-cs"/>
              </a:defRPr>
            </a:lvl1pPr>
            <a:extLst/>
          </a:lstStyle>
          <a:p>
            <a:pPr>
              <a:defRPr/>
            </a:pPr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4"/>
          </p:nvPr>
        </p:nvSpPr>
        <p:spPr>
          <a:xfrm>
            <a:off x="8204200" y="6477000"/>
            <a:ext cx="733425" cy="274638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 smtClean="0">
                <a:solidFill>
                  <a:schemeClr val="tx1">
                    <a:tint val="95000"/>
                  </a:schemeClr>
                </a:solidFill>
                <a:latin typeface="Arial" pitchFamily="34" charset="0"/>
                <a:cs typeface="+mn-cs"/>
              </a:defRPr>
            </a:lvl1pPr>
            <a:extLst/>
          </a:lstStyle>
          <a:p>
            <a:pPr>
              <a:defRPr/>
            </a:pPr>
            <a:fld id="{675568C5-890D-4B3E-BE19-EC4B42E6584C}" type="slidenum">
              <a:rPr lang="nl-NL"/>
              <a:pPr>
                <a:defRPr/>
              </a:pPr>
              <a:t>‹nr.›</a:t>
            </a:fld>
            <a:endParaRPr lang="nl-N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2" r:id="rId1"/>
    <p:sldLayoutId id="2147483731" r:id="rId2"/>
    <p:sldLayoutId id="2147483733" r:id="rId3"/>
    <p:sldLayoutId id="2147483730" r:id="rId4"/>
    <p:sldLayoutId id="2147483729" r:id="rId5"/>
    <p:sldLayoutId id="2147483728" r:id="rId6"/>
    <p:sldLayoutId id="2147483734" r:id="rId7"/>
    <p:sldLayoutId id="2147483735" r:id="rId8"/>
    <p:sldLayoutId id="2147483736" r:id="rId9"/>
    <p:sldLayoutId id="2147483727" r:id="rId10"/>
    <p:sldLayoutId id="2147483737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4500" b="1" kern="1200">
          <a:solidFill>
            <a:srgbClr val="FFC800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500" b="1">
          <a:solidFill>
            <a:srgbClr val="FFC800"/>
          </a:solidFill>
          <a:latin typeface="Corbel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500" b="1">
          <a:solidFill>
            <a:srgbClr val="FFC800"/>
          </a:solidFill>
          <a:latin typeface="Corbel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500" b="1">
          <a:solidFill>
            <a:srgbClr val="FFC800"/>
          </a:solidFill>
          <a:latin typeface="Corbel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500" b="1">
          <a:solidFill>
            <a:srgbClr val="FFC800"/>
          </a:solidFill>
          <a:latin typeface="Corbe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500" b="1">
          <a:solidFill>
            <a:srgbClr val="FFC800"/>
          </a:solidFill>
          <a:latin typeface="Corbe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500" b="1">
          <a:solidFill>
            <a:srgbClr val="FFC800"/>
          </a:solidFill>
          <a:latin typeface="Corbe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500" b="1">
          <a:solidFill>
            <a:srgbClr val="FFC800"/>
          </a:solidFill>
          <a:latin typeface="Corbe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500" b="1">
          <a:solidFill>
            <a:srgbClr val="FFC800"/>
          </a:solidFill>
          <a:latin typeface="Corbel" pitchFamily="34" charset="0"/>
        </a:defRPr>
      </a:lvl9pPr>
      <a:extLst/>
    </p:titleStyle>
    <p:bodyStyle>
      <a:lvl1pPr marL="438150" indent="-319088" algn="l" rtl="0" fontAlgn="base">
        <a:spcBef>
          <a:spcPct val="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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0250" indent="-273050" algn="l" rtl="0" fontAlgn="base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itchFamily="2" charset="2"/>
        <a:buChar char="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5363" indent="-228600" algn="l" rtl="0" fontAlgn="base">
        <a:spcBef>
          <a:spcPct val="20000"/>
        </a:spcBef>
        <a:spcAft>
          <a:spcPct val="0"/>
        </a:spcAft>
        <a:buClr>
          <a:srgbClr val="E66C7D"/>
        </a:buClr>
        <a:buFont typeface="Arial" charset="0"/>
        <a:buChar char="▪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025" indent="-182563" algn="l" rtl="0" fontAlgn="base">
        <a:spcBef>
          <a:spcPct val="20000"/>
        </a:spcBef>
        <a:spcAft>
          <a:spcPct val="0"/>
        </a:spcAft>
        <a:buClr>
          <a:srgbClr val="6BB76D"/>
        </a:buClr>
        <a:buFont typeface="Arial" charset="0"/>
        <a:buChar char="▪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5575" indent="-182563" algn="l" rtl="0" fontAlgn="base">
        <a:spcBef>
          <a:spcPct val="20000"/>
        </a:spcBef>
        <a:spcAft>
          <a:spcPct val="0"/>
        </a:spcAft>
        <a:buClr>
          <a:srgbClr val="E88651"/>
        </a:buClr>
        <a:buFont typeface="Wingdings 3" pitchFamily="18" charset="2"/>
        <a:buChar char=""/>
        <a:defRPr lang="en-US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hyperlink" Target="https://www.youtube.com/watch?v=_lNsuIVr-y8&amp;list=PLi_srCikhtgiJrVPwtyxt40FxK1fwFE_Y&amp;index=5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hyperlink" Target="https://www.youtube.com/watch?v=_n7fRc8wcW4&amp;list=PLi_srCikhtgiJrVPwtyxt40FxK1fwFE_Y&amp;index=6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hyperlink" Target="https://www.youtube.com/watch?v=PlbPGVxMloU&amp;list=PLi_srCikhtgiJrVPwtyxt40FxK1fwFE_Y&amp;index=7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hyperlink" Target="https://www.youtube.com/watch?v=qUlQelz3LfQ&amp;list=PLi_srCikhtgiJrVPwtyxt40FxK1fwFE_Y&amp;index=9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channel/UCx7ZuCcSlNOQEmmEYc16gOA/" TargetMode="External"/><Relationship Id="rId2" Type="http://schemas.openxmlformats.org/officeDocument/2006/relationships/hyperlink" Target="https://levensbeschouwing.net/boeken/eindigheid-en-goddelijke-contacten/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Thrquts-x9c&amp;list=PLi_srCikhtgiJrVPwtyxt40FxK1fwFE_Y" TargetMode="Externa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17.jpeg"/><Relationship Id="rId7" Type="http://schemas.openxmlformats.org/officeDocument/2006/relationships/image" Target="../media/image20.png"/><Relationship Id="rId2" Type="http://schemas.openxmlformats.org/officeDocument/2006/relationships/hyperlink" Target="https://www.youtube.com/watch?v=u8rCtqn9hKg&amp;list=PLi_srCikhtgiJrVPwtyxt40FxK1fwFE_Y&amp;index=2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hyperlink" Target="http://www.schooltv.nl/beeldbank/clip/20040315_jodendom05" TargetMode="External"/><Relationship Id="rId4" Type="http://schemas.openxmlformats.org/officeDocument/2006/relationships/image" Target="../media/image1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hyperlink" Target="https://www.youtube.com/watch?v=AlneNZ-2-f8&amp;list=PLi_srCikhtgiJrVPwtyxt40FxK1fwFE_Y&amp;index=3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png"/><Relationship Id="rId4" Type="http://schemas.openxmlformats.org/officeDocument/2006/relationships/image" Target="../media/image2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hyperlink" Target="https://www.youtube.com/watch?v=wIfpYKeZkSc&amp;list=PLi_srCikhtgh3In8GGRQqMpE7Kvof2o63&amp;index=7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7" Type="http://schemas.openxmlformats.org/officeDocument/2006/relationships/image" Target="../media/image14.png"/><Relationship Id="rId2" Type="http://schemas.openxmlformats.org/officeDocument/2006/relationships/hyperlink" Target="https://www.youtube.com/watch?v=JBEUm2axME0&amp;list=PLi_srCikhtgiJrVPwtyxt40FxK1fwFE_Y&amp;index=4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nl-NL" dirty="0">
                <a:solidFill>
                  <a:schemeClr val="accent1">
                    <a:satMod val="150000"/>
                  </a:schemeClr>
                </a:solidFill>
              </a:rPr>
              <a:t>             Het leven na de dood</a:t>
            </a:r>
          </a:p>
        </p:txBody>
      </p:sp>
      <p:sp>
        <p:nvSpPr>
          <p:cNvPr id="13314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995936" y="5270500"/>
            <a:ext cx="5127426" cy="1500188"/>
          </a:xfrm>
        </p:spPr>
        <p:txBody>
          <a:bodyPr/>
          <a:lstStyle/>
          <a:p>
            <a:r>
              <a:rPr lang="nl-NL" dirty="0"/>
              <a:t>Levensbeschouwing.net</a:t>
            </a:r>
          </a:p>
          <a:p>
            <a:endParaRPr lang="nl-NL" dirty="0"/>
          </a:p>
          <a:p>
            <a:r>
              <a:rPr lang="nl-NL" dirty="0"/>
              <a:t>P. </a:t>
            </a:r>
            <a:r>
              <a:rPr lang="nl-NL" dirty="0" smtClean="0"/>
              <a:t>van </a:t>
            </a:r>
            <a:r>
              <a:rPr lang="nl-NL" dirty="0"/>
              <a:t>Stiphout</a:t>
            </a:r>
          </a:p>
        </p:txBody>
      </p:sp>
      <p:pic>
        <p:nvPicPr>
          <p:cNvPr id="13317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876255" y="1"/>
            <a:ext cx="2247107" cy="32305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Afbeelding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4683" y="2425"/>
            <a:ext cx="3091547" cy="3431617"/>
          </a:xfrm>
          <a:prstGeom prst="rect">
            <a:avLst/>
          </a:prstGeom>
        </p:spPr>
      </p:pic>
      <p:pic>
        <p:nvPicPr>
          <p:cNvPr id="3" name="Afbeelding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04231" y="514248"/>
            <a:ext cx="3199733" cy="2202098"/>
          </a:xfrm>
          <a:prstGeom prst="rect">
            <a:avLst/>
          </a:prstGeom>
        </p:spPr>
      </p:pic>
      <p:pic>
        <p:nvPicPr>
          <p:cNvPr id="5" name="Afbeelding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39161" y="5154455"/>
            <a:ext cx="1206050" cy="1703545"/>
          </a:xfrm>
          <a:prstGeom prst="rect">
            <a:avLst/>
          </a:prstGeom>
        </p:spPr>
      </p:pic>
      <p:pic>
        <p:nvPicPr>
          <p:cNvPr id="6" name="Afbeelding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14683" y="4471696"/>
            <a:ext cx="3192016" cy="239401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nl-NL" dirty="0">
                <a:solidFill>
                  <a:schemeClr val="accent1">
                    <a:satMod val="150000"/>
                  </a:schemeClr>
                </a:solidFill>
              </a:rPr>
              <a:t>Het christendom</a:t>
            </a:r>
          </a:p>
        </p:txBody>
      </p:sp>
      <p:sp>
        <p:nvSpPr>
          <p:cNvPr id="31746" name="Tijdelijke aanduiding voor inhoud 2"/>
          <p:cNvSpPr>
            <a:spLocks noGrp="1"/>
          </p:cNvSpPr>
          <p:nvPr>
            <p:ph idx="1"/>
          </p:nvPr>
        </p:nvSpPr>
        <p:spPr>
          <a:xfrm>
            <a:off x="457200" y="1774825"/>
            <a:ext cx="4762872" cy="4625975"/>
          </a:xfrm>
        </p:spPr>
        <p:txBody>
          <a:bodyPr/>
          <a:lstStyle/>
          <a:p>
            <a:r>
              <a:rPr lang="nl-NL" dirty="0">
                <a:hlinkClick r:id="rId2"/>
              </a:rPr>
              <a:t>Jezus</a:t>
            </a:r>
            <a:r>
              <a:rPr lang="nl-NL" dirty="0"/>
              <a:t> overwint de dood</a:t>
            </a:r>
          </a:p>
          <a:p>
            <a:r>
              <a:rPr lang="nl-NL" dirty="0"/>
              <a:t>Het hiernamaals is niet doods. Je kunt op aarde al God leren kennen</a:t>
            </a:r>
          </a:p>
          <a:p>
            <a:r>
              <a:rPr lang="nl-NL" dirty="0"/>
              <a:t>Veel vergelijkingen over de hemel</a:t>
            </a:r>
          </a:p>
          <a:p>
            <a:r>
              <a:rPr lang="nl-NL" dirty="0"/>
              <a:t>Niet bij God is duisternis</a:t>
            </a:r>
          </a:p>
          <a:p>
            <a:r>
              <a:rPr lang="nl-NL" dirty="0"/>
              <a:t>Apocalyps: moeilijk te begrijpen visioen</a:t>
            </a:r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76056" y="-25380"/>
            <a:ext cx="4067944" cy="4952722"/>
          </a:xfrm>
          <a:prstGeom prst="rect">
            <a:avLst/>
          </a:prstGeom>
        </p:spPr>
      </p:pic>
      <p:pic>
        <p:nvPicPr>
          <p:cNvPr id="4" name="Afbeelding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00224" y="5803301"/>
            <a:ext cx="743776" cy="105469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7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7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17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174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17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174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17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174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174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174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nl-NL" dirty="0">
                <a:solidFill>
                  <a:schemeClr val="accent1">
                    <a:satMod val="150000"/>
                  </a:schemeClr>
                </a:solidFill>
              </a:rPr>
              <a:t>Islam</a:t>
            </a:r>
          </a:p>
        </p:txBody>
      </p:sp>
      <p:sp>
        <p:nvSpPr>
          <p:cNvPr id="32770" name="Tijdelijke aanduiding voor inhoud 2"/>
          <p:cNvSpPr>
            <a:spLocks noGrp="1"/>
          </p:cNvSpPr>
          <p:nvPr>
            <p:ph idx="1"/>
          </p:nvPr>
        </p:nvSpPr>
        <p:spPr>
          <a:xfrm>
            <a:off x="457200" y="1774825"/>
            <a:ext cx="4685052" cy="4625975"/>
          </a:xfrm>
        </p:spPr>
        <p:txBody>
          <a:bodyPr/>
          <a:lstStyle/>
          <a:p>
            <a:r>
              <a:rPr lang="nl-NL" dirty="0">
                <a:hlinkClick r:id="rId2"/>
              </a:rPr>
              <a:t>Grote</a:t>
            </a:r>
            <a:r>
              <a:rPr lang="nl-NL" dirty="0"/>
              <a:t> nadruk op paradijs en hel</a:t>
            </a:r>
          </a:p>
          <a:p>
            <a:r>
              <a:rPr lang="nl-NL" dirty="0"/>
              <a:t>Letterlijke interpretatie van een aantal Bijbelse beelden</a:t>
            </a:r>
          </a:p>
          <a:p>
            <a:r>
              <a:rPr lang="nl-NL" dirty="0"/>
              <a:t>Enkele elementen toegevoegd (maagden)</a:t>
            </a:r>
          </a:p>
          <a:p>
            <a:r>
              <a:rPr lang="nl-NL" dirty="0"/>
              <a:t>Meerdere niveaus in het paradijs en de hel</a:t>
            </a:r>
          </a:p>
          <a:p>
            <a:endParaRPr lang="nl-NL" dirty="0"/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42252" y="1556792"/>
            <a:ext cx="4001748" cy="3310970"/>
          </a:xfrm>
          <a:prstGeom prst="rect">
            <a:avLst/>
          </a:prstGeom>
        </p:spPr>
      </p:pic>
      <p:pic>
        <p:nvPicPr>
          <p:cNvPr id="4" name="Afbeelding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00224" y="5803301"/>
            <a:ext cx="743776" cy="105469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7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7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7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27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27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27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27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27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nl-NL" dirty="0">
                <a:solidFill>
                  <a:schemeClr val="accent1">
                    <a:satMod val="150000"/>
                  </a:schemeClr>
                </a:solidFill>
              </a:rPr>
              <a:t>Emanuel Swedenborg</a:t>
            </a:r>
          </a:p>
        </p:txBody>
      </p:sp>
      <p:sp>
        <p:nvSpPr>
          <p:cNvPr id="34818" name="Tijdelijke aanduiding voor inhoud 2"/>
          <p:cNvSpPr>
            <a:spLocks noGrp="1"/>
          </p:cNvSpPr>
          <p:nvPr>
            <p:ph idx="1"/>
          </p:nvPr>
        </p:nvSpPr>
        <p:spPr>
          <a:xfrm>
            <a:off x="457200" y="1774825"/>
            <a:ext cx="4330824" cy="4625975"/>
          </a:xfrm>
        </p:spPr>
        <p:txBody>
          <a:bodyPr/>
          <a:lstStyle/>
          <a:p>
            <a:r>
              <a:rPr lang="nl-NL" dirty="0">
                <a:hlinkClick r:id="rId2"/>
              </a:rPr>
              <a:t>Regelmatig</a:t>
            </a:r>
            <a:r>
              <a:rPr lang="nl-NL" dirty="0"/>
              <a:t> uit het lichaam treden</a:t>
            </a:r>
          </a:p>
          <a:p>
            <a:r>
              <a:rPr lang="nl-NL" dirty="0"/>
              <a:t>Uitgebreide beschrijvingen van de hemel en de hel</a:t>
            </a:r>
          </a:p>
          <a:p>
            <a:r>
              <a:rPr lang="nl-NL" dirty="0"/>
              <a:t>Veel verschillende werelden</a:t>
            </a:r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4048" y="1408176"/>
            <a:ext cx="4139952" cy="5376762"/>
          </a:xfrm>
          <a:prstGeom prst="rect">
            <a:avLst/>
          </a:prstGeom>
        </p:spPr>
      </p:pic>
      <p:pic>
        <p:nvPicPr>
          <p:cNvPr id="4" name="Afbeelding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5803301"/>
            <a:ext cx="743776" cy="105469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8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8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48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48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48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48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Bijna doodervaringen</a:t>
            </a:r>
            <a:endParaRPr lang="de-DE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450376" y="1628800"/>
            <a:ext cx="6137848" cy="4625975"/>
          </a:xfrm>
        </p:spPr>
        <p:txBody>
          <a:bodyPr/>
          <a:lstStyle/>
          <a:p>
            <a:r>
              <a:rPr lang="nl-NL" dirty="0">
                <a:hlinkClick r:id="rId2"/>
              </a:rPr>
              <a:t>Ervaringen</a:t>
            </a:r>
            <a:r>
              <a:rPr lang="nl-NL" dirty="0"/>
              <a:t> van miljoenen mensen</a:t>
            </a:r>
          </a:p>
          <a:p>
            <a:r>
              <a:rPr lang="nl-NL" dirty="0"/>
              <a:t>Lang niet serieus genomen</a:t>
            </a:r>
          </a:p>
          <a:p>
            <a:r>
              <a:rPr lang="nl-NL" dirty="0"/>
              <a:t>Nu wel: veel overeenkomsten tussen verhalen</a:t>
            </a:r>
          </a:p>
          <a:p>
            <a:r>
              <a:rPr lang="nl-NL" dirty="0"/>
              <a:t>Ervaringen in verschillende culturen en in verschillende eeuwen</a:t>
            </a:r>
          </a:p>
          <a:p>
            <a:endParaRPr lang="de-DE" dirty="0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56176" y="-1"/>
            <a:ext cx="2987824" cy="6817671"/>
          </a:xfrm>
          <a:prstGeom prst="rect">
            <a:avLst/>
          </a:prstGeom>
        </p:spPr>
      </p:pic>
      <p:pic>
        <p:nvPicPr>
          <p:cNvPr id="5" name="Afbeelding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5837544"/>
            <a:ext cx="743776" cy="10546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2224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 dirty="0"/>
              <a:t>Levensbeschouwing.net</a:t>
            </a:r>
            <a:endParaRPr lang="de-DE" dirty="0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4844009"/>
          </a:xfrm>
        </p:spPr>
        <p:txBody>
          <a:bodyPr/>
          <a:lstStyle/>
          <a:p>
            <a:r>
              <a:rPr lang="nl-NL" sz="2800" dirty="0"/>
              <a:t>Tekst is gebaseerd op het boek:</a:t>
            </a:r>
          </a:p>
          <a:p>
            <a:r>
              <a:rPr lang="nl-NL" sz="2800" i="1" dirty="0"/>
              <a:t>Eindigheid en Goddelijke contacten</a:t>
            </a:r>
          </a:p>
          <a:p>
            <a:r>
              <a:rPr lang="nl-NL" sz="2800" i="1" dirty="0"/>
              <a:t>Pieter van Stiphout</a:t>
            </a:r>
          </a:p>
          <a:p>
            <a:r>
              <a:rPr lang="nl-NL" sz="2800" i="1" dirty="0"/>
              <a:t>Afstudeerscriptie: Islam over het leven na de dood. Met uitvoerige beschrijvingen van de geschiedenis van het denken over het hiernamaals</a:t>
            </a:r>
            <a:endParaRPr lang="nl-NL" sz="2800" dirty="0"/>
          </a:p>
          <a:p>
            <a:r>
              <a:rPr lang="nl-NL" sz="2800" dirty="0"/>
              <a:t>Meer info:</a:t>
            </a:r>
          </a:p>
          <a:p>
            <a:r>
              <a:rPr lang="nl-NL" sz="2800" dirty="0">
                <a:hlinkClick r:id="rId2"/>
              </a:rPr>
              <a:t>Levensbeschouwing.net</a:t>
            </a:r>
            <a:endParaRPr lang="nl-NL" sz="2800" dirty="0"/>
          </a:p>
          <a:p>
            <a:r>
              <a:rPr lang="nl-NL" sz="2800" dirty="0" err="1"/>
              <a:t>Youtube</a:t>
            </a:r>
            <a:r>
              <a:rPr lang="nl-NL" sz="2800" dirty="0"/>
              <a:t>-kanaal: </a:t>
            </a:r>
            <a:r>
              <a:rPr lang="nl-NL" sz="2800" dirty="0">
                <a:hlinkClick r:id="rId3"/>
              </a:rPr>
              <a:t>levensbeschouwing.net</a:t>
            </a:r>
            <a:endParaRPr lang="nl-NL" sz="2800" dirty="0"/>
          </a:p>
          <a:p>
            <a:r>
              <a:rPr lang="nl-NL" sz="2800" dirty="0"/>
              <a:t>Mail: </a:t>
            </a:r>
            <a:r>
              <a:rPr lang="nl-NL" sz="2800" i="1" dirty="0"/>
              <a:t>pvanstiphout@kpnmail.nl</a:t>
            </a:r>
            <a:endParaRPr lang="de-DE" sz="2800" i="1" dirty="0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66587" y="3789040"/>
            <a:ext cx="2172715" cy="3068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83466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Afbeelding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40014" y="0"/>
            <a:ext cx="3203986" cy="4077072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nl-NL" dirty="0">
                <a:solidFill>
                  <a:schemeClr val="accent1">
                    <a:satMod val="150000"/>
                  </a:schemeClr>
                </a:solidFill>
              </a:rPr>
              <a:t>Inleiding 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/>
              <a:t>We leven kort </a:t>
            </a:r>
          </a:p>
          <a:p>
            <a:r>
              <a:rPr lang="nl-NL" dirty="0" smtClean="0"/>
              <a:t>We </a:t>
            </a:r>
            <a:r>
              <a:rPr lang="nl-NL" dirty="0"/>
              <a:t>krijgen weinig </a:t>
            </a:r>
            <a:r>
              <a:rPr lang="nl-NL" dirty="0" smtClean="0"/>
              <a:t>informatie</a:t>
            </a:r>
          </a:p>
          <a:p>
            <a:r>
              <a:rPr lang="nl-NL" dirty="0" smtClean="0"/>
              <a:t>Niemand is ooit teruggekeerd</a:t>
            </a:r>
            <a:endParaRPr lang="nl-NL" dirty="0"/>
          </a:p>
          <a:p>
            <a:r>
              <a:rPr lang="nl-NL" dirty="0"/>
              <a:t>Maar…. Is dat wel zo?</a:t>
            </a:r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20633" y="4822110"/>
            <a:ext cx="2843809" cy="2066722"/>
          </a:xfrm>
          <a:prstGeom prst="rect">
            <a:avLst/>
          </a:prstGeom>
        </p:spPr>
      </p:pic>
      <p:pic>
        <p:nvPicPr>
          <p:cNvPr id="5" name="Afbeelding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326" y="4171950"/>
            <a:ext cx="4171950" cy="2686050"/>
          </a:xfrm>
          <a:prstGeom prst="rect">
            <a:avLst/>
          </a:prstGeom>
        </p:spPr>
      </p:pic>
      <p:pic>
        <p:nvPicPr>
          <p:cNvPr id="7" name="Afbeelding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52335" y="5517232"/>
            <a:ext cx="744278" cy="10533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8" name="Afbeelding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88024" y="4371974"/>
            <a:ext cx="1593850" cy="20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nl-NL" dirty="0">
                <a:solidFill>
                  <a:schemeClr val="accent1">
                    <a:satMod val="150000"/>
                  </a:schemeClr>
                </a:solidFill>
              </a:rPr>
              <a:t>Egyptische dodenboek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nl-NL" dirty="0">
                <a:hlinkClick r:id="rId3"/>
              </a:rPr>
              <a:t>Dodencultus</a:t>
            </a:r>
            <a:r>
              <a:rPr lang="nl-NL" dirty="0"/>
              <a:t> stond centraal</a:t>
            </a:r>
          </a:p>
          <a:p>
            <a:r>
              <a:rPr lang="nl-NL" dirty="0"/>
              <a:t>Piramides en koningsgraven: vol hiërogliefen</a:t>
            </a:r>
          </a:p>
          <a:p>
            <a:r>
              <a:rPr lang="nl-NL" dirty="0"/>
              <a:t>Het dodenboek</a:t>
            </a:r>
          </a:p>
          <a:p>
            <a:r>
              <a:rPr lang="nl-NL" dirty="0"/>
              <a:t>De reis na je dood</a:t>
            </a:r>
          </a:p>
          <a:p>
            <a:r>
              <a:rPr lang="nl-NL" dirty="0"/>
              <a:t>Het oordeel</a:t>
            </a:r>
          </a:p>
          <a:p>
            <a:r>
              <a:rPr lang="nl-NL" dirty="0"/>
              <a:t>Het hiernamaals en het einde</a:t>
            </a:r>
          </a:p>
          <a:p>
            <a:endParaRPr lang="nl-NL" dirty="0"/>
          </a:p>
          <a:p>
            <a:endParaRPr lang="nl-NL" dirty="0"/>
          </a:p>
          <a:p>
            <a:endParaRPr lang="nl-NL" dirty="0"/>
          </a:p>
          <a:p>
            <a:endParaRPr lang="nl-NL" dirty="0"/>
          </a:p>
          <a:p>
            <a:endParaRPr lang="nl-NL" dirty="0"/>
          </a:p>
        </p:txBody>
      </p:sp>
      <p:pic>
        <p:nvPicPr>
          <p:cNvPr id="16387" name="Picture 5" descr="Das Totengericht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1" y="4797153"/>
            <a:ext cx="4354109" cy="2062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Afbeelding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52372" y="123666"/>
            <a:ext cx="2291628" cy="2157875"/>
          </a:xfrm>
          <a:prstGeom prst="rect">
            <a:avLst/>
          </a:prstGeom>
        </p:spPr>
      </p:pic>
      <p:pic>
        <p:nvPicPr>
          <p:cNvPr id="3" name="Afbeelding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376940" y="5805016"/>
            <a:ext cx="743776" cy="105469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0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0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0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0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09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nl-NL" dirty="0">
                <a:solidFill>
                  <a:schemeClr val="accent1">
                    <a:satMod val="150000"/>
                  </a:schemeClr>
                </a:solidFill>
              </a:rPr>
              <a:t>Het oordeel</a:t>
            </a:r>
          </a:p>
        </p:txBody>
      </p:sp>
      <p:pic>
        <p:nvPicPr>
          <p:cNvPr id="17410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49427" y="0"/>
            <a:ext cx="3094573" cy="1408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Tijdelijke aanduiding voor inhoud 2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323527" y="1411276"/>
            <a:ext cx="8645593" cy="5446724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nl-NL" dirty="0">
                <a:solidFill>
                  <a:schemeClr val="accent1">
                    <a:satMod val="150000"/>
                  </a:schemeClr>
                </a:solidFill>
              </a:rPr>
              <a:t>Jodendom</a:t>
            </a:r>
          </a:p>
        </p:txBody>
      </p:sp>
      <p:sp>
        <p:nvSpPr>
          <p:cNvPr id="30722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nl-NL" dirty="0">
                <a:hlinkClick r:id="rId2"/>
              </a:rPr>
              <a:t>Dodenrijk</a:t>
            </a:r>
            <a:r>
              <a:rPr lang="nl-NL" dirty="0"/>
              <a:t>: saai, doods</a:t>
            </a:r>
          </a:p>
          <a:p>
            <a:r>
              <a:rPr lang="nl-NL" dirty="0"/>
              <a:t>Verschillende niveaus</a:t>
            </a:r>
          </a:p>
          <a:p>
            <a:r>
              <a:rPr lang="nl-NL" dirty="0"/>
              <a:t>Laat je niet in met de dode geesten</a:t>
            </a:r>
          </a:p>
        </p:txBody>
      </p:sp>
      <p:pic>
        <p:nvPicPr>
          <p:cNvPr id="30723" name="Picture 2" descr="http://media.wereldjournalisten.nl/media/uploads/tor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496420" y="0"/>
            <a:ext cx="3678002" cy="27809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4" name="Picture 4" descr="Laajnen uit Sefer Tora met aanwijsstok, ofwel Jad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932040" y="3722886"/>
            <a:ext cx="3335288" cy="20333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6" name="Picture 8" descr="TeNaCh">
            <a:hlinkClick r:id="rId5"/>
          </p:cNvPr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3635896" y="229362"/>
            <a:ext cx="1457325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Afbeelding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" y="3717032"/>
            <a:ext cx="4220222" cy="3140968"/>
          </a:xfrm>
          <a:prstGeom prst="rect">
            <a:avLst/>
          </a:prstGeom>
        </p:spPr>
      </p:pic>
      <p:pic>
        <p:nvPicPr>
          <p:cNvPr id="4" name="Afbeelding 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400223" y="5803301"/>
            <a:ext cx="743776" cy="105469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07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7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7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7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nl-NL" dirty="0">
                <a:solidFill>
                  <a:schemeClr val="accent1">
                    <a:satMod val="150000"/>
                  </a:schemeClr>
                </a:solidFill>
              </a:rPr>
              <a:t>Visioen van de doodsbeenderen</a:t>
            </a:r>
          </a:p>
        </p:txBody>
      </p:sp>
      <p:sp>
        <p:nvSpPr>
          <p:cNvPr id="36866" name="Tijdelijke aanduiding voor inhoud 2"/>
          <p:cNvSpPr>
            <a:spLocks noGrp="1"/>
          </p:cNvSpPr>
          <p:nvPr>
            <p:ph idx="1"/>
          </p:nvPr>
        </p:nvSpPr>
        <p:spPr>
          <a:xfrm>
            <a:off x="457200" y="1774825"/>
            <a:ext cx="4114800" cy="4625975"/>
          </a:xfrm>
        </p:spPr>
        <p:txBody>
          <a:bodyPr/>
          <a:lstStyle/>
          <a:p>
            <a:r>
              <a:rPr lang="nl-NL" dirty="0">
                <a:hlinkClick r:id="rId2"/>
              </a:rPr>
              <a:t>Botten</a:t>
            </a:r>
            <a:r>
              <a:rPr lang="nl-NL" dirty="0"/>
              <a:t> krijgen pezen, aders, vlees, huid.</a:t>
            </a:r>
          </a:p>
          <a:p>
            <a:r>
              <a:rPr lang="nl-NL" dirty="0"/>
              <a:t>Ze komen tot leven nadat God adem heeft ingeblazen</a:t>
            </a:r>
          </a:p>
        </p:txBody>
      </p:sp>
      <p:pic>
        <p:nvPicPr>
          <p:cNvPr id="36867" name="Picture 2" descr="http://blog.koningjezus.info/wp-content/uploads/2011/03/dal_van_dorre_doodsbeenderen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355976" y="1408176"/>
            <a:ext cx="4788024" cy="4089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868" name="Picture 4" descr="St. Ezechiel, 16e-eeuws fresco in Pantokrator-klooster Athos   &#10; title=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4701269"/>
            <a:ext cx="971600" cy="2156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Afbeelding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00224" y="5803301"/>
            <a:ext cx="743776" cy="105469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8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8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68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68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nl-NL" dirty="0">
                <a:solidFill>
                  <a:schemeClr val="accent1">
                    <a:satMod val="150000"/>
                  </a:schemeClr>
                </a:solidFill>
              </a:rPr>
              <a:t>Het paradijs van Adam en Eva</a:t>
            </a:r>
          </a:p>
        </p:txBody>
      </p:sp>
      <p:sp>
        <p:nvSpPr>
          <p:cNvPr id="36866" name="Tijdelijke aanduiding voor inhoud 2"/>
          <p:cNvSpPr>
            <a:spLocks noGrp="1"/>
          </p:cNvSpPr>
          <p:nvPr>
            <p:ph idx="1"/>
          </p:nvPr>
        </p:nvSpPr>
        <p:spPr>
          <a:xfrm>
            <a:off x="395537" y="1774825"/>
            <a:ext cx="4842622" cy="4625975"/>
          </a:xfrm>
        </p:spPr>
        <p:txBody>
          <a:bodyPr/>
          <a:lstStyle/>
          <a:p>
            <a:r>
              <a:rPr lang="nl-NL" dirty="0"/>
              <a:t>Het </a:t>
            </a:r>
            <a:r>
              <a:rPr lang="nl-NL" dirty="0">
                <a:hlinkClick r:id="rId2"/>
              </a:rPr>
              <a:t>paradijs</a:t>
            </a:r>
            <a:r>
              <a:rPr lang="nl-NL" dirty="0"/>
              <a:t>: de plaats waar ze  in harmonie met elkaar en met God leven</a:t>
            </a:r>
          </a:p>
          <a:p>
            <a:r>
              <a:rPr lang="nl-NL" dirty="0"/>
              <a:t>Voorafbeelding van het hiernamaals</a:t>
            </a:r>
          </a:p>
        </p:txBody>
      </p:sp>
      <p:pic>
        <p:nvPicPr>
          <p:cNvPr id="3" name="Afbeelding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452982"/>
            <a:ext cx="1925285" cy="2417706"/>
          </a:xfrm>
          <a:prstGeom prst="rect">
            <a:avLst/>
          </a:prstGeom>
        </p:spPr>
      </p:pic>
      <p:pic>
        <p:nvPicPr>
          <p:cNvPr id="4" name="Afbeelding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38159" y="1196752"/>
            <a:ext cx="3874250" cy="5661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9955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8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8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68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68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nl-NL" dirty="0">
                <a:solidFill>
                  <a:schemeClr val="accent1">
                    <a:satMod val="150000"/>
                  </a:schemeClr>
                </a:solidFill>
              </a:rPr>
              <a:t>De Griekse filosofen</a:t>
            </a:r>
          </a:p>
        </p:txBody>
      </p:sp>
      <p:sp>
        <p:nvSpPr>
          <p:cNvPr id="22530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/>
          </a:p>
        </p:txBody>
      </p:sp>
      <p:pic>
        <p:nvPicPr>
          <p:cNvPr id="22531" name="Picture 2" descr="Painting of Socrates and Plato and Others by Raphael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229757"/>
            <a:ext cx="9144000" cy="56282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nl-NL" dirty="0">
                <a:solidFill>
                  <a:schemeClr val="accent1">
                    <a:satMod val="150000"/>
                  </a:schemeClr>
                </a:solidFill>
              </a:rPr>
              <a:t>Plato: Geest en lichaam</a:t>
            </a:r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>
          <a:xfrm>
            <a:off x="457200" y="1774825"/>
            <a:ext cx="6203032" cy="4625975"/>
          </a:xfrm>
        </p:spPr>
        <p:txBody>
          <a:bodyPr/>
          <a:lstStyle/>
          <a:p>
            <a:r>
              <a:rPr lang="nl-NL" dirty="0">
                <a:hlinkClick r:id="rId2"/>
              </a:rPr>
              <a:t>Socrates</a:t>
            </a:r>
            <a:r>
              <a:rPr lang="nl-NL" dirty="0"/>
              <a:t> vertelde over het leven na de dood vlak voor zijn sterven</a:t>
            </a:r>
          </a:p>
          <a:p>
            <a:r>
              <a:rPr lang="nl-NL" dirty="0"/>
              <a:t>Hij verheugde zich op de dood</a:t>
            </a:r>
          </a:p>
          <a:p>
            <a:r>
              <a:rPr lang="nl-NL" dirty="0"/>
              <a:t>Het is een ideale wereld</a:t>
            </a:r>
          </a:p>
          <a:p>
            <a:r>
              <a:rPr lang="nl-NL" dirty="0"/>
              <a:t>De ideeënwereld</a:t>
            </a:r>
          </a:p>
          <a:p>
            <a:endParaRPr lang="nl-NL" dirty="0"/>
          </a:p>
        </p:txBody>
      </p:sp>
      <p:pic>
        <p:nvPicPr>
          <p:cNvPr id="4" name="Afbeelding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63459" y="0"/>
            <a:ext cx="846681" cy="1268669"/>
          </a:xfrm>
          <a:prstGeom prst="rect">
            <a:avLst/>
          </a:prstGeom>
        </p:spPr>
      </p:pic>
      <p:pic>
        <p:nvPicPr>
          <p:cNvPr id="5" name="Afbeelding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20061" y="1563624"/>
            <a:ext cx="2690080" cy="3521560"/>
          </a:xfrm>
          <a:prstGeom prst="rect">
            <a:avLst/>
          </a:prstGeom>
        </p:spPr>
      </p:pic>
      <p:pic>
        <p:nvPicPr>
          <p:cNvPr id="6" name="Afbeelding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4285679"/>
            <a:ext cx="3914828" cy="2572321"/>
          </a:xfrm>
          <a:prstGeom prst="rect">
            <a:avLst/>
          </a:prstGeom>
        </p:spPr>
      </p:pic>
      <p:pic>
        <p:nvPicPr>
          <p:cNvPr id="7" name="Afbeelding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656253" y="35305"/>
            <a:ext cx="1447886" cy="1470161"/>
          </a:xfrm>
          <a:prstGeom prst="rect">
            <a:avLst/>
          </a:prstGeom>
        </p:spPr>
      </p:pic>
      <p:pic>
        <p:nvPicPr>
          <p:cNvPr id="8" name="Afbeelding 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399735" y="5783680"/>
            <a:ext cx="743776" cy="105469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odule">
  <a:themeElements>
    <a:clrScheme name="Module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Module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Modul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Module">
    <a:dk1>
      <a:sysClr val="windowText" lastClr="000000"/>
    </a:dk1>
    <a:lt1>
      <a:sysClr val="window" lastClr="FFFFFF"/>
    </a:lt1>
    <a:dk2>
      <a:srgbClr val="5A6378"/>
    </a:dk2>
    <a:lt2>
      <a:srgbClr val="D4D4D6"/>
    </a:lt2>
    <a:accent1>
      <a:srgbClr val="F0AD00"/>
    </a:accent1>
    <a:accent2>
      <a:srgbClr val="60B5CC"/>
    </a:accent2>
    <a:accent3>
      <a:srgbClr val="E66C7D"/>
    </a:accent3>
    <a:accent4>
      <a:srgbClr val="6BB76D"/>
    </a:accent4>
    <a:accent5>
      <a:srgbClr val="E88651"/>
    </a:accent5>
    <a:accent6>
      <a:srgbClr val="C64847"/>
    </a:accent6>
    <a:hlink>
      <a:srgbClr val="168BBA"/>
    </a:hlink>
    <a:folHlink>
      <a:srgbClr val="680000"/>
    </a:folHlink>
  </a:clrScheme>
</a:themeOverride>
</file>

<file path=ppt/theme/themeOverride2.xml><?xml version="1.0" encoding="utf-8"?>
<a:themeOverride xmlns:a="http://schemas.openxmlformats.org/drawingml/2006/main">
  <a:clrScheme name="Module">
    <a:dk1>
      <a:sysClr val="windowText" lastClr="000000"/>
    </a:dk1>
    <a:lt1>
      <a:sysClr val="window" lastClr="FFFFFF"/>
    </a:lt1>
    <a:dk2>
      <a:srgbClr val="5A6378"/>
    </a:dk2>
    <a:lt2>
      <a:srgbClr val="D4D4D6"/>
    </a:lt2>
    <a:accent1>
      <a:srgbClr val="F0AD00"/>
    </a:accent1>
    <a:accent2>
      <a:srgbClr val="60B5CC"/>
    </a:accent2>
    <a:accent3>
      <a:srgbClr val="E66C7D"/>
    </a:accent3>
    <a:accent4>
      <a:srgbClr val="6BB76D"/>
    </a:accent4>
    <a:accent5>
      <a:srgbClr val="E88651"/>
    </a:accent5>
    <a:accent6>
      <a:srgbClr val="C64847"/>
    </a:accent6>
    <a:hlink>
      <a:srgbClr val="168BBA"/>
    </a:hlink>
    <a:folHlink>
      <a:srgbClr val="68000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0</TotalTime>
  <Words>308</Words>
  <Application>Microsoft Office PowerPoint</Application>
  <PresentationFormat>Diavoorstelling (4:3)</PresentationFormat>
  <Paragraphs>65</Paragraphs>
  <Slides>14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5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14</vt:i4>
      </vt:variant>
    </vt:vector>
  </HeadingPairs>
  <TitlesOfParts>
    <vt:vector size="20" baseType="lpstr">
      <vt:lpstr>Arial</vt:lpstr>
      <vt:lpstr>Corbel</vt:lpstr>
      <vt:lpstr>Wingdings</vt:lpstr>
      <vt:lpstr>Wingdings 2</vt:lpstr>
      <vt:lpstr>Wingdings 3</vt:lpstr>
      <vt:lpstr>Module</vt:lpstr>
      <vt:lpstr>             Het leven na de dood</vt:lpstr>
      <vt:lpstr>Inleiding </vt:lpstr>
      <vt:lpstr>Egyptische dodenboek</vt:lpstr>
      <vt:lpstr>Het oordeel</vt:lpstr>
      <vt:lpstr>Jodendom</vt:lpstr>
      <vt:lpstr>Visioen van de doodsbeenderen</vt:lpstr>
      <vt:lpstr>Het paradijs van Adam en Eva</vt:lpstr>
      <vt:lpstr>De Griekse filosofen</vt:lpstr>
      <vt:lpstr>Plato: Geest en lichaam</vt:lpstr>
      <vt:lpstr>Het christendom</vt:lpstr>
      <vt:lpstr>Islam</vt:lpstr>
      <vt:lpstr>Emanuel Swedenborg</vt:lpstr>
      <vt:lpstr>Bijna doodervaringen</vt:lpstr>
      <vt:lpstr>Levensbeschouwing.net</vt:lpstr>
    </vt:vector>
  </TitlesOfParts>
  <Company>STINO consultancy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Levensbeschouwelijke songteksten</dc:title>
  <dc:creator>bart</dc:creator>
  <cp:lastModifiedBy>Adela van Stiphout</cp:lastModifiedBy>
  <cp:revision>96</cp:revision>
  <dcterms:created xsi:type="dcterms:W3CDTF">2010-09-02T13:47:17Z</dcterms:created>
  <dcterms:modified xsi:type="dcterms:W3CDTF">2020-03-25T08:26:34Z</dcterms:modified>
</cp:coreProperties>
</file>