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8"/>
  </p:notesMasterIdLst>
  <p:sldIdLst>
    <p:sldId id="25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90" r:id="rId14"/>
    <p:sldId id="276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7" r:id="rId33"/>
    <p:sldId id="299" r:id="rId34"/>
    <p:sldId id="286" r:id="rId35"/>
    <p:sldId id="288" r:id="rId36"/>
    <p:sldId id="289" r:id="rId37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484" autoAdjust="0"/>
  </p:normalViewPr>
  <p:slideViewPr>
    <p:cSldViewPr>
      <p:cViewPr varScale="1">
        <p:scale>
          <a:sx n="66" d="100"/>
          <a:sy n="66" d="100"/>
        </p:scale>
        <p:origin x="1280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835906-699C-4935-BD39-76057D301E87}" type="datetimeFigureOut">
              <a:rPr lang="nl-NL" smtClean="0"/>
              <a:t>28-4-2020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01F65B-D45D-47C7-985C-615E868C06D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1776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Het versterkt broeikaseffect</a:t>
            </a:r>
            <a:r>
              <a:rPr lang="nl-NL" baseline="0" dirty="0"/>
              <a:t> staat afgebeeld op de volgende dia.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F8C4A-F0FF-4777-B153-0FF0E142F86A}" type="slidenum">
              <a:rPr lang="nl-NL" smtClean="0">
                <a:solidFill>
                  <a:prstClr val="black"/>
                </a:solidFill>
              </a:rPr>
              <a:pPr/>
              <a:t>4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3957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01F65B-D45D-47C7-985C-615E868C06D1}" type="slidenum">
              <a:rPr lang="nl-NL" smtClean="0">
                <a:solidFill>
                  <a:prstClr val="black"/>
                </a:solidFill>
              </a:rPr>
              <a:pPr/>
              <a:t>18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4624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01F65B-D45D-47C7-985C-615E868C06D1}" type="slidenum">
              <a:rPr lang="nl-NL" smtClean="0">
                <a:solidFill>
                  <a:prstClr val="black"/>
                </a:solidFill>
              </a:rPr>
              <a:pPr/>
              <a:t>19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4624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01F65B-D45D-47C7-985C-615E868C06D1}" type="slidenum">
              <a:rPr lang="nl-NL" smtClean="0">
                <a:solidFill>
                  <a:prstClr val="black"/>
                </a:solidFill>
              </a:rPr>
              <a:pPr/>
              <a:t>20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4624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F8C4A-F0FF-4777-B153-0FF0E142F86A}" type="slidenum">
              <a:rPr lang="nl-NL" smtClean="0">
                <a:solidFill>
                  <a:prstClr val="black"/>
                </a:solidFill>
              </a:rPr>
              <a:pPr/>
              <a:t>21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883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De</a:t>
            </a:r>
            <a:r>
              <a:rPr lang="nl-NL" baseline="0" dirty="0"/>
              <a:t> kleuren in deze kaart kunnen wellicht verwarrend werken: het is daarom aan te raden de legenda goed met de leerlingen te bespreken. Het gevaar van een rivieroverstroming lijkt door de kleurstelling immers minder aanwezig.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F8C4A-F0FF-4777-B153-0FF0E142F86A}" type="slidenum">
              <a:rPr lang="nl-NL" smtClean="0">
                <a:solidFill>
                  <a:prstClr val="black"/>
                </a:solidFill>
              </a:rPr>
              <a:pPr/>
              <a:t>22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883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F8C4A-F0FF-4777-B153-0FF0E142F86A}" type="slidenum">
              <a:rPr lang="nl-NL" smtClean="0">
                <a:solidFill>
                  <a:prstClr val="black"/>
                </a:solidFill>
              </a:rPr>
              <a:pPr/>
              <a:t>23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883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F8C4A-F0FF-4777-B153-0FF0E142F86A}" type="slidenum">
              <a:rPr lang="nl-NL" smtClean="0">
                <a:solidFill>
                  <a:prstClr val="black"/>
                </a:solidFill>
              </a:rPr>
              <a:pPr/>
              <a:t>24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883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F8C4A-F0FF-4777-B153-0FF0E142F86A}" type="slidenum">
              <a:rPr lang="nl-NL" smtClean="0">
                <a:solidFill>
                  <a:prstClr val="black"/>
                </a:solidFill>
              </a:rPr>
              <a:pPr/>
              <a:t>25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883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Aardige foto om</a:t>
            </a:r>
            <a:r>
              <a:rPr lang="nl-NL" baseline="0" dirty="0"/>
              <a:t> de leerlingen aan het denken te zetten. Op de foto is de West-Friese zeedijk te zien.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F8C4A-F0FF-4777-B153-0FF0E142F86A}" type="slidenum">
              <a:rPr lang="nl-NL" smtClean="0">
                <a:solidFill>
                  <a:prstClr val="black"/>
                </a:solidFill>
              </a:rPr>
              <a:pPr/>
              <a:t>26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883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F8C4A-F0FF-4777-B153-0FF0E142F86A}" type="slidenum">
              <a:rPr lang="nl-NL" smtClean="0">
                <a:solidFill>
                  <a:prstClr val="black"/>
                </a:solidFill>
              </a:rPr>
              <a:pPr/>
              <a:t>27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88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De foto is van een boorplatform in de Waddenzee.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F8C4A-F0FF-4777-B153-0FF0E142F86A}" type="slidenum">
              <a:rPr lang="nl-NL" smtClean="0">
                <a:solidFill>
                  <a:prstClr val="black"/>
                </a:solidFill>
              </a:rPr>
              <a:pPr/>
              <a:t>6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883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F8C4A-F0FF-4777-B153-0FF0E142F86A}" type="slidenum">
              <a:rPr lang="nl-NL" smtClean="0">
                <a:solidFill>
                  <a:prstClr val="black"/>
                </a:solidFill>
              </a:rPr>
              <a:pPr/>
              <a:t>28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883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De nevengeul in</a:t>
            </a:r>
            <a:r>
              <a:rPr lang="nl-NL" baseline="0" dirty="0"/>
              <a:t> de Waal bij Nijmegen.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F8C4A-F0FF-4777-B153-0FF0E142F86A}" type="slidenum">
              <a:rPr lang="nl-NL" smtClean="0">
                <a:solidFill>
                  <a:prstClr val="black"/>
                </a:solidFill>
              </a:rPr>
              <a:pPr/>
              <a:t>29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883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Op de foto ziet u een wadi: een speciaal</a:t>
            </a:r>
            <a:r>
              <a:rPr lang="nl-NL" baseline="0" dirty="0"/>
              <a:t> ingericht plein om overtollig water in steden op te vangen.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F8C4A-F0FF-4777-B153-0FF0E142F86A}" type="slidenum">
              <a:rPr lang="nl-NL" smtClean="0">
                <a:solidFill>
                  <a:prstClr val="black"/>
                </a:solidFill>
              </a:rPr>
              <a:pPr/>
              <a:t>30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883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Rechts</a:t>
            </a:r>
            <a:r>
              <a:rPr lang="nl-NL" baseline="0" dirty="0"/>
              <a:t> ziet u het resultaat van </a:t>
            </a:r>
            <a:r>
              <a:rPr lang="nl-NL" dirty="0"/>
              <a:t>ruilverkaveling.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F8C4A-F0FF-4777-B153-0FF0E142F86A}" type="slidenum">
              <a:rPr lang="nl-NL" smtClean="0">
                <a:solidFill>
                  <a:prstClr val="black"/>
                </a:solidFill>
              </a:rPr>
              <a:pPr/>
              <a:t>31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883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F8C4A-F0FF-4777-B153-0FF0E142F86A}" type="slidenum">
              <a:rPr lang="nl-NL" smtClean="0">
                <a:solidFill>
                  <a:prstClr val="black"/>
                </a:solidFill>
              </a:rPr>
              <a:pPr/>
              <a:t>32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883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Samenvattende</a:t>
            </a:r>
            <a:r>
              <a:rPr lang="nl-NL" baseline="0" dirty="0"/>
              <a:t> kaart watermaatregelen Nederland.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F8C4A-F0FF-4777-B153-0FF0E142F86A}" type="slidenum">
              <a:rPr lang="nl-NL" smtClean="0">
                <a:solidFill>
                  <a:prstClr val="black"/>
                </a:solidFill>
              </a:rPr>
              <a:pPr/>
              <a:t>33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883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In de Zoom in komt</a:t>
            </a:r>
            <a:r>
              <a:rPr lang="nl-NL" baseline="0" dirty="0"/>
              <a:t> een aantal nieuwe begrippen aan de orde. </a:t>
            </a:r>
            <a:r>
              <a:rPr lang="nl-NL" baseline="0"/>
              <a:t>Ook komt B122 uitgebreid aan bod.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F8C4A-F0FF-4777-B153-0FF0E142F86A}" type="slidenum">
              <a:rPr lang="nl-NL" smtClean="0">
                <a:solidFill>
                  <a:prstClr val="black"/>
                </a:solidFill>
              </a:rPr>
              <a:pPr/>
              <a:t>34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883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F8C4A-F0FF-4777-B153-0FF0E142F86A}" type="slidenum">
              <a:rPr lang="nl-NL" smtClean="0">
                <a:solidFill>
                  <a:prstClr val="black"/>
                </a:solidFill>
              </a:rPr>
              <a:pPr/>
              <a:t>7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883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F8C4A-F0FF-4777-B153-0FF0E142F86A}" type="slidenum">
              <a:rPr lang="nl-NL" smtClean="0">
                <a:solidFill>
                  <a:prstClr val="black"/>
                </a:solidFill>
              </a:rPr>
              <a:pPr/>
              <a:t>8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883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F8C4A-F0FF-4777-B153-0FF0E142F86A}" type="slidenum">
              <a:rPr lang="nl-NL" smtClean="0">
                <a:solidFill>
                  <a:prstClr val="black"/>
                </a:solidFill>
              </a:rPr>
              <a:pPr/>
              <a:t>9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883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F8C4A-F0FF-4777-B153-0FF0E142F86A}" type="slidenum">
              <a:rPr lang="nl-NL" smtClean="0">
                <a:solidFill>
                  <a:prstClr val="black"/>
                </a:solidFill>
              </a:rPr>
              <a:pPr/>
              <a:t>10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883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Op de bovenste foto ziet u</a:t>
            </a:r>
            <a:r>
              <a:rPr lang="nl-NL" baseline="0" dirty="0"/>
              <a:t> samengeperst hout, zogenaamde pellets. </a:t>
            </a:r>
          </a:p>
          <a:p>
            <a:r>
              <a:rPr lang="nl-NL" baseline="0" dirty="0"/>
              <a:t>Op de onderste foto ziet u de aanplant van oliepalmen in Congo.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F8C4A-F0FF-4777-B153-0FF0E142F86A}" type="slidenum">
              <a:rPr lang="nl-NL" smtClean="0">
                <a:solidFill>
                  <a:prstClr val="black"/>
                </a:solidFill>
              </a:rPr>
              <a:pPr/>
              <a:t>11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883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F8C4A-F0FF-4777-B153-0FF0E142F86A}" type="slidenum">
              <a:rPr lang="nl-NL" smtClean="0">
                <a:solidFill>
                  <a:prstClr val="black"/>
                </a:solidFill>
              </a:rPr>
              <a:pPr/>
              <a:t>12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883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Ontbossing in tropisch</a:t>
            </a:r>
            <a:r>
              <a:rPr lang="nl-NL" baseline="0" dirty="0"/>
              <a:t> regenwoud in Indonesië. De kleine boompjes zijn oliepalmen waaruit de palmolie zal worden gewonnen.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01F65B-D45D-47C7-985C-615E868C06D1}" type="slidenum">
              <a:rPr lang="nl-NL" smtClean="0">
                <a:solidFill>
                  <a:prstClr val="black"/>
                </a:solidFill>
              </a:rPr>
              <a:pPr/>
              <a:t>17</a:t>
            </a:fld>
            <a:endParaRPr 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462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/>
              <a:t>28-4-2020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7969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/>
              <a:t>28-4-2020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4449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/>
              <a:t>28-4-2020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80449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3843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4914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1538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8890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391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1610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7976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835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/>
              <a:t>28-4-2020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386893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2777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4361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5384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5518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0388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7223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0338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8337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98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418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/>
              <a:t>28-4-2020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67757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1464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5125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5617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53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/>
              <a:t>28-4-2020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481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/>
              <a:t>28-4-2020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4210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/>
              <a:t>28-4-2020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42735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/>
              <a:t>28-4-2020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4616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/>
              <a:t>28-4-2020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05294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AC5C-7A70-4D48-A33C-639DB426D6A5}" type="datetimeFigureOut">
              <a:rPr lang="nl-NL" smtClean="0"/>
              <a:t>28-4-2020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63996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91AC5C-7A70-4D48-A33C-639DB426D6A5}" type="datetimeFigureOut">
              <a:rPr lang="nl-NL" smtClean="0"/>
              <a:t>28-4-2020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B3A19-DF7A-4570-AC33-1656990BA14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98487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335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91AC5C-7A70-4D48-A33C-639DB426D6A5}" type="datetimeFigureOut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28-4-2020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B3A19-DF7A-4570-AC33-1656990BA14E}" type="slidenum">
              <a:rPr lang="nl-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424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6.png"/><Relationship Id="rId5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3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0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1.pn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40624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§2 De energie van de toekomst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121187" y="1052656"/>
            <a:ext cx="8892481" cy="658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Biomassa </a:t>
            </a:r>
            <a:r>
              <a:rPr lang="nl-NL" sz="2200" dirty="0">
                <a:solidFill>
                  <a:prstClr val="black"/>
                </a:solidFill>
              </a:rPr>
              <a:t>= Organische materialen,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zoals groenteafval en hout</a:t>
            </a:r>
            <a:endParaRPr lang="nl-NL" sz="2200" b="1" dirty="0">
              <a:solidFill>
                <a:prstClr val="black"/>
              </a:solidFill>
            </a:endParaRPr>
          </a:p>
          <a:p>
            <a:r>
              <a:rPr lang="nl-NL" sz="2200" i="1" dirty="0">
                <a:solidFill>
                  <a:prstClr val="black"/>
                </a:solidFill>
                <a:sym typeface="Wingdings" pitchFamily="2" charset="2"/>
              </a:rPr>
              <a:t> meest gebruikte duurzame energiebron </a:t>
            </a:r>
            <a:br>
              <a:rPr lang="nl-NL" sz="2200" i="1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i="1" dirty="0">
                <a:solidFill>
                  <a:prstClr val="black"/>
                </a:solidFill>
                <a:sym typeface="Wingdings" pitchFamily="2" charset="2"/>
              </a:rPr>
              <a:t>van Nederland</a:t>
            </a:r>
            <a:endParaRPr lang="nl-NL" sz="2200" b="1" i="1" dirty="0">
              <a:solidFill>
                <a:prstClr val="black"/>
              </a:solidFill>
            </a:endParaRP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Voordelen biomassa: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+ goedkoop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+ duurzaam en schoon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  <a:t> of toch niet?</a:t>
            </a:r>
            <a:b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+ grondstof 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biobrandstof</a:t>
            </a:r>
            <a:endParaRPr lang="nl-NL" sz="2200" b="1" i="1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Nadelen biomassa: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neemt veel ruimte in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ontbossing tropische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  regenwouden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op de plek van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  voedselgewassen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</a:rPr>
              <a:t> 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endParaRPr lang="nl-NL" sz="2200" dirty="0">
              <a:solidFill>
                <a:prstClr val="black"/>
              </a:solidFill>
            </a:endParaRPr>
          </a:p>
          <a:p>
            <a:endParaRPr lang="nl-NL" sz="1200" b="1" dirty="0">
              <a:solidFill>
                <a:prstClr val="black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210525"/>
            <a:ext cx="2741222" cy="2367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736342"/>
            <a:ext cx="2515362" cy="2832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19173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§2 De energie van de toekomst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-1" y="1052736"/>
            <a:ext cx="7236297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    </a:t>
            </a:r>
            <a:r>
              <a:rPr lang="nl-NL" sz="2200" b="1" dirty="0">
                <a:solidFill>
                  <a:prstClr val="black"/>
                </a:solidFill>
              </a:rPr>
              <a:t>Biomassa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Er zijn verschillende soorten biomassa:</a:t>
            </a:r>
          </a:p>
          <a:p>
            <a:pPr marL="342900" indent="-342900">
              <a:buFont typeface="Arial" pitchFamily="34" charset="0"/>
              <a:buChar char="•"/>
            </a:pPr>
            <a:endParaRPr lang="nl-NL" sz="1200" dirty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nl-NL" sz="2200" dirty="0">
                <a:solidFill>
                  <a:prstClr val="black"/>
                </a:solidFill>
              </a:rPr>
              <a:t>Uit afval: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Huis-, groente-, fruit- en tuinafval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Mest van veeteelt en pluimvee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Rioolslib</a:t>
            </a:r>
          </a:p>
          <a:p>
            <a:pPr marL="342900" indent="-342900">
              <a:buFont typeface="Wingdings" pitchFamily="2" charset="2"/>
              <a:buChar char="§"/>
            </a:pPr>
            <a:endParaRPr lang="nl-NL" sz="1200" dirty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nl-NL" sz="2200" dirty="0">
                <a:solidFill>
                  <a:prstClr val="black"/>
                </a:solidFill>
              </a:rPr>
              <a:t>Uit hout 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 pellets</a:t>
            </a:r>
          </a:p>
          <a:p>
            <a:endParaRPr lang="nl-NL" sz="1200" dirty="0">
              <a:solidFill>
                <a:prstClr val="black"/>
              </a:solidFill>
              <a:sym typeface="Wingdings" pitchFamily="2" charset="2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Uit </a:t>
            </a:r>
            <a:r>
              <a:rPr lang="nl-NL" sz="2200" b="1" dirty="0">
                <a:solidFill>
                  <a:prstClr val="black"/>
                </a:solidFill>
                <a:sym typeface="Wingdings" pitchFamily="2" charset="2"/>
              </a:rPr>
              <a:t>Energiegewassen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: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- koolzaad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- oliepalmen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- suikerriet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i="1" dirty="0">
                <a:solidFill>
                  <a:prstClr val="black"/>
                </a:solidFill>
                <a:sym typeface="Wingdings" pitchFamily="2" charset="2"/>
              </a:rPr>
              <a:t> vaak in buitenland verbouwd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nl-NL" sz="2200" i="1" dirty="0">
                <a:solidFill>
                  <a:prstClr val="black"/>
                </a:solidFill>
                <a:sym typeface="Wingdings" pitchFamily="2" charset="2"/>
              </a:rPr>
              <a:t>Energiegewassen leveren het </a:t>
            </a:r>
            <a:br>
              <a:rPr lang="nl-NL" sz="2200" i="1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i="1" dirty="0">
                <a:solidFill>
                  <a:prstClr val="black"/>
                </a:solidFill>
                <a:sym typeface="Wingdings" pitchFamily="2" charset="2"/>
              </a:rPr>
              <a:t>meeste biomassa op</a:t>
            </a:r>
            <a:endParaRPr lang="nl-NL" sz="1200" dirty="0">
              <a:solidFill>
                <a:prstClr val="black"/>
              </a:solidFill>
              <a:sym typeface="Wingdings" pitchFamily="2" charset="2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Uit Algen</a:t>
            </a:r>
          </a:p>
          <a:p>
            <a:pPr marL="342900" indent="-342900">
              <a:buFont typeface="Wingdings" pitchFamily="2" charset="2"/>
              <a:buChar char="§"/>
            </a:pP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812" y="1458316"/>
            <a:ext cx="3672408" cy="2472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727" y="4005065"/>
            <a:ext cx="4806493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20197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§2 De energie van de toekomst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</a:rPr>
              <a:t> 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endParaRPr lang="nl-NL" sz="2200" dirty="0">
              <a:solidFill>
                <a:prstClr val="black"/>
              </a:solidFill>
            </a:endParaRPr>
          </a:p>
          <a:p>
            <a:endParaRPr lang="nl-NL" sz="1200" b="1" dirty="0">
              <a:solidFill>
                <a:prstClr val="black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569" y="1161317"/>
            <a:ext cx="6041760" cy="542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07926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 fontScale="90000"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§3 Bronnen: Biobrandstof – duurzaam of niet?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1052736"/>
            <a:ext cx="9144000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Bio-ethanol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Een </a:t>
            </a:r>
            <a:r>
              <a:rPr lang="nl-NL" sz="2200" b="1" dirty="0">
                <a:solidFill>
                  <a:prstClr val="black"/>
                </a:solidFill>
              </a:rPr>
              <a:t>biobrandstof</a:t>
            </a:r>
            <a:r>
              <a:rPr lang="nl-NL" sz="2200" dirty="0">
                <a:solidFill>
                  <a:prstClr val="black"/>
                </a:solidFill>
              </a:rPr>
              <a:t> 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is een brandstof (benzine, diesel, gas) die gemaakt is uit biomassa.</a:t>
            </a:r>
          </a:p>
          <a:p>
            <a:pPr marL="342900" indent="-342900">
              <a:buFont typeface="Wingdings" pitchFamily="2" charset="2"/>
              <a:buChar char="Ø"/>
            </a:pPr>
            <a:endParaRPr lang="nl-NL" sz="1200" dirty="0">
              <a:solidFill>
                <a:prstClr val="black"/>
              </a:solidFill>
              <a:sym typeface="Wingdings" pitchFamily="2" charset="2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Een van de belangrijkste biobrandstoffen  bio-ethanol: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- gemaakt van suikers uit: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  + eetbare producten (zoals suikerriet en mais)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  + hout, algen, gras (kost relatief veel energie om biobrandstof uit deze grondstoffen te halen)</a:t>
            </a:r>
          </a:p>
          <a:p>
            <a:endParaRPr lang="nl-NL" sz="2200" dirty="0">
              <a:solidFill>
                <a:prstClr val="black"/>
              </a:solidFill>
              <a:sym typeface="Wingdings" pitchFamily="2" charset="2"/>
            </a:endParaRPr>
          </a:p>
          <a:p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endParaRPr lang="nl-NL" sz="2200" dirty="0">
              <a:solidFill>
                <a:prstClr val="black"/>
              </a:solidFill>
              <a:sym typeface="Wingdings" pitchFamily="2" charset="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49080"/>
            <a:ext cx="7069322" cy="2596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38911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 fontScale="90000"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§3 Bronnen: Biobrandstof – duurzaam of niet?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1124744"/>
            <a:ext cx="86764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Bio-ethanol</a:t>
            </a:r>
          </a:p>
          <a:p>
            <a:endParaRPr lang="nl-NL" sz="2200" b="1" dirty="0">
              <a:solidFill>
                <a:prstClr val="black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Brazilië en de V.S. zijn de grootste exporteurs van bio-ethanol.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Nederland heeft zelf de ruimte niet om al die gewassen te verbouwen</a:t>
            </a: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31" y="2553244"/>
            <a:ext cx="301942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70468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 fontScale="90000"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§3 Bronnen: Biobrandstof – duurzaam of niet?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1004526"/>
            <a:ext cx="91440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Biodiesel en groengas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Biodiesel en groengas zijn ook brandstoffen.</a:t>
            </a:r>
          </a:p>
          <a:p>
            <a:pPr marL="342900" indent="-342900">
              <a:buFont typeface="Wingdings" pitchFamily="2" charset="2"/>
              <a:buChar char="Ø"/>
            </a:pPr>
            <a:endParaRPr lang="nl-NL" sz="1200" dirty="0">
              <a:solidFill>
                <a:prstClr val="black"/>
              </a:solidFill>
              <a:sym typeface="Wingdings" pitchFamily="2" charset="2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Biodiesel  gemaakt van plantaardige oliën en dierlijke vetten: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- uit eetbare gewassen zoals koolzaad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- van frituurvet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- van dierlijk afval</a:t>
            </a: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19182"/>
            <a:ext cx="5317951" cy="2709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90052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 fontScale="90000"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§3 Bronnen: Biobrandstof – duurzaam of niet?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1124744"/>
            <a:ext cx="91440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Importeren</a:t>
            </a:r>
          </a:p>
          <a:p>
            <a:endParaRPr lang="nl-NL" sz="2200" b="1" dirty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Omdat de gewassen veel ruimte nodig hebben, importeert Nederland een groot deel van de grondstoffen voor biobrandstoffen.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i="1" dirty="0">
                <a:solidFill>
                  <a:prstClr val="black"/>
                </a:solidFill>
                <a:sym typeface="Wingdings" pitchFamily="2" charset="2"/>
              </a:rPr>
              <a:t> Nederland gebruikt hiervoor ruimte in andere (tropische) werelddelen.</a:t>
            </a:r>
            <a:endParaRPr lang="nl-NL" sz="2200" i="1" dirty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Bijvoorbeeld: biobrandstof uit palmolie: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+ meer duurzame brandstof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+ vaak een hoger inkomen voor boeren / landen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Ontbossing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Verlies van </a:t>
            </a:r>
            <a:r>
              <a:rPr lang="nl-NL" sz="2200" b="1" dirty="0">
                <a:solidFill>
                  <a:prstClr val="black"/>
                </a:solidFill>
              </a:rPr>
              <a:t>biodiversiteit</a:t>
            </a:r>
            <a:br>
              <a:rPr lang="nl-NL" sz="2200" b="1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Verdwijning leefgebied indianen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Extra uitstoot broeikasgassen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Gebrek aan landbouwgrond</a:t>
            </a:r>
            <a:endParaRPr lang="nl-NL" sz="2200" b="1" dirty="0">
              <a:solidFill>
                <a:prstClr val="black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324" y="2996952"/>
            <a:ext cx="3076575" cy="349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20638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 fontScale="90000"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§3 Bronnen: Biobrandstof – duurzaam of niet?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28800"/>
            <a:ext cx="6596038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33575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 fontScale="90000"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§3 Bronnen: Biobrandstof – duurzaam of niet?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1124744"/>
            <a:ext cx="91440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Regels</a:t>
            </a:r>
          </a:p>
          <a:p>
            <a:endParaRPr lang="nl-NL" sz="2200" b="1" dirty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Volgens de EU zijn biobrandstoffen pas duurzaam als: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ze niet in regenwouden, moerasgebieden of beschermde natuurgebieden worden verbouwd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ze minder uitstoot van CO</a:t>
            </a:r>
            <a:r>
              <a:rPr lang="nl-NL" sz="2200" baseline="-25000" dirty="0">
                <a:solidFill>
                  <a:prstClr val="black"/>
                </a:solidFill>
              </a:rPr>
              <a:t>2</a:t>
            </a:r>
            <a:r>
              <a:rPr lang="nl-NL" sz="2200" dirty="0">
                <a:solidFill>
                  <a:prstClr val="black"/>
                </a:solidFill>
              </a:rPr>
              <a:t> veroorzaken dan fossiele brandstoffen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de rechten van bewoners van productiegebieden worden gerespecteerd.</a:t>
            </a:r>
          </a:p>
          <a:p>
            <a:pPr marL="342900" indent="-342900">
              <a:buFont typeface="Wingdings" pitchFamily="2" charset="2"/>
              <a:buChar char="Ø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Maar: het gaat om veel geld en grote gebieden  kunnen deze regels gecontroleerd worden?</a:t>
            </a:r>
            <a:endParaRPr lang="nl-NL" sz="2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717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 fontScale="90000"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§3 Bronnen: Biobrandstof – duurzaam of niet?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090" y="1124744"/>
            <a:ext cx="784887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Volle tank of vol bord?</a:t>
            </a:r>
          </a:p>
          <a:p>
            <a:endParaRPr lang="nl-NL" sz="2200" b="1" dirty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Steeds meer </a:t>
            </a:r>
            <a:r>
              <a:rPr lang="nl-NL" sz="2200" b="1" dirty="0">
                <a:solidFill>
                  <a:prstClr val="black"/>
                </a:solidFill>
              </a:rPr>
              <a:t>voedselgewassen</a:t>
            </a:r>
            <a:r>
              <a:rPr lang="nl-NL" sz="2200" dirty="0">
                <a:solidFill>
                  <a:prstClr val="black"/>
                </a:solidFill>
              </a:rPr>
              <a:t> belanden in tanks van auto’s in plaats van op een bord als voedsel.</a:t>
            </a:r>
          </a:p>
          <a:p>
            <a:pPr marL="342900" indent="-342900">
              <a:buFont typeface="Wingdings" pitchFamily="2" charset="2"/>
              <a:buChar char="Ø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nl-NL" sz="2200" dirty="0">
                <a:solidFill>
                  <a:prstClr val="black"/>
                </a:solidFill>
              </a:rPr>
              <a:t>Voorbeeld 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 </a:t>
            </a:r>
            <a:r>
              <a:rPr lang="nl-NL" sz="2200" dirty="0">
                <a:solidFill>
                  <a:prstClr val="black"/>
                </a:solidFill>
              </a:rPr>
              <a:t>240 kilo mais: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- 100 liter bio-ethanol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- 1 persoon een jaar lang eten</a:t>
            </a:r>
          </a:p>
          <a:p>
            <a:br>
              <a:rPr lang="nl-NL" sz="2200" dirty="0">
                <a:solidFill>
                  <a:prstClr val="black"/>
                </a:solidFill>
              </a:rPr>
            </a:b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672" y="2348880"/>
            <a:ext cx="4311824" cy="395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3127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§1 Energie en klimaatverandering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-3374" y="1116013"/>
            <a:ext cx="493541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Energie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b="1" dirty="0">
                <a:solidFill>
                  <a:prstClr val="black"/>
                </a:solidFill>
              </a:rPr>
              <a:t>Energie</a:t>
            </a:r>
            <a:r>
              <a:rPr lang="nl-NL" sz="2200" dirty="0">
                <a:solidFill>
                  <a:prstClr val="black"/>
                </a:solidFill>
              </a:rPr>
              <a:t> is de kracht die dingen laat werken.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Nederland gebruikt veel </a:t>
            </a:r>
            <a:r>
              <a:rPr lang="nl-NL" sz="2200" b="1" dirty="0">
                <a:solidFill>
                  <a:prstClr val="black"/>
                </a:solidFill>
              </a:rPr>
              <a:t>fossiele energiebronnen</a:t>
            </a:r>
            <a:r>
              <a:rPr lang="nl-NL" sz="2200" dirty="0">
                <a:solidFill>
                  <a:prstClr val="black"/>
                </a:solidFill>
              </a:rPr>
              <a:t>: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i="1" dirty="0">
                <a:solidFill>
                  <a:prstClr val="black"/>
                </a:solidFill>
              </a:rPr>
              <a:t>aardgas, aardolie en steenkool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Nederland gebruikt ook een aantal </a:t>
            </a:r>
            <a:r>
              <a:rPr lang="nl-NL" sz="2200" b="1" dirty="0">
                <a:solidFill>
                  <a:prstClr val="black"/>
                </a:solidFill>
              </a:rPr>
              <a:t>duurzame energiebronnen</a:t>
            </a:r>
            <a:r>
              <a:rPr lang="nl-NL" sz="2200" dirty="0">
                <a:solidFill>
                  <a:prstClr val="black"/>
                </a:solidFill>
              </a:rPr>
              <a:t>: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i="1" dirty="0">
                <a:solidFill>
                  <a:prstClr val="black"/>
                </a:solidFill>
              </a:rPr>
              <a:t>windenergie, biomassa, zonne-energie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501008"/>
            <a:ext cx="3024336" cy="3089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179" y="1088477"/>
            <a:ext cx="3527389" cy="2312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64524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 fontScale="90000"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§3 Bronnen: Biobrandstof – duurzaam of niet?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17" y="1196752"/>
            <a:ext cx="449999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Jathropazaden</a:t>
            </a:r>
          </a:p>
          <a:p>
            <a:endParaRPr lang="nl-NL" sz="2200" b="1" dirty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Jathropazaden zijn oneetbaar, maar bevatten olie die geschikt is voor biobrandstof.</a:t>
            </a:r>
          </a:p>
          <a:p>
            <a:pPr marL="342900" indent="-342900">
              <a:buFont typeface="Wingdings" pitchFamily="2" charset="2"/>
              <a:buChar char="Ø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Verbouwd in Afrika en Latijns-Amerika</a:t>
            </a:r>
          </a:p>
          <a:p>
            <a:pPr marL="342900" indent="-342900">
              <a:buFont typeface="Arial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Grote vraag naar biobrandstof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 hoger inkomen, meer werk</a:t>
            </a:r>
          </a:p>
          <a:p>
            <a:pPr marL="342900" indent="-342900">
              <a:buFont typeface="Arial" pitchFamily="34" charset="0"/>
              <a:buChar char="•"/>
            </a:pPr>
            <a:endParaRPr lang="nl-NL" sz="2200" dirty="0">
              <a:solidFill>
                <a:prstClr val="black"/>
              </a:solidFill>
              <a:sym typeface="Wingdings" pitchFamily="2" charset="2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Nadelen?</a:t>
            </a:r>
            <a:br>
              <a:rPr lang="nl-NL" sz="2200" dirty="0">
                <a:solidFill>
                  <a:prstClr val="black"/>
                </a:solidFill>
              </a:rPr>
            </a:b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701" y="1859057"/>
            <a:ext cx="4486275" cy="321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47061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§4 Water: de bescherming van de kust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</a:rPr>
              <a:t> 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endParaRPr lang="nl-NL" sz="2200" dirty="0">
              <a:solidFill>
                <a:prstClr val="black"/>
              </a:solidFill>
            </a:endParaRPr>
          </a:p>
          <a:p>
            <a:endParaRPr lang="nl-NL" sz="1200" b="1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194096"/>
            <a:ext cx="8892480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Onder de zeespiegel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Overstromingsgevaar in Nederland door: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de zee 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 groot deel onder de </a:t>
            </a:r>
            <a:r>
              <a:rPr lang="nl-NL" sz="2200" b="1" dirty="0">
                <a:solidFill>
                  <a:prstClr val="black"/>
                </a:solidFill>
                <a:sym typeface="Wingdings" pitchFamily="2" charset="2"/>
              </a:rPr>
              <a:t>zeespiegel</a:t>
            </a:r>
            <a:br>
              <a:rPr lang="nl-NL" sz="2200" b="1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b="1" dirty="0">
                <a:solidFill>
                  <a:prstClr val="black"/>
                </a:solidFill>
                <a:sym typeface="Wingdings" pitchFamily="2" charset="2"/>
              </a:rPr>
              <a:t>- 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rivieren</a:t>
            </a:r>
          </a:p>
          <a:p>
            <a:pPr marL="342900" indent="-342900">
              <a:buFont typeface="Wingdings" pitchFamily="2" charset="2"/>
              <a:buChar char="Ø"/>
            </a:pPr>
            <a:endParaRPr lang="nl-NL" sz="1200" b="1" dirty="0">
              <a:solidFill>
                <a:prstClr val="black"/>
              </a:solidFill>
              <a:sym typeface="Wingdings" pitchFamily="2" charset="2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Nederland wordt beschermd met </a:t>
            </a:r>
            <a:r>
              <a:rPr lang="nl-NL" sz="2200" b="1" dirty="0">
                <a:solidFill>
                  <a:prstClr val="black"/>
                </a:solidFill>
                <a:sym typeface="Wingdings" pitchFamily="2" charset="2"/>
              </a:rPr>
              <a:t>dijken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 en duinen </a:t>
            </a:r>
          </a:p>
          <a:p>
            <a:pPr marL="342900" indent="-342900">
              <a:buFont typeface="Arial" pitchFamily="34" charset="0"/>
              <a:buChar char="•"/>
            </a:pPr>
            <a:endParaRPr lang="nl-NL" sz="1200" dirty="0">
              <a:solidFill>
                <a:prstClr val="black"/>
              </a:solidFill>
              <a:sym typeface="Wingdings" pitchFamily="2" charset="2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Laag-Nederland bestaat uit </a:t>
            </a:r>
            <a:r>
              <a:rPr lang="nl-NL" sz="2200" b="1" dirty="0">
                <a:solidFill>
                  <a:prstClr val="black"/>
                </a:solidFill>
                <a:sym typeface="Wingdings" pitchFamily="2" charset="2"/>
              </a:rPr>
              <a:t>polders 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= gebied waar de waterstand kunstmatig wordt beheerd.</a:t>
            </a:r>
          </a:p>
          <a:p>
            <a:pPr marL="342900" indent="-342900">
              <a:buFont typeface="Arial" pitchFamily="34" charset="0"/>
              <a:buChar char="•"/>
            </a:pPr>
            <a:endParaRPr lang="nl-NL" sz="1200" dirty="0">
              <a:solidFill>
                <a:prstClr val="black"/>
              </a:solidFill>
              <a:sym typeface="Wingdings" pitchFamily="2" charset="2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De </a:t>
            </a:r>
            <a:r>
              <a:rPr lang="nl-NL" sz="2200" b="1" dirty="0">
                <a:solidFill>
                  <a:prstClr val="black"/>
                </a:solidFill>
                <a:sym typeface="Wingdings" pitchFamily="2" charset="2"/>
              </a:rPr>
              <a:t>waterschappen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 hebben 3 taken 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- waterveiligheid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- waterzuivering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- waterhuishouding (voldoende zoet water)</a:t>
            </a:r>
            <a:endParaRPr lang="nl-NL" sz="2200" b="1" dirty="0">
              <a:solidFill>
                <a:prstClr val="black"/>
              </a:solidFill>
            </a:endParaRPr>
          </a:p>
          <a:p>
            <a:endParaRPr lang="nl-NL" sz="2200" b="1" dirty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85284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§4 Water: de bescherming van de kust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</a:rPr>
              <a:t> 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endParaRPr lang="nl-NL" sz="2200" dirty="0">
              <a:solidFill>
                <a:prstClr val="black"/>
              </a:solidFill>
            </a:endParaRPr>
          </a:p>
          <a:p>
            <a:endParaRPr lang="nl-NL" sz="1200" b="1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194096"/>
            <a:ext cx="88924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2200" b="1" dirty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012" y="1074718"/>
            <a:ext cx="3512237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29070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§4 Water: de bescherming van de kust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</a:rPr>
              <a:t> 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endParaRPr lang="nl-NL" sz="2200" dirty="0">
              <a:solidFill>
                <a:prstClr val="black"/>
              </a:solidFill>
            </a:endParaRPr>
          </a:p>
          <a:p>
            <a:endParaRPr lang="nl-NL" sz="1200" b="1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052736"/>
            <a:ext cx="889248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 De zeespiegel stijgt</a:t>
            </a:r>
          </a:p>
          <a:p>
            <a:endParaRPr lang="nl-NL" sz="2200" b="1" dirty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Door </a:t>
            </a:r>
            <a:r>
              <a:rPr lang="nl-NL" sz="2200" b="1" dirty="0">
                <a:solidFill>
                  <a:prstClr val="black"/>
                </a:solidFill>
              </a:rPr>
              <a:t>klimaatverandering</a:t>
            </a:r>
            <a:r>
              <a:rPr lang="nl-NL" sz="2200" dirty="0">
                <a:solidFill>
                  <a:prstClr val="black"/>
                </a:solidFill>
              </a:rPr>
              <a:t> (§1) en bodemdaling stijgt de zeespiegel.</a:t>
            </a:r>
            <a:endParaRPr lang="nl-NL" sz="2200" dirty="0">
              <a:solidFill>
                <a:prstClr val="black"/>
              </a:solidFill>
              <a:sym typeface="Wingdings" pitchFamily="2" charset="2"/>
            </a:endParaRPr>
          </a:p>
          <a:p>
            <a:pPr marL="342900" indent="-342900">
              <a:buFont typeface="Wingdings" pitchFamily="2" charset="2"/>
              <a:buChar char="Ø"/>
            </a:pPr>
            <a:endParaRPr lang="nl-NL" sz="1200" dirty="0">
              <a:solidFill>
                <a:prstClr val="black"/>
              </a:solidFill>
              <a:sym typeface="Wingdings" pitchFamily="2" charset="2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Wat zijn de oorzaken van bodemdaling?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endParaRPr lang="nl-NL" sz="2200" dirty="0">
              <a:solidFill>
                <a:prstClr val="black"/>
              </a:solidFill>
              <a:sym typeface="Wingdings" pitchFamily="2" charset="2"/>
            </a:endParaRPr>
          </a:p>
          <a:p>
            <a:pPr marL="457200" indent="-457200">
              <a:buFontTx/>
              <a:buAutoNum type="arabicPlain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Door de laatste </a:t>
            </a:r>
            <a:r>
              <a:rPr lang="nl-NL" sz="2200" b="1" dirty="0">
                <a:solidFill>
                  <a:prstClr val="black"/>
                </a:solidFill>
                <a:sym typeface="Wingdings" pitchFamily="2" charset="2"/>
              </a:rPr>
              <a:t>ijstijd 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 dikke laag ijs drukte de aardkorst in  ijs verdween Scandinavië wipte op </a:t>
            </a:r>
            <a:r>
              <a:rPr lang="nl-NL" sz="2200">
                <a:solidFill>
                  <a:prstClr val="black"/>
                </a:solidFill>
                <a:sym typeface="Wingdings" pitchFamily="2" charset="2"/>
              </a:rPr>
              <a:t>Noord-Nederland daalde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endParaRPr lang="nl-NL" sz="2200" dirty="0">
              <a:solidFill>
                <a:prstClr val="black"/>
              </a:solidFill>
              <a:sym typeface="Wingdings" pitchFamily="2" charset="2"/>
            </a:endParaRPr>
          </a:p>
          <a:p>
            <a:pPr marL="457200" indent="-457200">
              <a:buFontTx/>
              <a:buAutoNum type="arabicPlain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Door wegpompen </a:t>
            </a:r>
            <a:r>
              <a:rPr lang="nl-NL" sz="2200" b="1" dirty="0">
                <a:solidFill>
                  <a:prstClr val="black"/>
                </a:solidFill>
                <a:sym typeface="Wingdings" pitchFamily="2" charset="2"/>
              </a:rPr>
              <a:t>grondwater 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in</a:t>
            </a:r>
            <a:r>
              <a:rPr lang="nl-NL" sz="2200" b="1" dirty="0">
                <a:solidFill>
                  <a:prstClr val="black"/>
                </a:solidFill>
                <a:sym typeface="Wingdings" pitchFamily="2" charset="2"/>
              </a:rPr>
              <a:t> 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Laag-Nederland  inzakken bodem  sterkst bij </a:t>
            </a:r>
            <a:r>
              <a:rPr lang="nl-NL" sz="2200" b="1" dirty="0">
                <a:solidFill>
                  <a:prstClr val="black"/>
                </a:solidFill>
                <a:sym typeface="Wingdings" pitchFamily="2" charset="2"/>
              </a:rPr>
              <a:t>veen</a:t>
            </a:r>
            <a:br>
              <a:rPr lang="nl-NL" sz="2200" b="1" dirty="0">
                <a:solidFill>
                  <a:prstClr val="black"/>
                </a:solidFill>
                <a:sym typeface="Wingdings" pitchFamily="2" charset="2"/>
              </a:rPr>
            </a:br>
            <a:endParaRPr lang="nl-NL" sz="2200" b="1" dirty="0">
              <a:solidFill>
                <a:prstClr val="black"/>
              </a:solidFill>
              <a:sym typeface="Wingdings" pitchFamily="2" charset="2"/>
            </a:endParaRPr>
          </a:p>
          <a:p>
            <a:pPr marL="457200" indent="-457200">
              <a:buFontTx/>
              <a:buAutoNum type="arabicPlain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Door winning </a:t>
            </a:r>
            <a:r>
              <a:rPr lang="nl-NL" sz="2200" b="1" dirty="0">
                <a:solidFill>
                  <a:prstClr val="black"/>
                </a:solidFill>
                <a:sym typeface="Wingdings" pitchFamily="2" charset="2"/>
              </a:rPr>
              <a:t>delfstoffen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  aardgas in Groningen</a:t>
            </a:r>
          </a:p>
          <a:p>
            <a:pPr marL="342900" indent="-342900">
              <a:buFont typeface="Arial" pitchFamily="34" charset="0"/>
              <a:buChar char="•"/>
            </a:pPr>
            <a:endParaRPr lang="nl-NL" sz="2200" b="1" dirty="0">
              <a:solidFill>
                <a:prstClr val="black"/>
              </a:solidFill>
              <a:sym typeface="Wingdings" pitchFamily="2" charset="2"/>
            </a:endParaRPr>
          </a:p>
          <a:p>
            <a:pPr marL="342900" indent="-342900">
              <a:buFont typeface="Wingdings" pitchFamily="2" charset="2"/>
              <a:buChar char="Ø"/>
            </a:pPr>
            <a:endParaRPr lang="nl-NL" sz="2200" b="1" dirty="0">
              <a:solidFill>
                <a:prstClr val="black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89957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§4 Water: de bescherming van de kust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</a:rPr>
              <a:t> 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endParaRPr lang="nl-NL" sz="2200" dirty="0">
              <a:solidFill>
                <a:prstClr val="black"/>
              </a:solidFill>
            </a:endParaRPr>
          </a:p>
          <a:p>
            <a:endParaRPr lang="nl-NL" sz="1200" b="1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194096"/>
            <a:ext cx="88924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Door bodemdaling  land lager ten opzichte van zeespiegel  versterkt stijging zeespiegel </a:t>
            </a:r>
            <a:r>
              <a:rPr lang="nl-NL" sz="2200" b="1" dirty="0">
                <a:solidFill>
                  <a:prstClr val="black"/>
                </a:solidFill>
                <a:sym typeface="Wingdings" pitchFamily="2" charset="2"/>
              </a:rPr>
              <a:t> relatieve zeespiegelstijging</a:t>
            </a:r>
          </a:p>
          <a:p>
            <a:pPr marL="342900" indent="-342900">
              <a:buFont typeface="Wingdings" pitchFamily="2" charset="2"/>
              <a:buChar char="§"/>
            </a:pPr>
            <a:endParaRPr lang="nl-NL" sz="2200" b="1" dirty="0">
              <a:solidFill>
                <a:prstClr val="black"/>
              </a:solidFill>
              <a:sym typeface="Wingdings" pitchFamily="2" charset="2"/>
            </a:endParaRPr>
          </a:p>
          <a:p>
            <a:endParaRPr lang="nl-NL" sz="2200" b="1" dirty="0">
              <a:solidFill>
                <a:prstClr val="black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3314700" cy="409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240" y="2530064"/>
            <a:ext cx="4268498" cy="321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63365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§4 Water: de bescherming van de kust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500404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Zand beschermt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Zand beschermt tegen zeespiegelstijging:</a:t>
            </a:r>
            <a:br>
              <a:rPr lang="nl-NL" sz="2200" dirty="0">
                <a:solidFill>
                  <a:prstClr val="black"/>
                </a:solidFill>
              </a:rPr>
            </a:b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</a:t>
            </a:r>
            <a:r>
              <a:rPr lang="nl-NL" sz="2200" i="1" dirty="0">
                <a:solidFill>
                  <a:prstClr val="black"/>
                </a:solidFill>
              </a:rPr>
              <a:t>bij </a:t>
            </a:r>
            <a:r>
              <a:rPr lang="nl-NL" sz="2200" i="1" dirty="0">
                <a:solidFill>
                  <a:prstClr val="black"/>
                </a:solidFill>
                <a:sym typeface="Wingdings" pitchFamily="2" charset="2"/>
              </a:rPr>
              <a:t>dijken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- </a:t>
            </a:r>
            <a:r>
              <a:rPr lang="nl-NL" sz="2200" i="1" dirty="0">
                <a:solidFill>
                  <a:prstClr val="black"/>
                </a:solidFill>
                <a:sym typeface="Wingdings" pitchFamily="2" charset="2"/>
              </a:rPr>
              <a:t>bij duinen: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Zeestromingen verplaatsen zand  </a:t>
            </a:r>
          </a:p>
          <a:p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          richting Nederland</a:t>
            </a:r>
            <a:br>
              <a:rPr lang="nl-NL" sz="2200" i="1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i="1" dirty="0">
                <a:solidFill>
                  <a:prstClr val="black"/>
                </a:solidFill>
                <a:sym typeface="Wingdings" pitchFamily="2" charset="2"/>
              </a:rPr>
              <a:t>     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 Golven breken op zand en </a:t>
            </a:r>
          </a:p>
          <a:p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          verliezen kracht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     </a:t>
            </a:r>
            <a:r>
              <a:rPr lang="nl-NL" sz="2200" b="1" dirty="0">
                <a:solidFill>
                  <a:prstClr val="black"/>
                </a:solidFill>
                <a:sym typeface="Wingdings" pitchFamily="2" charset="2"/>
              </a:rPr>
              <a:t> Zandsuppletie 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langs de kust 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      Kust groeit mee met  </a:t>
            </a:r>
          </a:p>
          <a:p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          zeespiegelstijging</a:t>
            </a:r>
          </a:p>
          <a:p>
            <a:endParaRPr lang="nl-NL" sz="1200" i="1" dirty="0">
              <a:solidFill>
                <a:prstClr val="black"/>
              </a:solidFill>
              <a:sym typeface="Wingdings" pitchFamily="2" charset="2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Zandmotor bij Ter Heijde</a:t>
            </a:r>
          </a:p>
          <a:p>
            <a:br>
              <a:rPr lang="nl-NL" sz="2200" dirty="0">
                <a:solidFill>
                  <a:prstClr val="black"/>
                </a:solidFill>
              </a:rPr>
            </a:br>
            <a:br>
              <a:rPr lang="nl-NL" sz="2200" dirty="0">
                <a:solidFill>
                  <a:prstClr val="black"/>
                </a:solidFill>
              </a:rPr>
            </a:b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941" y="3941346"/>
            <a:ext cx="4446060" cy="2661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940" y="1087530"/>
            <a:ext cx="4446060" cy="2801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22061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§4 Water: de bescherming van de kust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50040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</a:t>
            </a:r>
            <a:br>
              <a:rPr lang="nl-NL" sz="2200" dirty="0">
                <a:solidFill>
                  <a:prstClr val="black"/>
                </a:solidFill>
              </a:rPr>
            </a:br>
            <a:br>
              <a:rPr lang="nl-NL" sz="2200" dirty="0">
                <a:solidFill>
                  <a:prstClr val="black"/>
                </a:solidFill>
              </a:rPr>
            </a:br>
            <a:endParaRPr lang="nl-NL" sz="2200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196752"/>
            <a:ext cx="79208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 Wat doet deze zeedijk hier?</a:t>
            </a: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59983"/>
            <a:ext cx="6048672" cy="4880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01171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§5 Rivieren temmen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5220072" cy="658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Meer wateroverlast</a:t>
            </a:r>
          </a:p>
          <a:p>
            <a:endParaRPr lang="nl-NL" sz="1200" b="1" dirty="0">
              <a:solidFill>
                <a:prstClr val="black"/>
              </a:solidFill>
              <a:sym typeface="Wingdings" pitchFamily="2" charset="2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Klimaatverandering betekent meer neerslag in Nederland.</a:t>
            </a:r>
          </a:p>
          <a:p>
            <a:pPr marL="342900" indent="-342900">
              <a:buFont typeface="Wingdings" pitchFamily="2" charset="2"/>
              <a:buChar char="Ø"/>
            </a:pPr>
            <a:endParaRPr lang="nl-NL" sz="1200" dirty="0">
              <a:solidFill>
                <a:prstClr val="black"/>
              </a:solidFill>
              <a:sym typeface="Wingdings" pitchFamily="2" charset="2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Hogere temperatuur  meer verdamping boven zee  aanlandige wind  meer regen in </a:t>
            </a:r>
            <a:r>
              <a:rPr lang="nl-NL" sz="2200" b="1" dirty="0">
                <a:solidFill>
                  <a:prstClr val="black"/>
                </a:solidFill>
                <a:sym typeface="Wingdings" pitchFamily="2" charset="2"/>
              </a:rPr>
              <a:t>stroomgebied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 Rijn en Maas  meer waterafvoer via </a:t>
            </a:r>
            <a:r>
              <a:rPr lang="nl-NL" sz="2200" b="1" dirty="0">
                <a:solidFill>
                  <a:prstClr val="black"/>
                </a:solidFill>
                <a:sym typeface="Wingdings" pitchFamily="2" charset="2"/>
              </a:rPr>
              <a:t>delta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i="1" dirty="0">
                <a:solidFill>
                  <a:prstClr val="black"/>
                </a:solidFill>
                <a:sym typeface="Wingdings" pitchFamily="2" charset="2"/>
              </a:rPr>
              <a:t>Nederland is afvoerputje Europa</a:t>
            </a:r>
          </a:p>
          <a:p>
            <a:pPr marL="342900" indent="-342900">
              <a:buFont typeface="Arial" pitchFamily="34" charset="0"/>
              <a:buChar char="•"/>
            </a:pPr>
            <a:endParaRPr lang="nl-NL" sz="1200" i="1" dirty="0">
              <a:solidFill>
                <a:prstClr val="black"/>
              </a:solidFill>
              <a:sym typeface="Wingdings" pitchFamily="2" charset="2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Kenmerken van neerslag veranderen:</a:t>
            </a:r>
          </a:p>
          <a:p>
            <a:pPr marL="342900" indent="-342900">
              <a:buFont typeface="Arial" pitchFamily="34" charset="0"/>
              <a:buChar char="•"/>
            </a:pPr>
            <a:endParaRPr lang="nl-NL" sz="1200" dirty="0">
              <a:solidFill>
                <a:prstClr val="black"/>
              </a:solidFill>
              <a:sym typeface="Wingdings" pitchFamily="2" charset="2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Minder neerslag als sneeuw, meer als regen  meteen afgevoerd  piek in </a:t>
            </a:r>
            <a:r>
              <a:rPr lang="nl-NL" sz="2200" b="1" dirty="0">
                <a:solidFill>
                  <a:prstClr val="black"/>
                </a:solidFill>
                <a:sym typeface="Wingdings" pitchFamily="2" charset="2"/>
              </a:rPr>
              <a:t>debiet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Meer regen in zomerse stortbuien</a:t>
            </a:r>
          </a:p>
          <a:p>
            <a:br>
              <a:rPr lang="nl-NL" sz="2200" dirty="0">
                <a:solidFill>
                  <a:prstClr val="black"/>
                </a:solidFill>
              </a:rPr>
            </a:br>
            <a:br>
              <a:rPr lang="nl-NL" sz="2200" dirty="0">
                <a:solidFill>
                  <a:prstClr val="black"/>
                </a:solidFill>
              </a:rPr>
            </a:b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960" y="1072059"/>
            <a:ext cx="4146514" cy="2644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960" y="3861047"/>
            <a:ext cx="4146514" cy="2711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96927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§5 Rivieren temmen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-1" y="1052736"/>
            <a:ext cx="572412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Rivieren en delta</a:t>
            </a:r>
          </a:p>
          <a:p>
            <a:endParaRPr lang="nl-NL" sz="2200" b="1" dirty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Project </a:t>
            </a:r>
            <a:r>
              <a:rPr lang="nl-NL" sz="2200" b="1" dirty="0">
                <a:solidFill>
                  <a:prstClr val="black"/>
                </a:solidFill>
              </a:rPr>
              <a:t>Ruimte voor de rivier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 </a:t>
            </a:r>
            <a:r>
              <a:rPr lang="nl-NL" sz="2200" dirty="0">
                <a:solidFill>
                  <a:prstClr val="black"/>
                </a:solidFill>
              </a:rPr>
              <a:t>voor betere bescherming bij hoog water</a:t>
            </a:r>
          </a:p>
          <a:p>
            <a:pPr marL="342900" indent="-342900">
              <a:buFont typeface="Wingdings" pitchFamily="2" charset="2"/>
              <a:buChar char="Ø"/>
            </a:pPr>
            <a:endParaRPr lang="nl-NL" sz="1200" dirty="0">
              <a:solidFill>
                <a:prstClr val="black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Maatregelen: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obstakels verwijderen uit rivierbeddingen   </a:t>
            </a:r>
          </a:p>
          <a:p>
            <a:r>
              <a:rPr lang="nl-NL" sz="2200" dirty="0">
                <a:solidFill>
                  <a:prstClr val="black"/>
                </a:solidFill>
              </a:rPr>
              <a:t>        en</a:t>
            </a:r>
            <a:r>
              <a:rPr lang="nl-NL" sz="2200" b="1" dirty="0">
                <a:solidFill>
                  <a:prstClr val="black"/>
                </a:solidFill>
              </a:rPr>
              <a:t> uiterwaarden</a:t>
            </a:r>
          </a:p>
          <a:p>
            <a:r>
              <a:rPr lang="nl-NL" sz="2200" b="1" dirty="0">
                <a:solidFill>
                  <a:prstClr val="black"/>
                </a:solidFill>
              </a:rPr>
              <a:t>     - </a:t>
            </a:r>
            <a:r>
              <a:rPr lang="nl-NL" sz="2200" dirty="0">
                <a:solidFill>
                  <a:prstClr val="black"/>
                </a:solidFill>
              </a:rPr>
              <a:t>uiterwaarden afgraven en rivier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       uitbaggeren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     - winterdijk verleggen </a:t>
            </a:r>
          </a:p>
          <a:p>
            <a:r>
              <a:rPr lang="nl-NL" sz="2200" b="1" dirty="0">
                <a:solidFill>
                  <a:prstClr val="black"/>
                </a:solidFill>
              </a:rPr>
              <a:t>     </a:t>
            </a:r>
            <a:r>
              <a:rPr lang="nl-NL" sz="2200" dirty="0">
                <a:solidFill>
                  <a:prstClr val="black"/>
                </a:solidFill>
              </a:rPr>
              <a:t>- </a:t>
            </a:r>
            <a:r>
              <a:rPr lang="nl-NL" sz="2200" b="1" dirty="0">
                <a:solidFill>
                  <a:prstClr val="black"/>
                </a:solidFill>
              </a:rPr>
              <a:t>zomerdijk </a:t>
            </a:r>
            <a:r>
              <a:rPr lang="nl-NL" sz="2200" dirty="0">
                <a:solidFill>
                  <a:prstClr val="black"/>
                </a:solidFill>
              </a:rPr>
              <a:t>verlagen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     </a:t>
            </a:r>
            <a:r>
              <a:rPr lang="nl-NL" sz="2200" b="1" dirty="0">
                <a:solidFill>
                  <a:prstClr val="black"/>
                </a:solidFill>
              </a:rPr>
              <a:t>- nevengeul </a:t>
            </a:r>
            <a:r>
              <a:rPr lang="nl-NL" sz="2200" dirty="0">
                <a:solidFill>
                  <a:prstClr val="black"/>
                </a:solidFill>
              </a:rPr>
              <a:t>graven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     - tijdelijke opslagplaatsen creëren bij </a:t>
            </a:r>
          </a:p>
          <a:p>
            <a:r>
              <a:rPr lang="nl-NL" sz="2200" dirty="0">
                <a:solidFill>
                  <a:prstClr val="black"/>
                </a:solidFill>
              </a:rPr>
              <a:t>       ontmoeting zeewater en rivierwater</a:t>
            </a:r>
          </a:p>
          <a:p>
            <a:endParaRPr lang="nl-NL" sz="1200" dirty="0">
              <a:solidFill>
                <a:prstClr val="black"/>
              </a:solidFill>
            </a:endParaRPr>
          </a:p>
          <a:p>
            <a:endParaRPr lang="nl-NL" sz="2200" b="1" dirty="0">
              <a:solidFill>
                <a:prstClr val="black"/>
              </a:solidFill>
            </a:endParaRPr>
          </a:p>
          <a:p>
            <a:endParaRPr lang="nl-NL" sz="1200" b="1" dirty="0">
              <a:solidFill>
                <a:prstClr val="black"/>
              </a:solidFill>
              <a:sym typeface="Wingdings" pitchFamily="2" charset="2"/>
            </a:endParaRPr>
          </a:p>
          <a:p>
            <a:br>
              <a:rPr lang="nl-NL" sz="2200" dirty="0">
                <a:solidFill>
                  <a:prstClr val="black"/>
                </a:solidFill>
              </a:rPr>
            </a:br>
            <a:br>
              <a:rPr lang="nl-NL" sz="2200" dirty="0">
                <a:solidFill>
                  <a:prstClr val="black"/>
                </a:solidFill>
              </a:rPr>
            </a:b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942" y="1268761"/>
            <a:ext cx="3549058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942" y="3025445"/>
            <a:ext cx="3549058" cy="1555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l_fi" descr="http://www.ruimtevoorderivier.nl/umbraco/imagegen.ashx?image=/media/1550/rvdr_dijkverlegging_2011_01.png&amp;width=580&amp;height=&amp;crop=resize&amp;antialias=true&amp;compressionnr=100&amp;format=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942" y="4941168"/>
            <a:ext cx="3549058" cy="1512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07494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§5 Rivieren temmen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-1" y="1052736"/>
            <a:ext cx="572412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</a:t>
            </a:r>
          </a:p>
          <a:p>
            <a:endParaRPr lang="nl-NL" sz="1200" b="1" dirty="0">
              <a:solidFill>
                <a:prstClr val="black"/>
              </a:solidFill>
              <a:sym typeface="Wingdings" pitchFamily="2" charset="2"/>
            </a:endParaRPr>
          </a:p>
          <a:p>
            <a:br>
              <a:rPr lang="nl-NL" sz="2200" dirty="0">
                <a:solidFill>
                  <a:prstClr val="black"/>
                </a:solidFill>
              </a:rPr>
            </a:br>
            <a:br>
              <a:rPr lang="nl-NL" sz="2200" dirty="0">
                <a:solidFill>
                  <a:prstClr val="black"/>
                </a:solidFill>
              </a:rPr>
            </a:b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992" y="1080156"/>
            <a:ext cx="7278761" cy="5516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9301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§1 Energie en klimaatverandering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-1" y="1052736"/>
            <a:ext cx="4874549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Motor van de welvaart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Zonder fossiele brandstoffen was het hoge </a:t>
            </a:r>
            <a:r>
              <a:rPr lang="nl-NL" sz="2200" b="1" dirty="0">
                <a:solidFill>
                  <a:prstClr val="black"/>
                </a:solidFill>
              </a:rPr>
              <a:t>ontwikkelingspeil</a:t>
            </a:r>
            <a:r>
              <a:rPr lang="nl-NL" sz="2200" dirty="0">
                <a:solidFill>
                  <a:prstClr val="black"/>
                </a:solidFill>
              </a:rPr>
              <a:t> van Nederland (en veel andere landen) niet mogelijk geweest.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1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Fossiele brandstoffen zijn een kwetsbare motor: veel energie komt uit het buitenland 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 energiebalans</a:t>
            </a:r>
            <a:br>
              <a:rPr lang="nl-NL" sz="2200" dirty="0">
                <a:solidFill>
                  <a:prstClr val="black"/>
                </a:solidFill>
              </a:rPr>
            </a:b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68"/>
          <a:stretch/>
        </p:blipFill>
        <p:spPr bwMode="auto">
          <a:xfrm>
            <a:off x="395536" y="4365103"/>
            <a:ext cx="4104456" cy="2117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549" y="1150455"/>
            <a:ext cx="4269451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63273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§5 Rivieren temmen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-1" y="1052736"/>
            <a:ext cx="9144001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Water in het landelijke gebied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Vroeger: </a:t>
            </a:r>
            <a:r>
              <a:rPr lang="nl-NL" sz="2200" b="1" dirty="0">
                <a:solidFill>
                  <a:prstClr val="black"/>
                </a:solidFill>
              </a:rPr>
              <a:t>ruilverkaveling</a:t>
            </a:r>
            <a:r>
              <a:rPr lang="nl-NL" sz="2200" dirty="0">
                <a:solidFill>
                  <a:prstClr val="black"/>
                </a:solidFill>
              </a:rPr>
              <a:t> 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 snelle afvoer water</a:t>
            </a:r>
            <a:br>
              <a:rPr lang="nl-NL" sz="2200" dirty="0">
                <a:solidFill>
                  <a:prstClr val="black"/>
                </a:solidFill>
                <a:sym typeface="Wingdings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Nu: herstel landschap  langzamere afvoer water</a:t>
            </a:r>
          </a:p>
          <a:p>
            <a:pPr marL="342900" indent="-342900">
              <a:buFont typeface="Wingdings" pitchFamily="2" charset="2"/>
              <a:buChar char="Ø"/>
            </a:pPr>
            <a:endParaRPr lang="nl-NL" sz="1200" b="1" dirty="0">
              <a:solidFill>
                <a:prstClr val="black"/>
              </a:solidFill>
              <a:sym typeface="Wingdings" pitchFamily="2" charset="2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In natte periodes: niet te veel en te snel water naar de rivieren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In droge periodes: watervoorraad achter de hand</a:t>
            </a: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91272"/>
            <a:ext cx="454751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59594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§5 Rivieren temmen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-1" y="1052736"/>
            <a:ext cx="914400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Water in het landelijke gebied</a:t>
            </a:r>
          </a:p>
          <a:p>
            <a:endParaRPr lang="nl-NL" sz="1200" b="1" dirty="0">
              <a:solidFill>
                <a:prstClr val="black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30" y="1668288"/>
            <a:ext cx="8627518" cy="4247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84509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§5 Rivieren temmen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8943" y="1124744"/>
            <a:ext cx="4131009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Droogte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Naast meer neerslag ook meer perioden van droogte.</a:t>
            </a:r>
          </a:p>
          <a:p>
            <a:endParaRPr lang="nl-NL" sz="1200" dirty="0">
              <a:solidFill>
                <a:prstClr val="black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Winters worden natter, zomers droger.</a:t>
            </a:r>
          </a:p>
          <a:p>
            <a:pPr marL="342900" indent="-342900">
              <a:buFont typeface="Arial" pitchFamily="34" charset="0"/>
              <a:buChar char="•"/>
            </a:pPr>
            <a:endParaRPr lang="nl-NL" sz="1200" dirty="0">
              <a:solidFill>
                <a:prstClr val="black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Er kan een watertekort ontstaan</a:t>
            </a:r>
          </a:p>
          <a:p>
            <a:pPr marL="342900" indent="-342900">
              <a:buFont typeface="Arial" pitchFamily="34" charset="0"/>
              <a:buChar char="•"/>
            </a:pPr>
            <a:endParaRPr lang="nl-NL" sz="1200" dirty="0">
              <a:solidFill>
                <a:prstClr val="black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Gevaar bij droogte </a:t>
            </a: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 te laag waterpeil  zout water van zee dringt binnen  </a:t>
            </a:r>
            <a:r>
              <a:rPr lang="nl-NL" sz="2200" b="1" dirty="0">
                <a:solidFill>
                  <a:prstClr val="black"/>
                </a:solidFill>
                <a:sym typeface="Wingdings" pitchFamily="2" charset="2"/>
              </a:rPr>
              <a:t>verzilting</a:t>
            </a:r>
          </a:p>
          <a:p>
            <a:pPr marL="342900" indent="-342900">
              <a:buFont typeface="Arial" pitchFamily="34" charset="0"/>
              <a:buChar char="•"/>
            </a:pPr>
            <a:endParaRPr lang="nl-NL" sz="1200" b="1" dirty="0">
              <a:solidFill>
                <a:prstClr val="black"/>
              </a:solidFill>
              <a:sym typeface="Wingdings" pitchFamily="2" charset="2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Het IJsselmeer bevat de grootste voorraad zoet water van Nederland.</a:t>
            </a: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00808"/>
            <a:ext cx="3672408" cy="4261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92931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§5 Rivieren temmen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-1" y="1052736"/>
            <a:ext cx="91440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</a:t>
            </a: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139" y="1072983"/>
            <a:ext cx="6172200" cy="553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78342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Zoom in: Nederland, polderland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-1" y="1052736"/>
            <a:ext cx="91440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</a:t>
            </a:r>
            <a:endParaRPr lang="nl-NL" sz="2200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268179"/>
            <a:ext cx="7200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dirty="0">
                <a:solidFill>
                  <a:prstClr val="black"/>
                </a:solidFill>
                <a:sym typeface="Wingdings" pitchFamily="2" charset="2"/>
              </a:rPr>
              <a:t> </a:t>
            </a:r>
            <a:r>
              <a:rPr lang="nl-NL" sz="2200" dirty="0">
                <a:solidFill>
                  <a:prstClr val="black"/>
                </a:solidFill>
              </a:rPr>
              <a:t>Hoe ‘werken’ polders en droogmakerijen?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36" y="1772816"/>
            <a:ext cx="7010400" cy="465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6079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§1 Energie en klimaatverandering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268760"/>
            <a:ext cx="586814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Klimaatverandering</a:t>
            </a:r>
          </a:p>
          <a:p>
            <a:endParaRPr lang="nl-NL" sz="2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Het gebruik van fossiele brandstoffen heeft nadelen 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verspreiding van extra koolzuurgas (CO</a:t>
            </a:r>
            <a:r>
              <a:rPr lang="nl-NL" sz="2200" baseline="-25000" dirty="0">
                <a:solidFill>
                  <a:prstClr val="black"/>
                </a:solidFill>
                <a:sym typeface="Wingdings" panose="05000000000000000000" pitchFamily="2" charset="2"/>
              </a:rPr>
              <a:t>2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) in de atmosfeer  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versterkt broeikaseffect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2200" b="1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Door de verbranding van fossiele brandstoffen wordt 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klimaatverandering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 versterkt.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b="1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Hogere temperaturen veroorzaken 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zeespiegelstijging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: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warm zeewater zet uit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- smeltwater landijs en gletsjers stroomt in zee</a:t>
            </a:r>
            <a:r>
              <a:rPr lang="nl-NL" sz="2200" b="1" dirty="0">
                <a:solidFill>
                  <a:prstClr val="black"/>
                </a:solidFill>
                <a:sym typeface="Wingdings" panose="05000000000000000000" pitchFamily="2" charset="2"/>
              </a:rPr>
              <a:t>   </a:t>
            </a:r>
            <a:endParaRPr lang="nl-NL" sz="2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2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200" dirty="0">
              <a:solidFill>
                <a:prstClr val="black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587" y="1988840"/>
            <a:ext cx="3031413" cy="362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781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§1 Energie en klimaatverandering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50077"/>
            <a:ext cx="7344816" cy="3904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6133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§1 Energie en klimaatverandering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7410" y="1268760"/>
            <a:ext cx="489654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Aardbevingen</a:t>
            </a:r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De aardbevingen en de bodemdalingen in Groningen worden veroorzaakt door de winning van aardgas.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268760"/>
            <a:ext cx="3779912" cy="503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92517"/>
            <a:ext cx="4926310" cy="290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3691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§2 De energie van de toekomst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5220072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Duurzaam en zuinig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200" dirty="0">
                <a:solidFill>
                  <a:prstClr val="black"/>
                </a:solidFill>
              </a:rPr>
              <a:t>De voorraad van fossiele brandstoffen neemt af, maar de vraag neemt toe.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1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Oplossingen: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1 </a:t>
            </a:r>
            <a:r>
              <a:rPr lang="nl-NL" sz="2200" b="1" dirty="0">
                <a:solidFill>
                  <a:prstClr val="black"/>
                </a:solidFill>
              </a:rPr>
              <a:t>energiebesparing</a:t>
            </a:r>
            <a:r>
              <a:rPr lang="nl-NL" sz="2200" dirty="0">
                <a:solidFill>
                  <a:prstClr val="black"/>
                </a:solidFill>
              </a:rPr>
              <a:t>:</a:t>
            </a:r>
            <a:r>
              <a:rPr lang="nl-NL" sz="2200" b="1" dirty="0">
                <a:solidFill>
                  <a:prstClr val="black"/>
                </a:solidFill>
              </a:rPr>
              <a:t> </a:t>
            </a:r>
            <a:r>
              <a:rPr lang="nl-NL" sz="2200" dirty="0">
                <a:solidFill>
                  <a:prstClr val="black"/>
                </a:solidFill>
              </a:rPr>
              <a:t>zuiniger omgaan met energie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</a:t>
            </a:r>
            <a:r>
              <a:rPr lang="nl-NL" sz="2200" i="1" dirty="0">
                <a:solidFill>
                  <a:prstClr val="black"/>
                </a:solidFill>
              </a:rPr>
              <a:t>isolatie huizen, zuiniger auto’s</a:t>
            </a:r>
            <a:br>
              <a:rPr lang="nl-NL" sz="2200" i="1" dirty="0">
                <a:solidFill>
                  <a:prstClr val="black"/>
                </a:solidFill>
              </a:rPr>
            </a:br>
            <a:endParaRPr lang="nl-NL" sz="2200" i="1" dirty="0">
              <a:solidFill>
                <a:prstClr val="black"/>
              </a:solidFill>
            </a:endParaRPr>
          </a:p>
          <a:p>
            <a:r>
              <a:rPr lang="nl-NL" sz="2200" b="1" i="1" dirty="0">
                <a:solidFill>
                  <a:prstClr val="black"/>
                </a:solidFill>
              </a:rPr>
              <a:t>     </a:t>
            </a:r>
            <a:r>
              <a:rPr lang="nl-NL" sz="2200" dirty="0">
                <a:solidFill>
                  <a:prstClr val="black"/>
                </a:solidFill>
              </a:rPr>
              <a:t>2 </a:t>
            </a:r>
            <a:r>
              <a:rPr lang="nl-NL" sz="2200" b="1" dirty="0">
                <a:solidFill>
                  <a:prstClr val="black"/>
                </a:solidFill>
              </a:rPr>
              <a:t>energietransitie</a:t>
            </a:r>
            <a:r>
              <a:rPr lang="nl-NL" sz="2200" dirty="0">
                <a:solidFill>
                  <a:prstClr val="black"/>
                </a:solidFill>
              </a:rPr>
              <a:t>: vervangen fossiele </a:t>
            </a:r>
          </a:p>
          <a:p>
            <a:r>
              <a:rPr lang="nl-NL" sz="2200" dirty="0">
                <a:solidFill>
                  <a:prstClr val="black"/>
                </a:solidFill>
              </a:rPr>
              <a:t>        brandstoffen door duurzame   </a:t>
            </a:r>
          </a:p>
          <a:p>
            <a:r>
              <a:rPr lang="nl-NL" sz="2200" dirty="0">
                <a:solidFill>
                  <a:prstClr val="black"/>
                </a:solidFill>
              </a:rPr>
              <a:t>        energiebronnen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      </a:t>
            </a:r>
            <a: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  <a:t></a:t>
            </a:r>
            <a:r>
              <a:rPr lang="nl-NL" sz="2200" b="1" i="1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  <a: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  <a:t>zonne-energie, windenergie</a:t>
            </a:r>
            <a:b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  <a:t>       </a:t>
            </a:r>
            <a:r>
              <a:rPr lang="nl-NL" sz="2200" b="1" i="1" dirty="0">
                <a:solidFill>
                  <a:prstClr val="black"/>
                </a:solidFill>
                <a:sym typeface="Wingdings" panose="05000000000000000000" pitchFamily="2" charset="2"/>
              </a:rPr>
              <a:t>duurzaamheid</a:t>
            </a:r>
            <a: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  <a:t>: niet meer gebruiken  </a:t>
            </a:r>
          </a:p>
          <a:p>
            <a: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  <a:t>           dan erbij komt</a:t>
            </a:r>
            <a:endParaRPr lang="nl-NL" sz="2200" b="1" i="1" dirty="0">
              <a:solidFill>
                <a:prstClr val="black"/>
              </a:solidFill>
            </a:endParaRPr>
          </a:p>
          <a:p>
            <a:endParaRPr lang="nl-NL" sz="22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nl-NL" sz="2200" dirty="0">
              <a:solidFill>
                <a:prstClr val="black"/>
              </a:solidFill>
            </a:endParaRPr>
          </a:p>
          <a:p>
            <a:endParaRPr lang="nl-NL" sz="1200" b="1" dirty="0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628801"/>
            <a:ext cx="3584484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1378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§2 De energie van de toekomst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903649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De wind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Voordelen windenergie: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+ het waait bijna altijd in Nederland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+ het is bijna net zo duur als fossiele energie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+ duurzaam en schoon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nl-NL" sz="1200" dirty="0">
              <a:solidFill>
                <a:prstClr val="black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Nadelen windenergie: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lawaai en </a:t>
            </a:r>
            <a:r>
              <a:rPr lang="nl-NL" sz="2200" i="1" dirty="0">
                <a:solidFill>
                  <a:prstClr val="black"/>
                </a:solidFill>
              </a:rPr>
              <a:t>horizonvervuiling 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op zee  3x zo duur</a:t>
            </a:r>
            <a:br>
              <a:rPr lang="nl-NL" sz="2200" i="1" dirty="0">
                <a:solidFill>
                  <a:prstClr val="black"/>
                </a:solidFill>
              </a:rPr>
            </a:br>
            <a:r>
              <a:rPr lang="nl-NL" sz="2200" i="1" dirty="0">
                <a:solidFill>
                  <a:prstClr val="black"/>
                </a:solidFill>
                <a:sym typeface="Wingdings" panose="05000000000000000000" pitchFamily="2" charset="2"/>
              </a:rPr>
              <a:t>- </a:t>
            </a: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betrouwbaarheid  het waait niet altijd  niet op te slaan</a:t>
            </a:r>
            <a:endParaRPr lang="nl-NL" sz="2200" dirty="0">
              <a:solidFill>
                <a:prstClr val="black"/>
              </a:solidFill>
            </a:endParaRPr>
          </a:p>
          <a:p>
            <a:endParaRPr lang="nl-NL" sz="2200" dirty="0">
              <a:solidFill>
                <a:prstClr val="black"/>
              </a:solidFill>
            </a:endParaRPr>
          </a:p>
          <a:p>
            <a:endParaRPr lang="nl-NL" sz="1200" b="1" dirty="0">
              <a:solidFill>
                <a:prstClr val="black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21087"/>
            <a:ext cx="4320480" cy="2357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4728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34856" cy="720000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§2 De energie van de toekomst</a:t>
            </a:r>
          </a:p>
        </p:txBody>
      </p:sp>
      <p:sp>
        <p:nvSpPr>
          <p:cNvPr id="2" name="Tekstvak 1"/>
          <p:cNvSpPr txBox="1"/>
          <p:nvPr/>
        </p:nvSpPr>
        <p:spPr>
          <a:xfrm>
            <a:off x="0" y="1052736"/>
            <a:ext cx="8316416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b="1" dirty="0">
                <a:solidFill>
                  <a:prstClr val="black"/>
                </a:solidFill>
              </a:rPr>
              <a:t>     De zon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Voordelen zonne-energie: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+ duurzaam en schoon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200" dirty="0">
              <a:solidFill>
                <a:prstClr val="black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200" dirty="0">
                <a:solidFill>
                  <a:prstClr val="black"/>
                </a:solidFill>
              </a:rPr>
              <a:t>Nadelen van zonne-energie: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hoge kosten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</a:rPr>
              <a:t>- betrouwbaarheid </a:t>
            </a:r>
            <a:br>
              <a:rPr lang="nl-NL" sz="2200" dirty="0">
                <a:solidFill>
                  <a:prstClr val="black"/>
                </a:solidFill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 weinig uren zon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2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Heerhugowaard: 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  <a:t>De Stad van de Zon</a:t>
            </a:r>
            <a:br>
              <a:rPr lang="nl-NL" sz="2200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nl-NL" sz="2200" dirty="0">
                <a:solidFill>
                  <a:prstClr val="black"/>
                </a:solidFill>
              </a:rPr>
              <a:t> </a:t>
            </a:r>
          </a:p>
          <a:p>
            <a:endParaRPr lang="nl-NL" sz="1200" b="1" dirty="0">
              <a:solidFill>
                <a:prstClr val="black"/>
              </a:solidFill>
            </a:endParaRPr>
          </a:p>
          <a:p>
            <a:endParaRPr lang="nl-NL" sz="2200" dirty="0">
              <a:solidFill>
                <a:prstClr val="black"/>
              </a:solidFill>
            </a:endParaRPr>
          </a:p>
          <a:p>
            <a:endParaRPr lang="nl-NL" sz="1200" b="1" dirty="0">
              <a:solidFill>
                <a:prstClr val="black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7933"/>
            <a:ext cx="1512168" cy="252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208" y="1700808"/>
            <a:ext cx="4894558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939366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1705</Words>
  <Application>Microsoft Office PowerPoint</Application>
  <PresentationFormat>Diavoorstelling (4:3)</PresentationFormat>
  <Paragraphs>261</Paragraphs>
  <Slides>34</Slides>
  <Notes>26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3</vt:i4>
      </vt:variant>
      <vt:variant>
        <vt:lpstr>Diatitels</vt:lpstr>
      </vt:variant>
      <vt:variant>
        <vt:i4>34</vt:i4>
      </vt:variant>
    </vt:vector>
  </HeadingPairs>
  <TitlesOfParts>
    <vt:vector size="41" baseType="lpstr">
      <vt:lpstr>Arial</vt:lpstr>
      <vt:lpstr>Calibri</vt:lpstr>
      <vt:lpstr>Verdana</vt:lpstr>
      <vt:lpstr>Wingdings</vt:lpstr>
      <vt:lpstr>Kantoorthema</vt:lpstr>
      <vt:lpstr>1_Kantoorthema</vt:lpstr>
      <vt:lpstr>2_Kantoorthema</vt:lpstr>
      <vt:lpstr>PowerPoint-presentatie</vt:lpstr>
      <vt:lpstr>§1 Energie en klimaatverandering</vt:lpstr>
      <vt:lpstr>§1 Energie en klimaatverandering</vt:lpstr>
      <vt:lpstr>§1 Energie en klimaatverandering</vt:lpstr>
      <vt:lpstr>§1 Energie en klimaatverandering</vt:lpstr>
      <vt:lpstr>§1 Energie en klimaatverandering</vt:lpstr>
      <vt:lpstr>§2 De energie van de toekomst</vt:lpstr>
      <vt:lpstr>§2 De energie van de toekomst</vt:lpstr>
      <vt:lpstr>§2 De energie van de toekomst</vt:lpstr>
      <vt:lpstr>§2 De energie van de toekomst</vt:lpstr>
      <vt:lpstr>§2 De energie van de toekomst</vt:lpstr>
      <vt:lpstr>§2 De energie van de toekomst</vt:lpstr>
      <vt:lpstr>§3 Bronnen: Biobrandstof – duurzaam of niet?</vt:lpstr>
      <vt:lpstr>§3 Bronnen: Biobrandstof – duurzaam of niet?</vt:lpstr>
      <vt:lpstr>§3 Bronnen: Biobrandstof – duurzaam of niet?</vt:lpstr>
      <vt:lpstr>§3 Bronnen: Biobrandstof – duurzaam of niet?</vt:lpstr>
      <vt:lpstr>§3 Bronnen: Biobrandstof – duurzaam of niet?</vt:lpstr>
      <vt:lpstr>§3 Bronnen: Biobrandstof – duurzaam of niet?</vt:lpstr>
      <vt:lpstr>§3 Bronnen: Biobrandstof – duurzaam of niet?</vt:lpstr>
      <vt:lpstr>§3 Bronnen: Biobrandstof – duurzaam of niet?</vt:lpstr>
      <vt:lpstr>§4 Water: de bescherming van de kust</vt:lpstr>
      <vt:lpstr>§4 Water: de bescherming van de kust</vt:lpstr>
      <vt:lpstr>§4 Water: de bescherming van de kust</vt:lpstr>
      <vt:lpstr>§4 Water: de bescherming van de kust</vt:lpstr>
      <vt:lpstr>§4 Water: de bescherming van de kust</vt:lpstr>
      <vt:lpstr>§4 Water: de bescherming van de kust</vt:lpstr>
      <vt:lpstr>§5 Rivieren temmen</vt:lpstr>
      <vt:lpstr>§5 Rivieren temmen</vt:lpstr>
      <vt:lpstr>§5 Rivieren temmen</vt:lpstr>
      <vt:lpstr>§5 Rivieren temmen</vt:lpstr>
      <vt:lpstr>§5 Rivieren temmen</vt:lpstr>
      <vt:lpstr>§5 Rivieren temmen</vt:lpstr>
      <vt:lpstr>§5 Rivieren temmen</vt:lpstr>
      <vt:lpstr>Zoom in: Nederland, polderland</vt:lpstr>
    </vt:vector>
  </TitlesOfParts>
  <Company>ThiemeMeulenhoff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Roubroeks, Wendy</dc:creator>
  <cp:lastModifiedBy>Doeke Faber</cp:lastModifiedBy>
  <cp:revision>58</cp:revision>
  <dcterms:created xsi:type="dcterms:W3CDTF">2014-04-14T14:11:18Z</dcterms:created>
  <dcterms:modified xsi:type="dcterms:W3CDTF">2020-04-28T09:01:18Z</dcterms:modified>
</cp:coreProperties>
</file>