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8"/>
  </p:notesMasterIdLst>
  <p:sldIdLst>
    <p:sldId id="256" r:id="rId3"/>
    <p:sldId id="266" r:id="rId4"/>
    <p:sldId id="267" r:id="rId5"/>
    <p:sldId id="268" r:id="rId6"/>
    <p:sldId id="269" r:id="rId7"/>
    <p:sldId id="270" r:id="rId8"/>
    <p:sldId id="271" r:id="rId9"/>
    <p:sldId id="289" r:id="rId10"/>
    <p:sldId id="272" r:id="rId11"/>
    <p:sldId id="273" r:id="rId12"/>
    <p:sldId id="274" r:id="rId13"/>
    <p:sldId id="275" r:id="rId14"/>
    <p:sldId id="276" r:id="rId15"/>
    <p:sldId id="277" r:id="rId16"/>
    <p:sldId id="278" r:id="rId17"/>
    <p:sldId id="290" r:id="rId18"/>
    <p:sldId id="279" r:id="rId19"/>
    <p:sldId id="280" r:id="rId20"/>
    <p:sldId id="291" r:id="rId21"/>
    <p:sldId id="261" r:id="rId22"/>
    <p:sldId id="258" r:id="rId23"/>
    <p:sldId id="262" r:id="rId24"/>
    <p:sldId id="260" r:id="rId25"/>
    <p:sldId id="259" r:id="rId26"/>
    <p:sldId id="263" r:id="rId27"/>
    <p:sldId id="264" r:id="rId28"/>
    <p:sldId id="265" r:id="rId29"/>
    <p:sldId id="281" r:id="rId30"/>
    <p:sldId id="282" r:id="rId31"/>
    <p:sldId id="283" r:id="rId32"/>
    <p:sldId id="284" r:id="rId33"/>
    <p:sldId id="285" r:id="rId34"/>
    <p:sldId id="286" r:id="rId35"/>
    <p:sldId id="287" r:id="rId36"/>
    <p:sldId id="288" r:id="rId37"/>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899" autoAdjust="0"/>
  </p:normalViewPr>
  <p:slideViewPr>
    <p:cSldViewPr>
      <p:cViewPr varScale="1">
        <p:scale>
          <a:sx n="62" d="100"/>
          <a:sy n="62" d="100"/>
        </p:scale>
        <p:origin x="1400" y="5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42CB82-EAF9-4E6D-8D20-F36BE03F2BFD}" type="datetimeFigureOut">
              <a:rPr lang="nl-NL" smtClean="0"/>
              <a:t>15-6-2020</a:t>
            </a:fld>
            <a:endParaRPr lang="nl-NL"/>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C91666-5B4C-4795-B20F-963EAB4D0C31}" type="slidenum">
              <a:rPr lang="nl-NL" smtClean="0"/>
              <a:t>‹nr.›</a:t>
            </a:fld>
            <a:endParaRPr lang="nl-NL"/>
          </a:p>
        </p:txBody>
      </p:sp>
    </p:spTree>
    <p:extLst>
      <p:ext uri="{BB962C8B-B14F-4D97-AF65-F5344CB8AC3E}">
        <p14:creationId xmlns:p14="http://schemas.microsoft.com/office/powerpoint/2010/main" val="228288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3</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Zowel Oost-Duitsland</a:t>
            </a:r>
            <a:r>
              <a:rPr lang="nl-NL" baseline="0" dirty="0"/>
              <a:t> als het Ruhrgebied en Saarland in West-Duitsland hebben een hoog werkloosheidspercentage doordat ze de concurrentiestrijd verloren: Oost-Duitsland van West-Duitsland na de samenvoeging en het Ruhrgebied en Saarland van het buitenland.</a:t>
            </a:r>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12</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13</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14</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15</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De meeste immigranten wonen in steden,</a:t>
            </a:r>
            <a:r>
              <a:rPr lang="nl-NL" baseline="0" dirty="0"/>
              <a:t> bijvoorbeeld in Berlijn (foto).</a:t>
            </a:r>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16</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17</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Kunnen</a:t>
            </a:r>
            <a:r>
              <a:rPr lang="nl-NL" baseline="0" dirty="0"/>
              <a:t> leerlingen ook voordelen van regionale ongelijkheid bedenken (goedkope woningen platteland, veel (speel)ruimte, veel groen en rust)?</a:t>
            </a:r>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18</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Op de foto: München</a:t>
            </a:r>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19</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Op de foto’s staat precies waar</a:t>
            </a:r>
            <a:r>
              <a:rPr lang="nl-NL" baseline="0" dirty="0"/>
              <a:t> het Ruhrgebied groot mee werd: de steenkool werd onder de grond van het gebied zelf gewonnen, de ijzererts werd via de Rijn aangevoerd en in hoogovens (met de steenkool als energiebron) omgesmolten tot staal. Die rollen staal kunnen gebruikt worden in de auto-industrie, maar staal kan ook dienen als grondstof voor de chemische industrie.</a:t>
            </a:r>
            <a:endParaRPr lang="nl-NL" dirty="0"/>
          </a:p>
        </p:txBody>
      </p:sp>
      <p:sp>
        <p:nvSpPr>
          <p:cNvPr id="4" name="Slide Number Placeholder 3"/>
          <p:cNvSpPr>
            <a:spLocks noGrp="1"/>
          </p:cNvSpPr>
          <p:nvPr>
            <p:ph type="sldNum" sz="quarter" idx="10"/>
          </p:nvPr>
        </p:nvSpPr>
        <p:spPr/>
        <p:txBody>
          <a:bodyPr/>
          <a:lstStyle/>
          <a:p>
            <a:fld id="{40C91666-5B4C-4795-B20F-963EAB4D0C31}" type="slidenum">
              <a:rPr lang="nl-NL" smtClean="0"/>
              <a:t>21</a:t>
            </a:fld>
            <a:endParaRPr lang="nl-NL"/>
          </a:p>
        </p:txBody>
      </p:sp>
    </p:spTree>
    <p:extLst>
      <p:ext uri="{BB962C8B-B14F-4D97-AF65-F5344CB8AC3E}">
        <p14:creationId xmlns:p14="http://schemas.microsoft.com/office/powerpoint/2010/main" val="3678714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Het stadsmodel</a:t>
            </a:r>
            <a:r>
              <a:rPr lang="nl-NL" baseline="0" dirty="0"/>
              <a:t> dient hier om het contrast tussen de opbouw van steden in het Ruhrgebied en de meeste steden in Europa aan te geven. </a:t>
            </a:r>
            <a:endParaRPr lang="nl-NL" dirty="0"/>
          </a:p>
        </p:txBody>
      </p:sp>
      <p:sp>
        <p:nvSpPr>
          <p:cNvPr id="4" name="Slide Number Placeholder 3"/>
          <p:cNvSpPr>
            <a:spLocks noGrp="1"/>
          </p:cNvSpPr>
          <p:nvPr>
            <p:ph type="sldNum" sz="quarter" idx="10"/>
          </p:nvPr>
        </p:nvSpPr>
        <p:spPr/>
        <p:txBody>
          <a:bodyPr/>
          <a:lstStyle/>
          <a:p>
            <a:fld id="{40C91666-5B4C-4795-B20F-963EAB4D0C31}" type="slidenum">
              <a:rPr lang="nl-NL" smtClean="0"/>
              <a:t>22</a:t>
            </a:fld>
            <a:endParaRPr lang="nl-NL"/>
          </a:p>
        </p:txBody>
      </p:sp>
    </p:spTree>
    <p:extLst>
      <p:ext uri="{BB962C8B-B14F-4D97-AF65-F5344CB8AC3E}">
        <p14:creationId xmlns:p14="http://schemas.microsoft.com/office/powerpoint/2010/main" val="2643687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4</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Wat is het verband tussen </a:t>
            </a:r>
            <a:r>
              <a:rPr lang="nl-NL" baseline="0" dirty="0"/>
              <a:t>beide diagrammen? </a:t>
            </a:r>
            <a:endParaRPr lang="nl-NL" dirty="0"/>
          </a:p>
        </p:txBody>
      </p:sp>
      <p:sp>
        <p:nvSpPr>
          <p:cNvPr id="4" name="Slide Number Placeholder 3"/>
          <p:cNvSpPr>
            <a:spLocks noGrp="1"/>
          </p:cNvSpPr>
          <p:nvPr>
            <p:ph type="sldNum" sz="quarter" idx="10"/>
          </p:nvPr>
        </p:nvSpPr>
        <p:spPr/>
        <p:txBody>
          <a:bodyPr/>
          <a:lstStyle/>
          <a:p>
            <a:fld id="{40C91666-5B4C-4795-B20F-963EAB4D0C31}" type="slidenum">
              <a:rPr lang="nl-NL" smtClean="0"/>
              <a:t>24</a:t>
            </a:fld>
            <a:endParaRPr lang="nl-NL"/>
          </a:p>
        </p:txBody>
      </p:sp>
    </p:spTree>
    <p:extLst>
      <p:ext uri="{BB962C8B-B14F-4D97-AF65-F5344CB8AC3E}">
        <p14:creationId xmlns:p14="http://schemas.microsoft.com/office/powerpoint/2010/main" val="1455646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a:t>Op</a:t>
            </a:r>
            <a:r>
              <a:rPr lang="nl-NL" baseline="0" dirty="0"/>
              <a:t> de foto is te zien hoe het Ruhrgebied heringericht is na de sluiting van mijnen en fabrieken. Het kunstwerk staat op een industriële afvalberg die nu is omgetoverd tot een natuur- en recreatiegebied. Op de achtergrond zijn nog wat schoorstenen te zien die vroeger in veel grotere getalen voorkwamen in het Ruhrgebied en zorgden voor de luchtvervuiling.</a:t>
            </a:r>
            <a:endParaRPr lang="nl-NL" dirty="0"/>
          </a:p>
          <a:p>
            <a:endParaRPr lang="nl-NL" dirty="0"/>
          </a:p>
        </p:txBody>
      </p:sp>
      <p:sp>
        <p:nvSpPr>
          <p:cNvPr id="4" name="Slide Number Placeholder 3"/>
          <p:cNvSpPr>
            <a:spLocks noGrp="1"/>
          </p:cNvSpPr>
          <p:nvPr>
            <p:ph type="sldNum" sz="quarter" idx="10"/>
          </p:nvPr>
        </p:nvSpPr>
        <p:spPr/>
        <p:txBody>
          <a:bodyPr/>
          <a:lstStyle/>
          <a:p>
            <a:fld id="{40C91666-5B4C-4795-B20F-963EAB4D0C31}" type="slidenum">
              <a:rPr lang="nl-NL" smtClean="0"/>
              <a:t>26</a:t>
            </a:fld>
            <a:endParaRPr lang="nl-NL"/>
          </a:p>
        </p:txBody>
      </p:sp>
    </p:spTree>
    <p:extLst>
      <p:ext uri="{BB962C8B-B14F-4D97-AF65-F5344CB8AC3E}">
        <p14:creationId xmlns:p14="http://schemas.microsoft.com/office/powerpoint/2010/main" val="1422244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Linkerfoto:</a:t>
            </a:r>
            <a:r>
              <a:rPr lang="nl-NL" baseline="0" dirty="0"/>
              <a:t> Vroeger was Zollverein XII de grootste steenkoolmijn van Europa, nu is het een trekpleister voor toeristen dat op de UNESCO-werelderfgoedlijst staat. De foto is genomen tijdens het lichtfestival. </a:t>
            </a:r>
          </a:p>
          <a:p>
            <a:r>
              <a:rPr lang="nl-NL" baseline="0" dirty="0"/>
              <a:t>Rechterfoto: Gasometer in Oberhausen. Vroeger was dit een gastank, nu een tentoonstellingshal.</a:t>
            </a:r>
            <a:endParaRPr lang="nl-NL" dirty="0"/>
          </a:p>
        </p:txBody>
      </p:sp>
      <p:sp>
        <p:nvSpPr>
          <p:cNvPr id="4" name="Slide Number Placeholder 3"/>
          <p:cNvSpPr>
            <a:spLocks noGrp="1"/>
          </p:cNvSpPr>
          <p:nvPr>
            <p:ph type="sldNum" sz="quarter" idx="10"/>
          </p:nvPr>
        </p:nvSpPr>
        <p:spPr/>
        <p:txBody>
          <a:bodyPr/>
          <a:lstStyle/>
          <a:p>
            <a:fld id="{40C91666-5B4C-4795-B20F-963EAB4D0C31}" type="slidenum">
              <a:rPr lang="nl-NL" smtClean="0"/>
              <a:t>27</a:t>
            </a:fld>
            <a:endParaRPr lang="nl-NL"/>
          </a:p>
        </p:txBody>
      </p:sp>
    </p:spTree>
    <p:extLst>
      <p:ext uri="{BB962C8B-B14F-4D97-AF65-F5344CB8AC3E}">
        <p14:creationId xmlns:p14="http://schemas.microsoft.com/office/powerpoint/2010/main" val="14222445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28</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29</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30</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31</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32</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33</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34</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Op</a:t>
            </a:r>
            <a:r>
              <a:rPr lang="nl-NL" baseline="0" dirty="0"/>
              <a:t> de onderste foto is de Potsdamer Platz te zien. Vroeger liep hier de Berlijnse Muur doorheen.</a:t>
            </a:r>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5</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a:t>U kunt dit model ook in stukken knippen en zo</a:t>
            </a:r>
            <a:r>
              <a:rPr lang="nl-NL" baseline="0"/>
              <a:t> over meerdere dia’s verdelen omdat er op deze manier in één keer veel informatie op de leerlingen af komt.</a:t>
            </a:r>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35</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6</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Bij natuurlijke</a:t>
            </a:r>
            <a:r>
              <a:rPr lang="nl-NL" baseline="0" dirty="0"/>
              <a:t> bevolkingsgroei kan ook sprake zijn van een bevolkingsafname als er een sterfteoverschot is. Dat is in Berlijn niet het geval.</a:t>
            </a:r>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7</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Meer hierover in paragraaf</a:t>
            </a:r>
            <a:r>
              <a:rPr lang="nl-NL" baseline="0" dirty="0"/>
              <a:t> 5.</a:t>
            </a:r>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8</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9</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10</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Op de foto is het financiële centrum van Duitsland te zien in Frankfurt,</a:t>
            </a:r>
            <a:r>
              <a:rPr lang="nl-NL" baseline="0" dirty="0"/>
              <a:t> een goed voorbeeld van werken in de dienstensector.</a:t>
            </a:r>
            <a:endParaRPr lang="nl-NL" dirty="0"/>
          </a:p>
        </p:txBody>
      </p:sp>
      <p:sp>
        <p:nvSpPr>
          <p:cNvPr id="4" name="Slide Number Placeholder 3"/>
          <p:cNvSpPr>
            <a:spLocks noGrp="1"/>
          </p:cNvSpPr>
          <p:nvPr>
            <p:ph type="sldNum" sz="quarter" idx="10"/>
          </p:nvPr>
        </p:nvSpPr>
        <p:spPr/>
        <p:txBody>
          <a:bodyPr/>
          <a:lstStyle/>
          <a:p>
            <a:fld id="{FFD497F9-0DA4-46C1-A1CC-447BE20696A4}" type="slidenum">
              <a:rPr lang="nl-NL" smtClean="0">
                <a:solidFill>
                  <a:prstClr val="black"/>
                </a:solidFill>
              </a:rPr>
              <a:pPr/>
              <a:t>11</a:t>
            </a:fld>
            <a:endParaRPr lang="nl-NL">
              <a:solidFill>
                <a:prstClr val="black"/>
              </a:solidFill>
            </a:endParaRPr>
          </a:p>
        </p:txBody>
      </p:sp>
    </p:spTree>
    <p:extLst>
      <p:ext uri="{BB962C8B-B14F-4D97-AF65-F5344CB8AC3E}">
        <p14:creationId xmlns:p14="http://schemas.microsoft.com/office/powerpoint/2010/main" val="2619052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15-6-2020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1837969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15-6-2020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2634449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15-6-2020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2480449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1314850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1151040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0125871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6" name="Tijdelijke aanduiding voor voettekst 5"/>
          <p:cNvSpPr>
            <a:spLocks noGrp="1"/>
          </p:cNvSpPr>
          <p:nvPr>
            <p:ph type="ftr" sz="quarter" idx="11"/>
          </p:nvPr>
        </p:nvSpPr>
        <p:spPr/>
        <p:txBody>
          <a:bodyPr/>
          <a:lstStyle/>
          <a:p>
            <a:endParaRPr lang="nl-NL">
              <a:solidFill>
                <a:prstClr val="black">
                  <a:tint val="75000"/>
                </a:prstClr>
              </a:solidFill>
            </a:endParaRPr>
          </a:p>
        </p:txBody>
      </p:sp>
      <p:sp>
        <p:nvSpPr>
          <p:cNvPr id="7" name="Tijdelijke aanduiding voor dianummer 6"/>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34372403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8" name="Tijdelijke aanduiding voor voettekst 7"/>
          <p:cNvSpPr>
            <a:spLocks noGrp="1"/>
          </p:cNvSpPr>
          <p:nvPr>
            <p:ph type="ftr" sz="quarter" idx="11"/>
          </p:nvPr>
        </p:nvSpPr>
        <p:spPr/>
        <p:txBody>
          <a:bodyPr/>
          <a:lstStyle/>
          <a:p>
            <a:endParaRPr lang="nl-NL">
              <a:solidFill>
                <a:prstClr val="black">
                  <a:tint val="75000"/>
                </a:prstClr>
              </a:solidFill>
            </a:endParaRPr>
          </a:p>
        </p:txBody>
      </p:sp>
      <p:sp>
        <p:nvSpPr>
          <p:cNvPr id="9" name="Tijdelijke aanduiding voor dianummer 8"/>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17988131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4" name="Tijdelijke aanduiding voor voettekst 3"/>
          <p:cNvSpPr>
            <a:spLocks noGrp="1"/>
          </p:cNvSpPr>
          <p:nvPr>
            <p:ph type="ftr" sz="quarter" idx="11"/>
          </p:nvPr>
        </p:nvSpPr>
        <p:spPr/>
        <p:txBody>
          <a:bodyPr/>
          <a:lstStyle/>
          <a:p>
            <a:endParaRPr lang="nl-NL">
              <a:solidFill>
                <a:prstClr val="black">
                  <a:tint val="75000"/>
                </a:prstClr>
              </a:solidFill>
            </a:endParaRPr>
          </a:p>
        </p:txBody>
      </p:sp>
      <p:sp>
        <p:nvSpPr>
          <p:cNvPr id="5" name="Tijdelijke aanduiding voor dianummer 4"/>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106290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3" name="Tijdelijke aanduiding voor voettekst 2"/>
          <p:cNvSpPr>
            <a:spLocks noGrp="1"/>
          </p:cNvSpPr>
          <p:nvPr>
            <p:ph type="ftr" sz="quarter" idx="11"/>
          </p:nvPr>
        </p:nvSpPr>
        <p:spPr/>
        <p:txBody>
          <a:bodyPr/>
          <a:lstStyle/>
          <a:p>
            <a:endParaRPr lang="nl-NL">
              <a:solidFill>
                <a:prstClr val="black">
                  <a:tint val="75000"/>
                </a:prstClr>
              </a:solidFill>
            </a:endParaRPr>
          </a:p>
        </p:txBody>
      </p:sp>
      <p:sp>
        <p:nvSpPr>
          <p:cNvPr id="4" name="Tijdelijke aanduiding voor dianummer 3"/>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11047474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6" name="Tijdelijke aanduiding voor voettekst 5"/>
          <p:cNvSpPr>
            <a:spLocks noGrp="1"/>
          </p:cNvSpPr>
          <p:nvPr>
            <p:ph type="ftr" sz="quarter" idx="11"/>
          </p:nvPr>
        </p:nvSpPr>
        <p:spPr/>
        <p:txBody>
          <a:bodyPr/>
          <a:lstStyle/>
          <a:p>
            <a:endParaRPr lang="nl-NL">
              <a:solidFill>
                <a:prstClr val="black">
                  <a:tint val="75000"/>
                </a:prstClr>
              </a:solidFill>
            </a:endParaRPr>
          </a:p>
        </p:txBody>
      </p:sp>
      <p:sp>
        <p:nvSpPr>
          <p:cNvPr id="7" name="Tijdelijke aanduiding voor dianummer 6"/>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657725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15-6-2020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27386893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6" name="Tijdelijke aanduiding voor voettekst 5"/>
          <p:cNvSpPr>
            <a:spLocks noGrp="1"/>
          </p:cNvSpPr>
          <p:nvPr>
            <p:ph type="ftr" sz="quarter" idx="11"/>
          </p:nvPr>
        </p:nvSpPr>
        <p:spPr/>
        <p:txBody>
          <a:bodyPr/>
          <a:lstStyle/>
          <a:p>
            <a:endParaRPr lang="nl-NL">
              <a:solidFill>
                <a:prstClr val="black">
                  <a:tint val="75000"/>
                </a:prstClr>
              </a:solidFill>
            </a:endParaRPr>
          </a:p>
        </p:txBody>
      </p:sp>
      <p:sp>
        <p:nvSpPr>
          <p:cNvPr id="7" name="Tijdelijke aanduiding voor dianummer 6"/>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40579658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7187719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330869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5691AC5C-7A70-4D48-A33C-639DB426D6A5}" type="datetimeFigureOut">
              <a:rPr lang="nl-NL" smtClean="0"/>
              <a:t>15-6-2020</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216775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5691AC5C-7A70-4D48-A33C-639DB426D6A5}" type="datetimeFigureOut">
              <a:rPr lang="nl-NL" smtClean="0"/>
              <a:t>15-6-2020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164481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5691AC5C-7A70-4D48-A33C-639DB426D6A5}" type="datetimeFigureOut">
              <a:rPr lang="nl-NL" smtClean="0"/>
              <a:t>15-6-2020</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2254210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5691AC5C-7A70-4D48-A33C-639DB426D6A5}" type="datetimeFigureOut">
              <a:rPr lang="nl-NL" smtClean="0"/>
              <a:t>15-6-2020</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2642735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5691AC5C-7A70-4D48-A33C-639DB426D6A5}" type="datetimeFigureOut">
              <a:rPr lang="nl-NL" smtClean="0"/>
              <a:t>15-6-2020</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1144616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5691AC5C-7A70-4D48-A33C-639DB426D6A5}" type="datetimeFigureOut">
              <a:rPr lang="nl-NL" smtClean="0"/>
              <a:t>15-6-2020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1005294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5691AC5C-7A70-4D48-A33C-639DB426D6A5}" type="datetimeFigureOut">
              <a:rPr lang="nl-NL" smtClean="0"/>
              <a:t>15-6-2020</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44CB3A19-DF7A-4570-AC33-1656990BA14E}" type="slidenum">
              <a:rPr lang="nl-NL" smtClean="0"/>
              <a:t>‹nr.›</a:t>
            </a:fld>
            <a:endParaRPr lang="nl-NL"/>
          </a:p>
        </p:txBody>
      </p:sp>
    </p:spTree>
    <p:extLst>
      <p:ext uri="{BB962C8B-B14F-4D97-AF65-F5344CB8AC3E}">
        <p14:creationId xmlns:p14="http://schemas.microsoft.com/office/powerpoint/2010/main" val="2563996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91AC5C-7A70-4D48-A33C-639DB426D6A5}" type="datetimeFigureOut">
              <a:rPr lang="nl-NL" smtClean="0"/>
              <a:t>15-6-2020</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CB3A19-DF7A-4570-AC33-1656990BA14E}" type="slidenum">
              <a:rPr lang="nl-NL" smtClean="0"/>
              <a:t>‹nr.›</a:t>
            </a:fld>
            <a:endParaRPr lang="nl-NL"/>
          </a:p>
        </p:txBody>
      </p:sp>
    </p:spTree>
    <p:extLst>
      <p:ext uri="{BB962C8B-B14F-4D97-AF65-F5344CB8AC3E}">
        <p14:creationId xmlns:p14="http://schemas.microsoft.com/office/powerpoint/2010/main" val="2698487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91AC5C-7A70-4D48-A33C-639DB426D6A5}" type="datetimeFigureOut">
              <a:rPr lang="nl-NL" smtClean="0">
                <a:solidFill>
                  <a:prstClr val="black">
                    <a:tint val="75000"/>
                  </a:prstClr>
                </a:solidFill>
              </a:rPr>
              <a:pPr/>
              <a:t>15-6-2020</a:t>
            </a:fld>
            <a:endParaRPr lang="nl-NL">
              <a:solidFill>
                <a:prstClr val="black">
                  <a:tint val="75000"/>
                </a:prstClr>
              </a:solidFill>
            </a:endParaRPr>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solidFill>
                <a:prstClr val="black">
                  <a:tint val="75000"/>
                </a:prstClr>
              </a:solidFill>
            </a:endParaRPr>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CB3A19-DF7A-4570-AC33-1656990BA14E}"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2406436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image" Target="../media/image3.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7.xml"/><Relationship Id="rId5" Type="http://schemas.openxmlformats.org/officeDocument/2006/relationships/image" Target="../media/image2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7.xml"/><Relationship Id="rId5" Type="http://schemas.openxmlformats.org/officeDocument/2006/relationships/image" Target="../media/image23.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17.xml"/><Relationship Id="rId5" Type="http://schemas.openxmlformats.org/officeDocument/2006/relationships/image" Target="../media/image41.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17.xml"/><Relationship Id="rId5" Type="http://schemas.openxmlformats.org/officeDocument/2006/relationships/image" Target="../media/image43.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3.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image" Target="../media/image11.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7.xml"/><Relationship Id="rId5" Type="http://schemas.openxmlformats.org/officeDocument/2006/relationships/image" Target="../media/image12.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4062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§2 Made in Germany</a:t>
            </a:r>
          </a:p>
        </p:txBody>
      </p:sp>
      <p:sp>
        <p:nvSpPr>
          <p:cNvPr id="2" name="TextBox 1"/>
          <p:cNvSpPr txBox="1"/>
          <p:nvPr/>
        </p:nvSpPr>
        <p:spPr>
          <a:xfrm>
            <a:off x="0" y="1091679"/>
            <a:ext cx="5436095" cy="7879080"/>
          </a:xfrm>
          <a:prstGeom prst="rect">
            <a:avLst/>
          </a:prstGeom>
          <a:noFill/>
        </p:spPr>
        <p:txBody>
          <a:bodyPr wrap="square" rtlCol="0">
            <a:spAutoFit/>
          </a:bodyPr>
          <a:lstStyle/>
          <a:p>
            <a:r>
              <a:rPr lang="nl-NL" sz="2200" b="1" dirty="0">
                <a:solidFill>
                  <a:prstClr val="black"/>
                </a:solidFill>
              </a:rPr>
              <a:t>     Auto’s en andere bedrijven</a:t>
            </a:r>
          </a:p>
          <a:p>
            <a:endParaRPr lang="nl-NL" sz="2200" b="1" dirty="0">
              <a:solidFill>
                <a:prstClr val="black"/>
              </a:solidFill>
            </a:endParaRPr>
          </a:p>
          <a:p>
            <a:pPr marL="342900" indent="-342900">
              <a:buFont typeface="Wingdings" pitchFamily="2" charset="2"/>
              <a:buChar char="Ø"/>
            </a:pPr>
            <a:r>
              <a:rPr lang="nl-NL" sz="2200" dirty="0">
                <a:solidFill>
                  <a:prstClr val="black"/>
                </a:solidFill>
              </a:rPr>
              <a:t>Bij de auto-industrie zijn veel andere bedrijven en instellingen betrokken, zoals:</a:t>
            </a:r>
            <a:br>
              <a:rPr lang="nl-NL" sz="2200" dirty="0">
                <a:solidFill>
                  <a:prstClr val="black"/>
                </a:solidFill>
              </a:rPr>
            </a:br>
            <a:r>
              <a:rPr lang="nl-NL" sz="2200" dirty="0">
                <a:solidFill>
                  <a:prstClr val="black"/>
                </a:solidFill>
              </a:rPr>
              <a:t>- autobandenfabriek</a:t>
            </a:r>
            <a:br>
              <a:rPr lang="nl-NL" sz="2200" dirty="0">
                <a:solidFill>
                  <a:prstClr val="black"/>
                </a:solidFill>
              </a:rPr>
            </a:br>
            <a:r>
              <a:rPr lang="nl-NL" sz="2200" dirty="0">
                <a:solidFill>
                  <a:prstClr val="black"/>
                </a:solidFill>
              </a:rPr>
              <a:t>- verzekeringskantoor</a:t>
            </a:r>
            <a:br>
              <a:rPr lang="nl-NL" sz="2200" dirty="0">
                <a:solidFill>
                  <a:prstClr val="black"/>
                </a:solidFill>
              </a:rPr>
            </a:br>
            <a:r>
              <a:rPr lang="nl-NL" sz="2200" dirty="0">
                <a:solidFill>
                  <a:prstClr val="black"/>
                </a:solidFill>
                <a:sym typeface="Wingdings" pitchFamily="2" charset="2"/>
              </a:rPr>
              <a:t> de auto-industrie levert veel banen op.</a:t>
            </a:r>
          </a:p>
          <a:p>
            <a:endParaRPr lang="nl-NL" sz="2200"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Vaak zitten de autofabrieken en de toeleverende bedrijven bij elkaar vanwege </a:t>
            </a:r>
            <a:r>
              <a:rPr lang="nl-NL" sz="2200" b="1" dirty="0">
                <a:solidFill>
                  <a:prstClr val="black"/>
                </a:solidFill>
                <a:sym typeface="Wingdings" pitchFamily="2" charset="2"/>
              </a:rPr>
              <a:t>agglomeratievoordelen</a:t>
            </a:r>
            <a:r>
              <a:rPr lang="nl-NL" sz="2200" dirty="0">
                <a:solidFill>
                  <a:prstClr val="black"/>
                </a:solidFill>
                <a:sym typeface="Wingdings" pitchFamily="2" charset="2"/>
              </a:rPr>
              <a:t>:</a:t>
            </a:r>
            <a:br>
              <a:rPr lang="nl-NL" sz="2200" dirty="0">
                <a:solidFill>
                  <a:prstClr val="black"/>
                </a:solidFill>
                <a:sym typeface="Wingdings" pitchFamily="2" charset="2"/>
              </a:rPr>
            </a:br>
            <a:r>
              <a:rPr lang="nl-NL" sz="2200" dirty="0">
                <a:solidFill>
                  <a:prstClr val="black"/>
                </a:solidFill>
                <a:sym typeface="Wingdings" pitchFamily="2" charset="2"/>
              </a:rPr>
              <a:t>- samenwerken</a:t>
            </a:r>
            <a:br>
              <a:rPr lang="nl-NL" sz="2200" dirty="0">
                <a:solidFill>
                  <a:prstClr val="black"/>
                </a:solidFill>
                <a:sym typeface="Wingdings" pitchFamily="2" charset="2"/>
              </a:rPr>
            </a:br>
            <a:r>
              <a:rPr lang="nl-NL" sz="2200" dirty="0">
                <a:solidFill>
                  <a:prstClr val="black"/>
                </a:solidFill>
                <a:sym typeface="Wingdings" pitchFamily="2" charset="2"/>
              </a:rPr>
              <a:t>- minder kosten door levering op maat</a:t>
            </a:r>
            <a:endParaRPr lang="nl-NL" sz="2200" dirty="0">
              <a:solidFill>
                <a:prstClr val="black"/>
              </a:solidFill>
            </a:endParaRPr>
          </a:p>
          <a:p>
            <a:pPr marL="342900" indent="-342900">
              <a:buFont typeface="Arial" pitchFamily="34" charset="0"/>
              <a:buChar char="•"/>
            </a:pP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5496" y="1078377"/>
            <a:ext cx="3333750" cy="549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3784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§2 Made in Germany</a:t>
            </a:r>
          </a:p>
        </p:txBody>
      </p:sp>
      <p:sp>
        <p:nvSpPr>
          <p:cNvPr id="2" name="TextBox 1"/>
          <p:cNvSpPr txBox="1"/>
          <p:nvPr/>
        </p:nvSpPr>
        <p:spPr>
          <a:xfrm>
            <a:off x="0" y="1091679"/>
            <a:ext cx="5436095" cy="6217087"/>
          </a:xfrm>
          <a:prstGeom prst="rect">
            <a:avLst/>
          </a:prstGeom>
          <a:noFill/>
        </p:spPr>
        <p:txBody>
          <a:bodyPr wrap="square" rtlCol="0">
            <a:spAutoFit/>
          </a:bodyPr>
          <a:lstStyle/>
          <a:p>
            <a:r>
              <a:rPr lang="nl-NL" sz="2200" b="1" dirty="0">
                <a:solidFill>
                  <a:prstClr val="black"/>
                </a:solidFill>
              </a:rPr>
              <a:t>     Sterke economie</a:t>
            </a:r>
          </a:p>
          <a:p>
            <a:endParaRPr lang="nl-NL" sz="1200" b="1" dirty="0">
              <a:solidFill>
                <a:prstClr val="black"/>
              </a:solidFill>
            </a:endParaRPr>
          </a:p>
          <a:p>
            <a:pPr marL="342900" indent="-342900">
              <a:buFont typeface="Wingdings" pitchFamily="2" charset="2"/>
              <a:buChar char="Ø"/>
            </a:pPr>
            <a:r>
              <a:rPr lang="nl-NL" sz="2200" dirty="0">
                <a:solidFill>
                  <a:prstClr val="black"/>
                </a:solidFill>
              </a:rPr>
              <a:t>De industrie heeft in Duitsland een groot aandeel in de economie.</a:t>
            </a:r>
            <a:br>
              <a:rPr lang="nl-NL" sz="2200" dirty="0">
                <a:solidFill>
                  <a:prstClr val="black"/>
                </a:solidFill>
              </a:rPr>
            </a:br>
            <a:r>
              <a:rPr lang="nl-NL" sz="2200" dirty="0">
                <a:solidFill>
                  <a:prstClr val="black"/>
                </a:solidFill>
                <a:sym typeface="Wingdings" pitchFamily="2" charset="2"/>
              </a:rPr>
              <a:t> veel export, samenwerking en agglomeratievoordelen</a:t>
            </a:r>
            <a:endParaRPr lang="nl-NL" sz="2200" dirty="0">
              <a:solidFill>
                <a:prstClr val="black"/>
              </a:solidFill>
            </a:endParaRPr>
          </a:p>
          <a:p>
            <a:pPr marL="342900" indent="-342900">
              <a:buFont typeface="Wingdings" pitchFamily="2" charset="2"/>
              <a:buChar char="Ø"/>
            </a:pPr>
            <a:endParaRPr lang="nl-NL" sz="1200" dirty="0">
              <a:solidFill>
                <a:prstClr val="black"/>
              </a:solidFill>
            </a:endParaRPr>
          </a:p>
          <a:p>
            <a:pPr marL="342900" indent="-342900">
              <a:buFont typeface="Arial" pitchFamily="34" charset="0"/>
              <a:buChar char="•"/>
            </a:pPr>
            <a:r>
              <a:rPr lang="nl-NL" sz="2200" dirty="0">
                <a:solidFill>
                  <a:prstClr val="black"/>
                </a:solidFill>
              </a:rPr>
              <a:t>Duitsland heeft ook een grote en moderne </a:t>
            </a:r>
            <a:r>
              <a:rPr lang="nl-NL" sz="2200" b="1" dirty="0">
                <a:solidFill>
                  <a:prstClr val="black"/>
                </a:solidFill>
              </a:rPr>
              <a:t>dienstensector</a:t>
            </a:r>
          </a:p>
          <a:p>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2355" y="1196752"/>
            <a:ext cx="3528392" cy="3316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536" y="3895588"/>
            <a:ext cx="4680520" cy="2654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4999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§2 Made in Germany</a:t>
            </a:r>
          </a:p>
        </p:txBody>
      </p:sp>
      <p:sp>
        <p:nvSpPr>
          <p:cNvPr id="2" name="TextBox 1"/>
          <p:cNvSpPr txBox="1"/>
          <p:nvPr/>
        </p:nvSpPr>
        <p:spPr>
          <a:xfrm>
            <a:off x="-1" y="1091679"/>
            <a:ext cx="6026053" cy="7417415"/>
          </a:xfrm>
          <a:prstGeom prst="rect">
            <a:avLst/>
          </a:prstGeom>
          <a:noFill/>
        </p:spPr>
        <p:txBody>
          <a:bodyPr wrap="square" rtlCol="0">
            <a:spAutoFit/>
          </a:bodyPr>
          <a:lstStyle/>
          <a:p>
            <a:r>
              <a:rPr lang="nl-NL" sz="2200" b="1" dirty="0">
                <a:solidFill>
                  <a:prstClr val="black"/>
                </a:solidFill>
              </a:rPr>
              <a:t>     Regionale verschillen</a:t>
            </a:r>
          </a:p>
          <a:p>
            <a:endParaRPr lang="nl-NL" sz="1200" b="1" dirty="0">
              <a:solidFill>
                <a:prstClr val="black"/>
              </a:solidFill>
            </a:endParaRPr>
          </a:p>
          <a:p>
            <a:pPr marL="342900" indent="-342900">
              <a:buFont typeface="Wingdings" pitchFamily="2" charset="2"/>
              <a:buChar char="Ø"/>
            </a:pPr>
            <a:r>
              <a:rPr lang="nl-NL" sz="2200" dirty="0">
                <a:solidFill>
                  <a:prstClr val="black"/>
                </a:solidFill>
              </a:rPr>
              <a:t>De bloeiende bedrijven zijn niet gelijk over Duitsland verspreid.</a:t>
            </a:r>
          </a:p>
          <a:p>
            <a:pPr marL="342900" indent="-342900">
              <a:buFont typeface="Wingdings" pitchFamily="2" charset="2"/>
              <a:buChar char="Ø"/>
            </a:pPr>
            <a:endParaRPr lang="nl-NL" sz="1200" dirty="0">
              <a:solidFill>
                <a:prstClr val="black"/>
              </a:solidFill>
            </a:endParaRPr>
          </a:p>
          <a:p>
            <a:pPr marL="342900" indent="-342900">
              <a:buFont typeface="Arial" pitchFamily="34" charset="0"/>
              <a:buChar char="•"/>
            </a:pPr>
            <a:r>
              <a:rPr lang="nl-NL" sz="2200" u="sng" dirty="0">
                <a:solidFill>
                  <a:prstClr val="black"/>
                </a:solidFill>
              </a:rPr>
              <a:t>Oost-Duitsland</a:t>
            </a:r>
            <a:r>
              <a:rPr lang="nl-NL" sz="2200" dirty="0">
                <a:solidFill>
                  <a:prstClr val="black"/>
                </a:solidFill>
              </a:rPr>
              <a:t>: </a:t>
            </a:r>
            <a:r>
              <a:rPr lang="nl-NL" sz="2200" i="1" dirty="0">
                <a:solidFill>
                  <a:prstClr val="black"/>
                </a:solidFill>
              </a:rPr>
              <a:t>hoge</a:t>
            </a:r>
            <a:r>
              <a:rPr lang="nl-NL" sz="2200" dirty="0">
                <a:solidFill>
                  <a:prstClr val="black"/>
                </a:solidFill>
              </a:rPr>
              <a:t> werkloosheid </a:t>
            </a:r>
            <a:br>
              <a:rPr lang="nl-NL" sz="2200" dirty="0">
                <a:solidFill>
                  <a:prstClr val="black"/>
                </a:solidFill>
              </a:rPr>
            </a:br>
            <a:r>
              <a:rPr lang="nl-NL" sz="2200" dirty="0">
                <a:solidFill>
                  <a:prstClr val="black"/>
                </a:solidFill>
                <a:sym typeface="Wingdings" pitchFamily="2" charset="2"/>
              </a:rPr>
              <a:t></a:t>
            </a:r>
            <a:r>
              <a:rPr lang="nl-NL" sz="2200" dirty="0">
                <a:solidFill>
                  <a:prstClr val="black"/>
                </a:solidFill>
              </a:rPr>
              <a:t> door tweedeling 1945-1990</a:t>
            </a:r>
            <a:br>
              <a:rPr lang="nl-NL" sz="2200" dirty="0">
                <a:solidFill>
                  <a:prstClr val="black"/>
                </a:solidFill>
              </a:rPr>
            </a:br>
            <a:r>
              <a:rPr lang="nl-NL" sz="2200" dirty="0">
                <a:solidFill>
                  <a:prstClr val="black"/>
                </a:solidFill>
                <a:sym typeface="Wingdings" pitchFamily="2" charset="2"/>
              </a:rPr>
              <a:t> maatregelen: nieuwe </a:t>
            </a:r>
            <a:r>
              <a:rPr lang="nl-NL" sz="2200" b="1" dirty="0">
                <a:solidFill>
                  <a:prstClr val="black"/>
                </a:solidFill>
                <a:sym typeface="Wingdings" pitchFamily="2" charset="2"/>
              </a:rPr>
              <a:t>infrastuctuur</a:t>
            </a:r>
            <a:r>
              <a:rPr lang="nl-NL" sz="2200" dirty="0">
                <a:solidFill>
                  <a:prstClr val="black"/>
                </a:solidFill>
                <a:sym typeface="Wingdings" pitchFamily="2" charset="2"/>
              </a:rPr>
              <a:t> en moderne bedrijven</a:t>
            </a:r>
            <a:endParaRPr lang="nl-NL" sz="2200" dirty="0">
              <a:solidFill>
                <a:prstClr val="black"/>
              </a:solidFill>
            </a:endParaRPr>
          </a:p>
          <a:p>
            <a:pPr marL="342900" indent="-342900">
              <a:buFont typeface="Arial" pitchFamily="34" charset="0"/>
              <a:buChar char="•"/>
            </a:pPr>
            <a:endParaRPr lang="nl-NL" sz="1200" dirty="0">
              <a:solidFill>
                <a:prstClr val="black"/>
              </a:solidFill>
              <a:sym typeface="Wingdings" pitchFamily="2" charset="2"/>
            </a:endParaRPr>
          </a:p>
          <a:p>
            <a:pPr marL="342900" indent="-342900">
              <a:buFont typeface="Arial" pitchFamily="34" charset="0"/>
              <a:buChar char="•"/>
            </a:pPr>
            <a:r>
              <a:rPr lang="nl-NL" sz="2200" u="sng" dirty="0">
                <a:solidFill>
                  <a:prstClr val="black"/>
                </a:solidFill>
                <a:sym typeface="Wingdings" pitchFamily="2" charset="2"/>
              </a:rPr>
              <a:t>Ruhrgebied en Saarland</a:t>
            </a:r>
            <a:r>
              <a:rPr lang="nl-NL" sz="2200" dirty="0">
                <a:solidFill>
                  <a:prstClr val="black"/>
                </a:solidFill>
                <a:sym typeface="Wingdings" pitchFamily="2" charset="2"/>
              </a:rPr>
              <a:t>: </a:t>
            </a:r>
            <a:r>
              <a:rPr lang="nl-NL" sz="2200" i="1" dirty="0">
                <a:solidFill>
                  <a:prstClr val="black"/>
                </a:solidFill>
                <a:sym typeface="Wingdings" pitchFamily="2" charset="2"/>
              </a:rPr>
              <a:t>hoge</a:t>
            </a:r>
            <a:r>
              <a:rPr lang="nl-NL" sz="2200" dirty="0">
                <a:solidFill>
                  <a:prstClr val="black"/>
                </a:solidFill>
                <a:sym typeface="Wingdings" pitchFamily="2" charset="2"/>
              </a:rPr>
              <a:t> werkloosheid</a:t>
            </a:r>
            <a:br>
              <a:rPr lang="nl-NL" sz="2200" dirty="0">
                <a:solidFill>
                  <a:prstClr val="black"/>
                </a:solidFill>
                <a:sym typeface="Wingdings" pitchFamily="2" charset="2"/>
              </a:rPr>
            </a:br>
            <a:r>
              <a:rPr lang="nl-NL" sz="2200" dirty="0">
                <a:solidFill>
                  <a:prstClr val="black"/>
                </a:solidFill>
                <a:sym typeface="Wingdings" pitchFamily="2" charset="2"/>
              </a:rPr>
              <a:t> door instorten </a:t>
            </a:r>
            <a:r>
              <a:rPr lang="nl-NL" sz="2200" b="1" dirty="0">
                <a:solidFill>
                  <a:prstClr val="black"/>
                </a:solidFill>
                <a:sym typeface="Wingdings" pitchFamily="2" charset="2"/>
              </a:rPr>
              <a:t>mijnbouw</a:t>
            </a:r>
            <a:r>
              <a:rPr lang="nl-NL" sz="2200" dirty="0">
                <a:solidFill>
                  <a:prstClr val="black"/>
                </a:solidFill>
                <a:sym typeface="Wingdings" pitchFamily="2" charset="2"/>
              </a:rPr>
              <a:t> en </a:t>
            </a:r>
            <a:r>
              <a:rPr lang="nl-NL" sz="2200" b="1" dirty="0">
                <a:solidFill>
                  <a:prstClr val="black"/>
                </a:solidFill>
                <a:sym typeface="Wingdings" pitchFamily="2" charset="2"/>
              </a:rPr>
              <a:t>zware industrie</a:t>
            </a:r>
            <a:br>
              <a:rPr lang="nl-NL" sz="2200" b="1" dirty="0">
                <a:solidFill>
                  <a:prstClr val="black"/>
                </a:solidFill>
                <a:sym typeface="Wingdings" pitchFamily="2" charset="2"/>
              </a:rPr>
            </a:br>
            <a:r>
              <a:rPr lang="nl-NL" sz="2200" dirty="0">
                <a:solidFill>
                  <a:prstClr val="black"/>
                </a:solidFill>
                <a:sym typeface="Wingdings" pitchFamily="2" charset="2"/>
              </a:rPr>
              <a:t> maatregelen: betere inrichting, nieuwe bedrijven in de 3</a:t>
            </a:r>
            <a:r>
              <a:rPr lang="nl-NL" sz="2200" baseline="30000" dirty="0">
                <a:solidFill>
                  <a:prstClr val="black"/>
                </a:solidFill>
                <a:sym typeface="Wingdings" pitchFamily="2" charset="2"/>
              </a:rPr>
              <a:t>e</a:t>
            </a:r>
            <a:r>
              <a:rPr lang="nl-NL" sz="2200" dirty="0">
                <a:solidFill>
                  <a:prstClr val="black"/>
                </a:solidFill>
                <a:sym typeface="Wingdings" pitchFamily="2" charset="2"/>
              </a:rPr>
              <a:t> sector, betere opleidingen</a:t>
            </a:r>
            <a:br>
              <a:rPr lang="nl-NL" sz="2200" b="1" dirty="0">
                <a:solidFill>
                  <a:prstClr val="black"/>
                </a:solidFill>
                <a:sym typeface="Wingdings" pitchFamily="2" charset="2"/>
              </a:rPr>
            </a:br>
            <a:endParaRPr lang="nl-NL" sz="2200" b="1" dirty="0">
              <a:solidFill>
                <a:prstClr val="black"/>
              </a:solidFill>
            </a:endParaRPr>
          </a:p>
          <a:p>
            <a:pPr marL="342900" indent="-342900">
              <a:buFont typeface="Arial" pitchFamily="34" charset="0"/>
              <a:buChar char="•"/>
            </a:pPr>
            <a:r>
              <a:rPr lang="nl-NL" sz="2200" u="sng" dirty="0">
                <a:solidFill>
                  <a:prstClr val="black"/>
                </a:solidFill>
                <a:sym typeface="Wingdings" pitchFamily="2" charset="2"/>
              </a:rPr>
              <a:t>Zuid-Duitsland</a:t>
            </a:r>
            <a:r>
              <a:rPr lang="nl-NL" sz="2200" dirty="0">
                <a:solidFill>
                  <a:prstClr val="black"/>
                </a:solidFill>
                <a:sym typeface="Wingdings" pitchFamily="2" charset="2"/>
              </a:rPr>
              <a:t>: </a:t>
            </a:r>
            <a:r>
              <a:rPr lang="nl-NL" sz="2200" i="1" dirty="0">
                <a:solidFill>
                  <a:prstClr val="black"/>
                </a:solidFill>
                <a:sym typeface="Wingdings" pitchFamily="2" charset="2"/>
              </a:rPr>
              <a:t>lage</a:t>
            </a:r>
            <a:r>
              <a:rPr lang="nl-NL" sz="2200" dirty="0">
                <a:solidFill>
                  <a:prstClr val="black"/>
                </a:solidFill>
                <a:sym typeface="Wingdings" pitchFamily="2" charset="2"/>
              </a:rPr>
              <a:t> werkloosheid</a:t>
            </a:r>
            <a:br>
              <a:rPr lang="nl-NL" sz="2200" dirty="0">
                <a:solidFill>
                  <a:prstClr val="black"/>
                </a:solidFill>
                <a:sym typeface="Wingdings" pitchFamily="2" charset="2"/>
              </a:rPr>
            </a:br>
            <a:r>
              <a:rPr lang="nl-NL" sz="2200" dirty="0">
                <a:solidFill>
                  <a:prstClr val="black"/>
                </a:solidFill>
                <a:sym typeface="Wingdings" pitchFamily="2" charset="2"/>
              </a:rPr>
              <a:t> veel hightechindustrie (auto-fabrieken)</a:t>
            </a: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6052" y="1196752"/>
            <a:ext cx="3117948" cy="5145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8405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§3 Bevolking en ruimte</a:t>
            </a:r>
          </a:p>
        </p:txBody>
      </p:sp>
      <p:sp>
        <p:nvSpPr>
          <p:cNvPr id="2" name="TextBox 1"/>
          <p:cNvSpPr txBox="1"/>
          <p:nvPr/>
        </p:nvSpPr>
        <p:spPr>
          <a:xfrm>
            <a:off x="0" y="1091679"/>
            <a:ext cx="4499992" cy="8894743"/>
          </a:xfrm>
          <a:prstGeom prst="rect">
            <a:avLst/>
          </a:prstGeom>
          <a:noFill/>
        </p:spPr>
        <p:txBody>
          <a:bodyPr wrap="square" rtlCol="0">
            <a:spAutoFit/>
          </a:bodyPr>
          <a:lstStyle/>
          <a:p>
            <a:r>
              <a:rPr lang="nl-NL" sz="2200" b="1" dirty="0">
                <a:solidFill>
                  <a:prstClr val="black"/>
                </a:solidFill>
              </a:rPr>
              <a:t>     Bevolking</a:t>
            </a:r>
          </a:p>
          <a:p>
            <a:endParaRPr lang="nl-NL" sz="2200" b="1" dirty="0">
              <a:solidFill>
                <a:prstClr val="black"/>
              </a:solidFill>
            </a:endParaRPr>
          </a:p>
          <a:p>
            <a:pPr marL="342900" indent="-342900">
              <a:buFont typeface="Wingdings" pitchFamily="2" charset="2"/>
              <a:buChar char="Ø"/>
            </a:pPr>
            <a:r>
              <a:rPr lang="nl-NL" sz="2200" dirty="0">
                <a:solidFill>
                  <a:prstClr val="black"/>
                </a:solidFill>
              </a:rPr>
              <a:t>In Duitsland groeit de bevolking nauwelijks, of neemt zelfs af </a:t>
            </a:r>
            <a:r>
              <a:rPr lang="nl-NL" sz="2200" dirty="0">
                <a:solidFill>
                  <a:prstClr val="black"/>
                </a:solidFill>
                <a:sym typeface="Wingdings" pitchFamily="2" charset="2"/>
              </a:rPr>
              <a:t> </a:t>
            </a:r>
            <a:r>
              <a:rPr lang="nl-NL" sz="2200" b="1" dirty="0">
                <a:solidFill>
                  <a:prstClr val="black"/>
                </a:solidFill>
                <a:sym typeface="Wingdings" pitchFamily="2" charset="2"/>
              </a:rPr>
              <a:t>demografische krimp</a:t>
            </a:r>
          </a:p>
          <a:p>
            <a:pPr marL="342900" indent="-342900">
              <a:buFont typeface="Wingdings" pitchFamily="2" charset="2"/>
              <a:buChar char="Ø"/>
            </a:pPr>
            <a:endParaRPr lang="nl-NL" sz="2200" b="1" dirty="0">
              <a:solidFill>
                <a:prstClr val="black"/>
              </a:solidFill>
              <a:sym typeface="Wingdings" pitchFamily="2" charset="2"/>
            </a:endParaRPr>
          </a:p>
          <a:p>
            <a:pPr marL="457200" indent="-457200">
              <a:buFont typeface="Arial" pitchFamily="34" charset="0"/>
              <a:buChar char="•"/>
            </a:pPr>
            <a:r>
              <a:rPr lang="nl-NL" sz="2200" dirty="0">
                <a:solidFill>
                  <a:prstClr val="black"/>
                </a:solidFill>
                <a:sym typeface="Wingdings" pitchFamily="2" charset="2"/>
              </a:rPr>
              <a:t>De leeftijdsopbouw verandert:</a:t>
            </a:r>
            <a:br>
              <a:rPr lang="nl-NL" sz="2200" dirty="0">
                <a:solidFill>
                  <a:prstClr val="black"/>
                </a:solidFill>
                <a:sym typeface="Wingdings" pitchFamily="2" charset="2"/>
              </a:rPr>
            </a:br>
            <a:r>
              <a:rPr lang="nl-NL" sz="2200" dirty="0">
                <a:solidFill>
                  <a:prstClr val="black"/>
                </a:solidFill>
                <a:sym typeface="Wingdings" pitchFamily="2" charset="2"/>
              </a:rPr>
              <a:t>- meer ouderen: </a:t>
            </a:r>
            <a:r>
              <a:rPr lang="nl-NL" sz="2200" b="1" dirty="0">
                <a:solidFill>
                  <a:prstClr val="black"/>
                </a:solidFill>
                <a:sym typeface="Wingdings" pitchFamily="2" charset="2"/>
              </a:rPr>
              <a:t>vergrijzing</a:t>
            </a:r>
            <a:br>
              <a:rPr lang="nl-NL" sz="2200" b="1" dirty="0">
                <a:solidFill>
                  <a:prstClr val="black"/>
                </a:solidFill>
                <a:sym typeface="Wingdings" pitchFamily="2" charset="2"/>
              </a:rPr>
            </a:br>
            <a:r>
              <a:rPr lang="nl-NL" sz="2200" dirty="0">
                <a:solidFill>
                  <a:prstClr val="black"/>
                </a:solidFill>
                <a:sym typeface="Wingdings" pitchFamily="2" charset="2"/>
              </a:rPr>
              <a:t> hogere levensverwachting</a:t>
            </a:r>
            <a:br>
              <a:rPr lang="nl-NL" sz="2200" b="1" dirty="0">
                <a:solidFill>
                  <a:prstClr val="black"/>
                </a:solidFill>
                <a:sym typeface="Wingdings" pitchFamily="2" charset="2"/>
              </a:rPr>
            </a:br>
            <a:r>
              <a:rPr lang="nl-NL" sz="2200" dirty="0">
                <a:solidFill>
                  <a:prstClr val="black"/>
                </a:solidFill>
                <a:sym typeface="Wingdings" pitchFamily="2" charset="2"/>
              </a:rPr>
              <a:t>- minder jongeren: </a:t>
            </a:r>
            <a:r>
              <a:rPr lang="nl-NL" sz="2200" b="1" dirty="0">
                <a:solidFill>
                  <a:prstClr val="black"/>
                </a:solidFill>
                <a:sym typeface="Wingdings" pitchFamily="2" charset="2"/>
              </a:rPr>
              <a:t>ontgroening</a:t>
            </a:r>
          </a:p>
          <a:p>
            <a:pPr marL="457200" indent="-457200">
              <a:buFont typeface="Arial" pitchFamily="34" charset="0"/>
              <a:buChar char="•"/>
            </a:pPr>
            <a:endParaRPr lang="nl-NL" sz="2200" b="1" dirty="0">
              <a:solidFill>
                <a:prstClr val="black"/>
              </a:solidFill>
              <a:sym typeface="Wingdings" pitchFamily="2" charset="2"/>
            </a:endParaRPr>
          </a:p>
          <a:p>
            <a:pPr marL="457200" indent="-457200">
              <a:buFont typeface="Arial" pitchFamily="34" charset="0"/>
              <a:buChar char="•"/>
            </a:pPr>
            <a:r>
              <a:rPr lang="nl-NL" sz="2200" b="1" dirty="0">
                <a:solidFill>
                  <a:prstClr val="black"/>
                </a:solidFill>
                <a:sym typeface="Wingdings" pitchFamily="2" charset="2"/>
              </a:rPr>
              <a:t>Vergrijzing </a:t>
            </a:r>
            <a:r>
              <a:rPr lang="nl-NL" sz="2200" dirty="0">
                <a:solidFill>
                  <a:prstClr val="black"/>
                </a:solidFill>
                <a:sym typeface="Wingdings" pitchFamily="2" charset="2"/>
              </a:rPr>
              <a:t>komt voor in heel Duitsland, maar de snelheid verschilt per gebied.</a:t>
            </a:r>
            <a:br>
              <a:rPr lang="nl-NL" sz="2200" b="1" dirty="0">
                <a:solidFill>
                  <a:prstClr val="black"/>
                </a:solidFill>
                <a:sym typeface="Wingdings" pitchFamily="2" charset="2"/>
              </a:rPr>
            </a:br>
            <a:endParaRPr lang="nl-NL" sz="2200" b="1" dirty="0">
              <a:solidFill>
                <a:prstClr val="black"/>
              </a:solidFill>
            </a:endParaRPr>
          </a:p>
          <a:p>
            <a:endParaRPr lang="nl-NL" sz="2200" b="1" dirty="0">
              <a:solidFill>
                <a:prstClr val="black"/>
              </a:solidFill>
            </a:endParaRPr>
          </a:p>
          <a:p>
            <a:pPr marL="457200" indent="-457200">
              <a:buFont typeface="Wingdings" pitchFamily="2" charset="2"/>
              <a:buChar char="Ø"/>
            </a:pP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1511857"/>
            <a:ext cx="3456384" cy="4619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8341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§3 Bevolking en ruimte</a:t>
            </a:r>
          </a:p>
        </p:txBody>
      </p:sp>
      <p:sp>
        <p:nvSpPr>
          <p:cNvPr id="2" name="TextBox 1"/>
          <p:cNvSpPr txBox="1"/>
          <p:nvPr/>
        </p:nvSpPr>
        <p:spPr>
          <a:xfrm>
            <a:off x="0" y="1091679"/>
            <a:ext cx="5436096" cy="10310515"/>
          </a:xfrm>
          <a:prstGeom prst="rect">
            <a:avLst/>
          </a:prstGeom>
          <a:noFill/>
        </p:spPr>
        <p:txBody>
          <a:bodyPr wrap="square" rtlCol="0">
            <a:spAutoFit/>
          </a:bodyPr>
          <a:lstStyle/>
          <a:p>
            <a:r>
              <a:rPr lang="nl-NL" sz="2200" b="1" dirty="0">
                <a:solidFill>
                  <a:prstClr val="black"/>
                </a:solidFill>
              </a:rPr>
              <a:t>     Regionale bevolkingsverschillen</a:t>
            </a:r>
          </a:p>
          <a:p>
            <a:endParaRPr lang="nl-NL" sz="1200" b="1" dirty="0">
              <a:solidFill>
                <a:prstClr val="black"/>
              </a:solidFill>
            </a:endParaRPr>
          </a:p>
          <a:p>
            <a:pPr marL="342900" indent="-342900">
              <a:buFont typeface="Wingdings" pitchFamily="2" charset="2"/>
              <a:buChar char="Ø"/>
            </a:pPr>
            <a:r>
              <a:rPr lang="nl-NL" sz="2200" b="1" dirty="0">
                <a:solidFill>
                  <a:prstClr val="black"/>
                </a:solidFill>
              </a:rPr>
              <a:t>Migratie</a:t>
            </a:r>
            <a:r>
              <a:rPr lang="nl-NL" sz="2200" dirty="0">
                <a:solidFill>
                  <a:prstClr val="black"/>
                </a:solidFill>
              </a:rPr>
              <a:t> speelt een grote rol bij de toename of afname van de bevolking.</a:t>
            </a:r>
          </a:p>
          <a:p>
            <a:pPr marL="342900" indent="-342900">
              <a:buFont typeface="Wingdings" pitchFamily="2" charset="2"/>
              <a:buChar char="Ø"/>
            </a:pPr>
            <a:endParaRPr lang="nl-NL" sz="1200" dirty="0">
              <a:solidFill>
                <a:prstClr val="black"/>
              </a:solidFill>
            </a:endParaRPr>
          </a:p>
          <a:p>
            <a:pPr marL="342900" indent="-342900">
              <a:buFont typeface="Arial" pitchFamily="34" charset="0"/>
              <a:buChar char="•"/>
            </a:pPr>
            <a:r>
              <a:rPr lang="nl-NL" sz="2200" dirty="0">
                <a:solidFill>
                  <a:prstClr val="black"/>
                </a:solidFill>
              </a:rPr>
              <a:t>3 gebieden met </a:t>
            </a:r>
            <a:r>
              <a:rPr lang="nl-NL" sz="2200" b="1" dirty="0">
                <a:solidFill>
                  <a:prstClr val="black"/>
                </a:solidFill>
              </a:rPr>
              <a:t>vertrekoverschotten</a:t>
            </a:r>
            <a:r>
              <a:rPr lang="nl-NL" sz="2200" dirty="0">
                <a:solidFill>
                  <a:prstClr val="black"/>
                </a:solidFill>
              </a:rPr>
              <a:t>:</a:t>
            </a:r>
            <a:br>
              <a:rPr lang="nl-NL" sz="2200" dirty="0">
                <a:solidFill>
                  <a:prstClr val="black"/>
                </a:solidFill>
              </a:rPr>
            </a:br>
            <a:r>
              <a:rPr lang="nl-NL" sz="2200" dirty="0">
                <a:solidFill>
                  <a:prstClr val="black"/>
                </a:solidFill>
                <a:sym typeface="Wingdings" pitchFamily="2" charset="2"/>
              </a:rPr>
              <a:t> vooral door </a:t>
            </a:r>
            <a:r>
              <a:rPr lang="nl-NL" sz="2200" b="1" dirty="0">
                <a:solidFill>
                  <a:prstClr val="black"/>
                </a:solidFill>
                <a:sym typeface="Wingdings" pitchFamily="2" charset="2"/>
              </a:rPr>
              <a:t>werkloosheid</a:t>
            </a:r>
          </a:p>
          <a:p>
            <a:pPr marL="342900" indent="-342900">
              <a:buFont typeface="Arial" pitchFamily="34" charset="0"/>
              <a:buChar char="•"/>
            </a:pPr>
            <a:endParaRPr lang="nl-NL" sz="1200" b="1" dirty="0">
              <a:solidFill>
                <a:prstClr val="black"/>
              </a:solidFill>
              <a:sym typeface="Wingdings" pitchFamily="2" charset="2"/>
            </a:endParaRPr>
          </a:p>
          <a:p>
            <a:pPr marL="342900" indent="-342900">
              <a:buFont typeface="Wingdings" pitchFamily="2" charset="2"/>
              <a:buChar char="§"/>
            </a:pPr>
            <a:r>
              <a:rPr lang="nl-NL" sz="2200" dirty="0">
                <a:solidFill>
                  <a:prstClr val="black"/>
                </a:solidFill>
                <a:sym typeface="Wingdings" pitchFamily="2" charset="2"/>
              </a:rPr>
              <a:t>Oost-Duitsland</a:t>
            </a:r>
          </a:p>
          <a:p>
            <a:pPr marL="342900" indent="-342900">
              <a:buFont typeface="Wingdings" pitchFamily="2" charset="2"/>
              <a:buChar char="§"/>
            </a:pPr>
            <a:r>
              <a:rPr lang="nl-NL" sz="2200" dirty="0">
                <a:solidFill>
                  <a:prstClr val="black"/>
                </a:solidFill>
                <a:sym typeface="Wingdings" pitchFamily="2" charset="2"/>
              </a:rPr>
              <a:t>Oude industriegebieden</a:t>
            </a:r>
          </a:p>
          <a:p>
            <a:pPr marL="342900" indent="-342900">
              <a:buFont typeface="Wingdings" pitchFamily="2" charset="2"/>
              <a:buChar char="§"/>
            </a:pPr>
            <a:r>
              <a:rPr lang="nl-NL" sz="2200" dirty="0">
                <a:solidFill>
                  <a:prstClr val="black"/>
                </a:solidFill>
                <a:sym typeface="Wingdings" pitchFamily="2" charset="2"/>
              </a:rPr>
              <a:t>Landelijke gebieden</a:t>
            </a:r>
          </a:p>
          <a:p>
            <a:pPr marL="342900" indent="-342900">
              <a:buFont typeface="Wingdings" pitchFamily="2" charset="2"/>
              <a:buChar char="§"/>
            </a:pPr>
            <a:endParaRPr lang="nl-NL" sz="2200"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3 gebieden met </a:t>
            </a:r>
            <a:r>
              <a:rPr lang="nl-NL" sz="2200" b="1" dirty="0">
                <a:solidFill>
                  <a:prstClr val="black"/>
                </a:solidFill>
                <a:sym typeface="Wingdings" pitchFamily="2" charset="2"/>
              </a:rPr>
              <a:t>vestigingsoverschotten</a:t>
            </a:r>
            <a:r>
              <a:rPr lang="nl-NL" sz="2200" dirty="0">
                <a:solidFill>
                  <a:prstClr val="black"/>
                </a:solidFill>
                <a:sym typeface="Wingdings" pitchFamily="2" charset="2"/>
              </a:rPr>
              <a:t>:</a:t>
            </a:r>
          </a:p>
          <a:p>
            <a:pPr marL="342900" indent="-342900">
              <a:buFont typeface="Arial" pitchFamily="34" charset="0"/>
              <a:buChar char="•"/>
            </a:pPr>
            <a:endParaRPr lang="nl-NL" sz="1200" dirty="0">
              <a:solidFill>
                <a:prstClr val="black"/>
              </a:solidFill>
              <a:sym typeface="Wingdings" pitchFamily="2" charset="2"/>
            </a:endParaRPr>
          </a:p>
          <a:p>
            <a:pPr marL="342900" indent="-342900">
              <a:buFont typeface="Wingdings" pitchFamily="2" charset="2"/>
              <a:buChar char="§"/>
            </a:pPr>
            <a:r>
              <a:rPr lang="nl-NL" sz="2200" dirty="0">
                <a:solidFill>
                  <a:prstClr val="black"/>
                </a:solidFill>
                <a:sym typeface="Wingdings" pitchFamily="2" charset="2"/>
              </a:rPr>
              <a:t>Zuid-Duitsland</a:t>
            </a:r>
          </a:p>
          <a:p>
            <a:pPr marL="342900" indent="-342900">
              <a:buFont typeface="Wingdings" pitchFamily="2" charset="2"/>
              <a:buChar char="§"/>
            </a:pPr>
            <a:r>
              <a:rPr lang="nl-NL" sz="2200" dirty="0">
                <a:solidFill>
                  <a:prstClr val="black"/>
                </a:solidFill>
                <a:sym typeface="Wingdings" pitchFamily="2" charset="2"/>
              </a:rPr>
              <a:t>West-Duitsland </a:t>
            </a:r>
            <a:br>
              <a:rPr lang="nl-NL" sz="2200" dirty="0">
                <a:solidFill>
                  <a:prstClr val="black"/>
                </a:solidFill>
                <a:sym typeface="Wingdings" pitchFamily="2" charset="2"/>
              </a:rPr>
            </a:br>
            <a:r>
              <a:rPr lang="nl-NL" sz="2200" i="1" dirty="0">
                <a:solidFill>
                  <a:prstClr val="black"/>
                </a:solidFill>
                <a:sym typeface="Wingdings" pitchFamily="2" charset="2"/>
              </a:rPr>
              <a:t> behalve oude industriegebieden</a:t>
            </a:r>
          </a:p>
          <a:p>
            <a:pPr marL="342900" indent="-342900">
              <a:buFont typeface="Wingdings" pitchFamily="2" charset="2"/>
              <a:buChar char="§"/>
            </a:pPr>
            <a:r>
              <a:rPr lang="nl-NL" sz="2200" dirty="0">
                <a:solidFill>
                  <a:prstClr val="black"/>
                </a:solidFill>
                <a:sym typeface="Wingdings" pitchFamily="2" charset="2"/>
              </a:rPr>
              <a:t>Rond Berlijn</a:t>
            </a:r>
            <a:endParaRPr lang="nl-NL" sz="2200" dirty="0">
              <a:solidFill>
                <a:prstClr val="black"/>
              </a:solidFill>
            </a:endParaRPr>
          </a:p>
          <a:p>
            <a:br>
              <a:rPr lang="nl-NL" sz="2200" b="1" dirty="0">
                <a:solidFill>
                  <a:prstClr val="black"/>
                </a:solidFill>
                <a:sym typeface="Wingdings" pitchFamily="2" charset="2"/>
              </a:rPr>
            </a:br>
            <a:endParaRPr lang="nl-NL" sz="2200" b="1" dirty="0">
              <a:solidFill>
                <a:prstClr val="black"/>
              </a:solidFill>
            </a:endParaRPr>
          </a:p>
          <a:p>
            <a:endParaRPr lang="nl-NL" sz="2200" b="1" dirty="0">
              <a:solidFill>
                <a:prstClr val="black"/>
              </a:solidFill>
            </a:endParaRPr>
          </a:p>
          <a:p>
            <a:pPr marL="457200" indent="-457200">
              <a:buFont typeface="Wingdings" pitchFamily="2" charset="2"/>
              <a:buChar char="Ø"/>
            </a:pP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7910" y="2516165"/>
            <a:ext cx="3996090" cy="2569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7832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§3 Bevolking en ruimte</a:t>
            </a:r>
          </a:p>
        </p:txBody>
      </p:sp>
      <p:sp>
        <p:nvSpPr>
          <p:cNvPr id="2" name="TextBox 1"/>
          <p:cNvSpPr txBox="1"/>
          <p:nvPr/>
        </p:nvSpPr>
        <p:spPr>
          <a:xfrm>
            <a:off x="0" y="1091679"/>
            <a:ext cx="4499992" cy="4493538"/>
          </a:xfrm>
          <a:prstGeom prst="rect">
            <a:avLst/>
          </a:prstGeom>
          <a:noFill/>
        </p:spPr>
        <p:txBody>
          <a:bodyPr wrap="square" rtlCol="0">
            <a:spAutoFit/>
          </a:bodyPr>
          <a:lstStyle/>
          <a:p>
            <a:r>
              <a:rPr lang="nl-NL" sz="2200" b="1" dirty="0">
                <a:solidFill>
                  <a:prstClr val="black"/>
                </a:solidFill>
              </a:rPr>
              <a:t>     </a:t>
            </a:r>
            <a:br>
              <a:rPr lang="nl-NL" sz="2200" b="1" dirty="0">
                <a:solidFill>
                  <a:prstClr val="black"/>
                </a:solidFill>
                <a:sym typeface="Wingdings" pitchFamily="2" charset="2"/>
              </a:rPr>
            </a:br>
            <a:endParaRPr lang="nl-NL" sz="2200" b="1" dirty="0">
              <a:solidFill>
                <a:prstClr val="black"/>
              </a:solidFill>
            </a:endParaRPr>
          </a:p>
          <a:p>
            <a:endParaRPr lang="nl-NL" sz="2200" b="1" dirty="0">
              <a:solidFill>
                <a:prstClr val="black"/>
              </a:solidFill>
            </a:endParaRPr>
          </a:p>
          <a:p>
            <a:pPr marL="457200" indent="-457200">
              <a:buFont typeface="Wingdings" pitchFamily="2" charset="2"/>
              <a:buChar char="Ø"/>
            </a:pP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172" y="1091679"/>
            <a:ext cx="5616987" cy="5475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716016" y="5578886"/>
            <a:ext cx="4320480" cy="769441"/>
          </a:xfrm>
          <a:prstGeom prst="rect">
            <a:avLst/>
          </a:prstGeom>
          <a:noFill/>
        </p:spPr>
        <p:txBody>
          <a:bodyPr wrap="square" rtlCol="0">
            <a:spAutoFit/>
          </a:bodyPr>
          <a:lstStyle/>
          <a:p>
            <a:r>
              <a:rPr lang="nl-NL" sz="2200" dirty="0">
                <a:solidFill>
                  <a:prstClr val="black"/>
                </a:solidFill>
                <a:sym typeface="Wingdings" pitchFamily="2" charset="2"/>
              </a:rPr>
              <a:t> Herken je de gebieden met vertrek- en vestigingsoverschotten?</a:t>
            </a:r>
            <a:endParaRPr lang="nl-NL" sz="2200" dirty="0">
              <a:solidFill>
                <a:prstClr val="black"/>
              </a:solidFill>
            </a:endParaRPr>
          </a:p>
        </p:txBody>
      </p:sp>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125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§3 Bevolking en ruimte</a:t>
            </a:r>
          </a:p>
        </p:txBody>
      </p:sp>
      <p:sp>
        <p:nvSpPr>
          <p:cNvPr id="2" name="TextBox 1"/>
          <p:cNvSpPr txBox="1"/>
          <p:nvPr/>
        </p:nvSpPr>
        <p:spPr>
          <a:xfrm>
            <a:off x="0" y="1091679"/>
            <a:ext cx="4499992" cy="4493538"/>
          </a:xfrm>
          <a:prstGeom prst="rect">
            <a:avLst/>
          </a:prstGeom>
          <a:noFill/>
        </p:spPr>
        <p:txBody>
          <a:bodyPr wrap="square" rtlCol="0">
            <a:spAutoFit/>
          </a:bodyPr>
          <a:lstStyle/>
          <a:p>
            <a:r>
              <a:rPr lang="nl-NL" sz="2200" b="1" dirty="0">
                <a:solidFill>
                  <a:prstClr val="black"/>
                </a:solidFill>
              </a:rPr>
              <a:t>     </a:t>
            </a:r>
            <a:br>
              <a:rPr lang="nl-NL" sz="2200" b="1" dirty="0">
                <a:solidFill>
                  <a:prstClr val="black"/>
                </a:solidFill>
                <a:sym typeface="Wingdings" pitchFamily="2" charset="2"/>
              </a:rPr>
            </a:br>
            <a:endParaRPr lang="nl-NL" sz="2200" b="1" dirty="0">
              <a:solidFill>
                <a:prstClr val="black"/>
              </a:solidFill>
            </a:endParaRPr>
          </a:p>
          <a:p>
            <a:endParaRPr lang="nl-NL" sz="2200" b="1" dirty="0">
              <a:solidFill>
                <a:prstClr val="black"/>
              </a:solidFill>
            </a:endParaRPr>
          </a:p>
          <a:p>
            <a:pPr marL="457200" indent="-457200">
              <a:buFont typeface="Wingdings" pitchFamily="2" charset="2"/>
              <a:buChar char="Ø"/>
            </a:pP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sp>
        <p:nvSpPr>
          <p:cNvPr id="4" name="TextBox 3"/>
          <p:cNvSpPr txBox="1"/>
          <p:nvPr/>
        </p:nvSpPr>
        <p:spPr>
          <a:xfrm>
            <a:off x="2570" y="1091679"/>
            <a:ext cx="9141430" cy="3354765"/>
          </a:xfrm>
          <a:prstGeom prst="rect">
            <a:avLst/>
          </a:prstGeom>
          <a:noFill/>
        </p:spPr>
        <p:txBody>
          <a:bodyPr wrap="square" rtlCol="0">
            <a:spAutoFit/>
          </a:bodyPr>
          <a:lstStyle/>
          <a:p>
            <a:r>
              <a:rPr lang="nl-NL" sz="2200" b="1" dirty="0">
                <a:solidFill>
                  <a:prstClr val="black"/>
                </a:solidFill>
              </a:rPr>
              <a:t>     Immigranten in Duitsland</a:t>
            </a:r>
          </a:p>
          <a:p>
            <a:endParaRPr lang="nl-NL" sz="1200" b="1" dirty="0">
              <a:solidFill>
                <a:prstClr val="black"/>
              </a:solidFill>
            </a:endParaRPr>
          </a:p>
          <a:p>
            <a:pPr marL="342900" indent="-342900">
              <a:buFont typeface="Wingdings" pitchFamily="2" charset="2"/>
              <a:buChar char="Ø"/>
            </a:pPr>
            <a:r>
              <a:rPr lang="nl-NL" sz="2200" dirty="0">
                <a:solidFill>
                  <a:prstClr val="black"/>
                </a:solidFill>
              </a:rPr>
              <a:t>In Duitsland wonen veel </a:t>
            </a:r>
            <a:r>
              <a:rPr lang="nl-NL" sz="2200" b="1" dirty="0">
                <a:solidFill>
                  <a:prstClr val="black"/>
                </a:solidFill>
              </a:rPr>
              <a:t>immigranten</a:t>
            </a:r>
            <a:r>
              <a:rPr lang="nl-NL" sz="2200" dirty="0">
                <a:solidFill>
                  <a:prstClr val="black"/>
                </a:solidFill>
              </a:rPr>
              <a:t>. Ze zijn </a:t>
            </a:r>
            <a:br>
              <a:rPr lang="nl-NL" sz="2200" dirty="0">
                <a:solidFill>
                  <a:prstClr val="black"/>
                </a:solidFill>
              </a:rPr>
            </a:br>
            <a:r>
              <a:rPr lang="nl-NL" sz="2200" b="1" dirty="0">
                <a:solidFill>
                  <a:prstClr val="black"/>
                </a:solidFill>
              </a:rPr>
              <a:t>allochtoon</a:t>
            </a:r>
            <a:r>
              <a:rPr lang="nl-NL" sz="2200" dirty="0">
                <a:solidFill>
                  <a:prstClr val="black"/>
                </a:solidFill>
              </a:rPr>
              <a:t>: iemand van wie één of beide </a:t>
            </a:r>
            <a:br>
              <a:rPr lang="nl-NL" sz="2200" dirty="0">
                <a:solidFill>
                  <a:prstClr val="black"/>
                </a:solidFill>
              </a:rPr>
            </a:br>
            <a:r>
              <a:rPr lang="nl-NL" sz="2200" dirty="0">
                <a:solidFill>
                  <a:prstClr val="black"/>
                </a:solidFill>
              </a:rPr>
              <a:t>ouders in het buitenland zijn geboren.</a:t>
            </a:r>
          </a:p>
          <a:p>
            <a:pPr marL="342900" indent="-342900">
              <a:buFont typeface="Wingdings" pitchFamily="2" charset="2"/>
              <a:buChar char="Ø"/>
            </a:pPr>
            <a:endParaRPr lang="nl-NL" sz="1200" dirty="0">
              <a:solidFill>
                <a:prstClr val="black"/>
              </a:solidFill>
            </a:endParaRPr>
          </a:p>
          <a:p>
            <a:pPr marL="342900" indent="-342900">
              <a:buFont typeface="Arial" pitchFamily="34" charset="0"/>
              <a:buChar char="•"/>
            </a:pPr>
            <a:r>
              <a:rPr lang="nl-NL" sz="2200" dirty="0">
                <a:solidFill>
                  <a:prstClr val="black"/>
                </a:solidFill>
              </a:rPr>
              <a:t>Waar kwamen en komen de immigranten vandaan?</a:t>
            </a:r>
          </a:p>
          <a:p>
            <a:pPr marL="342900" indent="-342900">
              <a:buFont typeface="Arial" pitchFamily="34" charset="0"/>
              <a:buChar char="•"/>
            </a:pPr>
            <a:endParaRPr lang="nl-NL" sz="1200" dirty="0">
              <a:solidFill>
                <a:prstClr val="black"/>
              </a:solidFill>
            </a:endParaRPr>
          </a:p>
          <a:p>
            <a:pPr marL="342900" indent="-342900">
              <a:buFont typeface="Wingdings" pitchFamily="2" charset="2"/>
              <a:buChar char="§"/>
            </a:pPr>
            <a:r>
              <a:rPr lang="nl-NL" sz="2200" dirty="0">
                <a:solidFill>
                  <a:prstClr val="black"/>
                </a:solidFill>
              </a:rPr>
              <a:t>Oost-Europa </a:t>
            </a:r>
            <a:r>
              <a:rPr lang="nl-NL" sz="2200" dirty="0">
                <a:solidFill>
                  <a:prstClr val="black"/>
                </a:solidFill>
                <a:sym typeface="Wingdings" pitchFamily="2" charset="2"/>
              </a:rPr>
              <a:t> stond ooit onder invloed Duitsland</a:t>
            </a:r>
          </a:p>
          <a:p>
            <a:pPr marL="342900" indent="-342900">
              <a:buFont typeface="Wingdings" pitchFamily="2" charset="2"/>
              <a:buChar char="§"/>
            </a:pPr>
            <a:r>
              <a:rPr lang="nl-NL" sz="2200" dirty="0">
                <a:solidFill>
                  <a:prstClr val="black"/>
                </a:solidFill>
                <a:sym typeface="Wingdings" pitchFamily="2" charset="2"/>
              </a:rPr>
              <a:t>Landen rond de Middellandse Zee  ‘gastarbeiders’</a:t>
            </a:r>
          </a:p>
          <a:p>
            <a:pPr marL="342900" indent="-342900">
              <a:buFont typeface="Wingdings" pitchFamily="2" charset="2"/>
              <a:buChar char="§"/>
            </a:pPr>
            <a:r>
              <a:rPr lang="nl-NL" sz="2200" dirty="0">
                <a:solidFill>
                  <a:prstClr val="black"/>
                </a:solidFill>
              </a:rPr>
              <a:t>Vluchtelingen </a:t>
            </a: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1958" y="1772815"/>
            <a:ext cx="2632041" cy="4392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073" y="4446444"/>
            <a:ext cx="3215116" cy="2142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6437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§3 Bevolking en ruimte</a:t>
            </a:r>
          </a:p>
        </p:txBody>
      </p:sp>
      <p:sp>
        <p:nvSpPr>
          <p:cNvPr id="2" name="TextBox 1"/>
          <p:cNvSpPr txBox="1"/>
          <p:nvPr/>
        </p:nvSpPr>
        <p:spPr>
          <a:xfrm>
            <a:off x="0" y="1091679"/>
            <a:ext cx="9144000" cy="9233297"/>
          </a:xfrm>
          <a:prstGeom prst="rect">
            <a:avLst/>
          </a:prstGeom>
          <a:noFill/>
        </p:spPr>
        <p:txBody>
          <a:bodyPr wrap="square" rtlCol="0">
            <a:spAutoFit/>
          </a:bodyPr>
          <a:lstStyle/>
          <a:p>
            <a:r>
              <a:rPr lang="nl-NL" sz="2200" b="1" dirty="0">
                <a:solidFill>
                  <a:prstClr val="black"/>
                </a:solidFill>
              </a:rPr>
              <a:t>     Regionale ongelijkheid</a:t>
            </a:r>
          </a:p>
          <a:p>
            <a:endParaRPr lang="nl-NL" sz="2200" b="1" dirty="0">
              <a:solidFill>
                <a:prstClr val="black"/>
              </a:solidFill>
            </a:endParaRPr>
          </a:p>
          <a:p>
            <a:pPr marL="342900" indent="-342900">
              <a:buFont typeface="Wingdings" pitchFamily="2" charset="2"/>
              <a:buChar char="Ø"/>
            </a:pPr>
            <a:r>
              <a:rPr lang="nl-NL" sz="2200" dirty="0">
                <a:solidFill>
                  <a:prstClr val="black"/>
                </a:solidFill>
              </a:rPr>
              <a:t>De verschillen tussen vertrek- en vestigingsgebieden worden door bevolkingsverschillen groter.</a:t>
            </a:r>
          </a:p>
          <a:p>
            <a:pPr marL="342900" indent="-342900">
              <a:buFont typeface="Wingdings" pitchFamily="2" charset="2"/>
              <a:buChar char="Ø"/>
            </a:pPr>
            <a:endParaRPr lang="nl-NL" sz="2200" dirty="0">
              <a:solidFill>
                <a:prstClr val="black"/>
              </a:solidFill>
            </a:endParaRPr>
          </a:p>
          <a:p>
            <a:pPr marL="342900" indent="-342900">
              <a:buFont typeface="Arial" pitchFamily="34" charset="0"/>
              <a:buChar char="•"/>
            </a:pPr>
            <a:r>
              <a:rPr lang="nl-NL" sz="2200" dirty="0">
                <a:solidFill>
                  <a:prstClr val="black"/>
                </a:solidFill>
              </a:rPr>
              <a:t>Gebieden met een vertrekoverschot:</a:t>
            </a:r>
            <a:br>
              <a:rPr lang="nl-NL" sz="2200" dirty="0">
                <a:solidFill>
                  <a:prstClr val="black"/>
                </a:solidFill>
              </a:rPr>
            </a:br>
            <a:r>
              <a:rPr lang="nl-NL" sz="2200" dirty="0">
                <a:solidFill>
                  <a:prstClr val="black"/>
                </a:solidFill>
              </a:rPr>
              <a:t>- </a:t>
            </a:r>
            <a:r>
              <a:rPr lang="nl-NL" sz="2200" b="1" dirty="0">
                <a:solidFill>
                  <a:prstClr val="black"/>
                </a:solidFill>
              </a:rPr>
              <a:t>vergrijzing</a:t>
            </a:r>
            <a:r>
              <a:rPr lang="nl-NL" sz="2200" dirty="0">
                <a:solidFill>
                  <a:prstClr val="black"/>
                </a:solidFill>
              </a:rPr>
              <a:t> neemt snel toe </a:t>
            </a:r>
            <a:r>
              <a:rPr lang="nl-NL" sz="2200" dirty="0">
                <a:solidFill>
                  <a:prstClr val="black"/>
                </a:solidFill>
                <a:sym typeface="Wingdings" pitchFamily="2" charset="2"/>
              </a:rPr>
              <a:t> jonge mensen vertrekken</a:t>
            </a:r>
            <a:br>
              <a:rPr lang="nl-NL" sz="2200" dirty="0">
                <a:solidFill>
                  <a:prstClr val="black"/>
                </a:solidFill>
                <a:sym typeface="Wingdings" pitchFamily="2" charset="2"/>
              </a:rPr>
            </a:br>
            <a:r>
              <a:rPr lang="nl-NL" sz="2200" dirty="0">
                <a:solidFill>
                  <a:prstClr val="black"/>
                </a:solidFill>
                <a:sym typeface="Wingdings" pitchFamily="2" charset="2"/>
              </a:rPr>
              <a:t>- voorzieningen moeten sluiten</a:t>
            </a:r>
            <a:br>
              <a:rPr lang="nl-NL" sz="2200" dirty="0">
                <a:solidFill>
                  <a:prstClr val="black"/>
                </a:solidFill>
                <a:sym typeface="Wingdings" pitchFamily="2" charset="2"/>
              </a:rPr>
            </a:br>
            <a:r>
              <a:rPr lang="nl-NL" sz="2200" dirty="0">
                <a:solidFill>
                  <a:prstClr val="black"/>
                </a:solidFill>
                <a:sym typeface="Wingdings" pitchFamily="2" charset="2"/>
              </a:rPr>
              <a:t>- leegstaande en moeilijk verkoopbare huizen</a:t>
            </a: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Gebieden met een vestigingsoverschot:</a:t>
            </a:r>
            <a:br>
              <a:rPr lang="nl-NL" sz="2200" dirty="0">
                <a:solidFill>
                  <a:prstClr val="black"/>
                </a:solidFill>
                <a:sym typeface="Wingdings" pitchFamily="2" charset="2"/>
              </a:rPr>
            </a:br>
            <a:r>
              <a:rPr lang="nl-NL" sz="2200" dirty="0">
                <a:solidFill>
                  <a:prstClr val="black"/>
                </a:solidFill>
                <a:sym typeface="Wingdings" pitchFamily="2" charset="2"/>
              </a:rPr>
              <a:t>- veel jonge mensen  minder of geen vergrijzing</a:t>
            </a:r>
            <a:br>
              <a:rPr lang="nl-NL" sz="2200" dirty="0">
                <a:solidFill>
                  <a:prstClr val="black"/>
                </a:solidFill>
                <a:sym typeface="Wingdings" pitchFamily="2" charset="2"/>
              </a:rPr>
            </a:br>
            <a:r>
              <a:rPr lang="nl-NL" sz="2200" dirty="0">
                <a:solidFill>
                  <a:prstClr val="black"/>
                </a:solidFill>
                <a:sym typeface="Wingdings" pitchFamily="2" charset="2"/>
              </a:rPr>
              <a:t>- meer voorzieningen</a:t>
            </a:r>
            <a:br>
              <a:rPr lang="nl-NL" sz="2200" dirty="0">
                <a:solidFill>
                  <a:prstClr val="black"/>
                </a:solidFill>
                <a:sym typeface="Wingdings" pitchFamily="2" charset="2"/>
              </a:rPr>
            </a:br>
            <a:r>
              <a:rPr lang="nl-NL" sz="2200" dirty="0">
                <a:solidFill>
                  <a:prstClr val="black"/>
                </a:solidFill>
                <a:sym typeface="Wingdings" pitchFamily="2" charset="2"/>
              </a:rPr>
              <a:t>- hogere woningprijzen</a:t>
            </a:r>
            <a:endParaRPr lang="nl-NL" sz="2200" dirty="0">
              <a:solidFill>
                <a:prstClr val="black"/>
              </a:solidFill>
            </a:endParaRPr>
          </a:p>
          <a:p>
            <a:br>
              <a:rPr lang="nl-NL" sz="2200" b="1" dirty="0">
                <a:solidFill>
                  <a:prstClr val="black"/>
                </a:solidFill>
                <a:sym typeface="Wingdings" pitchFamily="2" charset="2"/>
              </a:rPr>
            </a:br>
            <a:endParaRPr lang="nl-NL" sz="2200" b="1" dirty="0">
              <a:solidFill>
                <a:prstClr val="black"/>
              </a:solidFill>
            </a:endParaRPr>
          </a:p>
          <a:p>
            <a:endParaRPr lang="nl-NL" sz="2200" b="1" dirty="0">
              <a:solidFill>
                <a:prstClr val="black"/>
              </a:solidFill>
            </a:endParaRPr>
          </a:p>
          <a:p>
            <a:pPr marL="457200" indent="-457200">
              <a:buFont typeface="Wingdings" pitchFamily="2" charset="2"/>
              <a:buChar char="Ø"/>
            </a:pP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7724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§3 Bevolking en ruimte</a:t>
            </a:r>
          </a:p>
        </p:txBody>
      </p:sp>
      <p:sp>
        <p:nvSpPr>
          <p:cNvPr id="2" name="TextBox 1"/>
          <p:cNvSpPr txBox="1"/>
          <p:nvPr/>
        </p:nvSpPr>
        <p:spPr>
          <a:xfrm>
            <a:off x="0" y="1091679"/>
            <a:ext cx="8460432" cy="6863417"/>
          </a:xfrm>
          <a:prstGeom prst="rect">
            <a:avLst/>
          </a:prstGeom>
          <a:noFill/>
        </p:spPr>
        <p:txBody>
          <a:bodyPr wrap="square" rtlCol="0">
            <a:spAutoFit/>
          </a:bodyPr>
          <a:lstStyle/>
          <a:p>
            <a:r>
              <a:rPr lang="nl-NL" sz="2200" b="1" dirty="0">
                <a:solidFill>
                  <a:prstClr val="black"/>
                </a:solidFill>
              </a:rPr>
              <a:t>      Regionale ongelijkheid</a:t>
            </a:r>
          </a:p>
          <a:p>
            <a:endParaRPr lang="nl-NL" sz="2200" dirty="0">
              <a:solidFill>
                <a:prstClr val="black"/>
              </a:solidFill>
            </a:endParaRPr>
          </a:p>
          <a:p>
            <a:pPr marL="342900" indent="-342900">
              <a:buFont typeface="Wingdings" pitchFamily="2" charset="2"/>
              <a:buChar char="§"/>
            </a:pPr>
            <a:r>
              <a:rPr lang="nl-NL" sz="2200" dirty="0">
                <a:solidFill>
                  <a:prstClr val="black"/>
                </a:solidFill>
              </a:rPr>
              <a:t>Er ontstaan grotere verschillen in welvaart tussen gebieden </a:t>
            </a:r>
            <a:br>
              <a:rPr lang="nl-NL" sz="2200" dirty="0">
                <a:solidFill>
                  <a:prstClr val="black"/>
                </a:solidFill>
              </a:rPr>
            </a:br>
            <a:r>
              <a:rPr lang="nl-NL" sz="2200" dirty="0">
                <a:solidFill>
                  <a:prstClr val="black"/>
                </a:solidFill>
                <a:sym typeface="Wingdings" pitchFamily="2" charset="2"/>
              </a:rPr>
              <a:t> </a:t>
            </a:r>
            <a:r>
              <a:rPr lang="nl-NL" sz="2200" b="1" dirty="0">
                <a:solidFill>
                  <a:prstClr val="black"/>
                </a:solidFill>
                <a:sym typeface="Wingdings" pitchFamily="2" charset="2"/>
              </a:rPr>
              <a:t>regionale ongelijkheid</a:t>
            </a:r>
          </a:p>
          <a:p>
            <a:pPr marL="342900" indent="-342900">
              <a:buFont typeface="Wingdings" pitchFamily="2" charset="2"/>
              <a:buChar char="§"/>
            </a:pPr>
            <a:endParaRPr lang="nl-NL" sz="2200" b="1" dirty="0">
              <a:solidFill>
                <a:prstClr val="black"/>
              </a:solidFill>
              <a:sym typeface="Wingdings" pitchFamily="2" charset="2"/>
            </a:endParaRPr>
          </a:p>
          <a:p>
            <a:pPr marL="342900" indent="-342900">
              <a:buFont typeface="Wingdings" pitchFamily="2" charset="2"/>
              <a:buChar char="§"/>
            </a:pPr>
            <a:endParaRPr lang="nl-NL" sz="2200" dirty="0">
              <a:solidFill>
                <a:prstClr val="black"/>
              </a:solidFill>
              <a:sym typeface="Wingdings" pitchFamily="2" charset="2"/>
            </a:endParaRPr>
          </a:p>
          <a:p>
            <a:pPr marL="342900" indent="-342900">
              <a:buFont typeface="Wingdings" pitchFamily="2" charset="2"/>
              <a:buChar char="§"/>
            </a:pPr>
            <a:endParaRPr lang="nl-NL" sz="2200" dirty="0">
              <a:solidFill>
                <a:prstClr val="black"/>
              </a:solidFill>
            </a:endParaRPr>
          </a:p>
          <a:p>
            <a:br>
              <a:rPr lang="nl-NL" sz="2200" b="1" dirty="0">
                <a:solidFill>
                  <a:prstClr val="black"/>
                </a:solidFill>
                <a:sym typeface="Wingdings" pitchFamily="2" charset="2"/>
              </a:rPr>
            </a:br>
            <a:endParaRPr lang="nl-NL" sz="2200" b="1" dirty="0">
              <a:solidFill>
                <a:prstClr val="black"/>
              </a:solidFill>
            </a:endParaRPr>
          </a:p>
          <a:p>
            <a:endParaRPr lang="nl-NL" sz="2200" b="1" dirty="0">
              <a:solidFill>
                <a:prstClr val="black"/>
              </a:solidFill>
            </a:endParaRPr>
          </a:p>
          <a:p>
            <a:pPr marL="457200" indent="-457200">
              <a:buFont typeface="Wingdings" pitchFamily="2" charset="2"/>
              <a:buChar char="Ø"/>
            </a:pP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2636805"/>
            <a:ext cx="5760640" cy="3837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7636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§3 Bevolking en ruimte</a:t>
            </a:r>
          </a:p>
        </p:txBody>
      </p:sp>
      <p:sp>
        <p:nvSpPr>
          <p:cNvPr id="2" name="TextBox 1"/>
          <p:cNvSpPr txBox="1"/>
          <p:nvPr/>
        </p:nvSpPr>
        <p:spPr>
          <a:xfrm>
            <a:off x="0" y="1091679"/>
            <a:ext cx="9144000" cy="12280285"/>
          </a:xfrm>
          <a:prstGeom prst="rect">
            <a:avLst/>
          </a:prstGeom>
          <a:noFill/>
        </p:spPr>
        <p:txBody>
          <a:bodyPr wrap="square" rtlCol="0">
            <a:spAutoFit/>
          </a:bodyPr>
          <a:lstStyle/>
          <a:p>
            <a:r>
              <a:rPr lang="nl-NL" sz="2200" b="1" dirty="0">
                <a:solidFill>
                  <a:prstClr val="black"/>
                </a:solidFill>
              </a:rPr>
              <a:t>      Grote steden</a:t>
            </a:r>
          </a:p>
          <a:p>
            <a:endParaRPr lang="nl-NL" sz="2200" dirty="0">
              <a:solidFill>
                <a:prstClr val="black"/>
              </a:solidFill>
            </a:endParaRPr>
          </a:p>
          <a:p>
            <a:pPr marL="342900" indent="-342900">
              <a:buFont typeface="Wingdings" pitchFamily="2" charset="2"/>
              <a:buChar char="Ø"/>
            </a:pPr>
            <a:r>
              <a:rPr lang="nl-NL" sz="2200" dirty="0">
                <a:solidFill>
                  <a:prstClr val="black"/>
                </a:solidFill>
                <a:sym typeface="Wingdings" pitchFamily="2" charset="2"/>
              </a:rPr>
              <a:t>Geen enkele Duitse stad springt eruit als belangrijkste stad</a:t>
            </a:r>
            <a:br>
              <a:rPr lang="nl-NL" sz="2200" dirty="0">
                <a:solidFill>
                  <a:prstClr val="black"/>
                </a:solidFill>
                <a:sym typeface="Wingdings" pitchFamily="2" charset="2"/>
              </a:rPr>
            </a:br>
            <a:r>
              <a:rPr lang="nl-NL" sz="2200" dirty="0">
                <a:solidFill>
                  <a:prstClr val="black"/>
                </a:solidFill>
                <a:sym typeface="Wingdings" pitchFamily="2" charset="2"/>
              </a:rPr>
              <a:t> de grote steden liggen in </a:t>
            </a:r>
            <a:r>
              <a:rPr lang="nl-NL" sz="2200" b="1" dirty="0">
                <a:solidFill>
                  <a:prstClr val="black"/>
                </a:solidFill>
                <a:sym typeface="Wingdings" pitchFamily="2" charset="2"/>
              </a:rPr>
              <a:t>stedelijke gebieden </a:t>
            </a:r>
            <a:r>
              <a:rPr lang="nl-NL" sz="2200" dirty="0">
                <a:solidFill>
                  <a:prstClr val="black"/>
                </a:solidFill>
                <a:sym typeface="Wingdings" pitchFamily="2" charset="2"/>
              </a:rPr>
              <a:t>met een eigen specialisatie:</a:t>
            </a:r>
          </a:p>
          <a:p>
            <a:pPr marL="342900" indent="-342900">
              <a:buFont typeface="Wingdings" pitchFamily="2" charset="2"/>
              <a:buChar char="Ø"/>
            </a:pPr>
            <a:endParaRPr lang="nl-NL" sz="2200" dirty="0">
              <a:solidFill>
                <a:prstClr val="black"/>
              </a:solidFill>
              <a:sym typeface="Wingdings" pitchFamily="2" charset="2"/>
            </a:endParaRPr>
          </a:p>
          <a:p>
            <a:pPr marL="342900" indent="-342900">
              <a:buFont typeface="Wingdings" pitchFamily="2" charset="2"/>
              <a:buChar char="§"/>
            </a:pPr>
            <a:r>
              <a:rPr lang="nl-NL" sz="2200" i="1" dirty="0">
                <a:solidFill>
                  <a:prstClr val="black"/>
                </a:solidFill>
                <a:sym typeface="Wingdings" pitchFamily="2" charset="2"/>
              </a:rPr>
              <a:t>Ruhrgebied</a:t>
            </a:r>
            <a:r>
              <a:rPr lang="nl-NL" sz="2200" dirty="0">
                <a:solidFill>
                  <a:prstClr val="black"/>
                </a:solidFill>
                <a:sym typeface="Wingdings" pitchFamily="2" charset="2"/>
              </a:rPr>
              <a:t> </a:t>
            </a:r>
            <a:br>
              <a:rPr lang="nl-NL" sz="2200" dirty="0">
                <a:solidFill>
                  <a:prstClr val="black"/>
                </a:solidFill>
                <a:sym typeface="Wingdings" pitchFamily="2" charset="2"/>
              </a:rPr>
            </a:br>
            <a:r>
              <a:rPr lang="nl-NL" sz="2200" dirty="0">
                <a:solidFill>
                  <a:prstClr val="black"/>
                </a:solidFill>
                <a:sym typeface="Wingdings" pitchFamily="2" charset="2"/>
              </a:rPr>
              <a:t> industrie</a:t>
            </a:r>
          </a:p>
          <a:p>
            <a:pPr marL="342900" indent="-342900">
              <a:buFont typeface="Wingdings" pitchFamily="2" charset="2"/>
              <a:buChar char="§"/>
            </a:pPr>
            <a:r>
              <a:rPr lang="nl-NL" sz="2200" i="1" dirty="0">
                <a:solidFill>
                  <a:prstClr val="black"/>
                </a:solidFill>
                <a:sym typeface="Wingdings" pitchFamily="2" charset="2"/>
              </a:rPr>
              <a:t>Bremen / Hamburg </a:t>
            </a:r>
            <a:br>
              <a:rPr lang="nl-NL" sz="2200" dirty="0">
                <a:solidFill>
                  <a:prstClr val="black"/>
                </a:solidFill>
                <a:sym typeface="Wingdings" pitchFamily="2" charset="2"/>
              </a:rPr>
            </a:br>
            <a:r>
              <a:rPr lang="nl-NL" sz="2200" dirty="0">
                <a:solidFill>
                  <a:prstClr val="black"/>
                </a:solidFill>
                <a:sym typeface="Wingdings" pitchFamily="2" charset="2"/>
              </a:rPr>
              <a:t> havens</a:t>
            </a:r>
          </a:p>
          <a:p>
            <a:pPr marL="342900" indent="-342900">
              <a:buFont typeface="Wingdings" pitchFamily="2" charset="2"/>
              <a:buChar char="§"/>
            </a:pPr>
            <a:r>
              <a:rPr lang="nl-NL" sz="2200" i="1" dirty="0">
                <a:solidFill>
                  <a:prstClr val="black"/>
                </a:solidFill>
                <a:sym typeface="Wingdings" pitchFamily="2" charset="2"/>
              </a:rPr>
              <a:t>Berlijn </a:t>
            </a:r>
            <a:br>
              <a:rPr lang="nl-NL" sz="2200" dirty="0">
                <a:solidFill>
                  <a:prstClr val="black"/>
                </a:solidFill>
                <a:sym typeface="Wingdings" pitchFamily="2" charset="2"/>
              </a:rPr>
            </a:br>
            <a:r>
              <a:rPr lang="nl-NL" sz="2200" dirty="0">
                <a:solidFill>
                  <a:prstClr val="black"/>
                </a:solidFill>
                <a:sym typeface="Wingdings" pitchFamily="2" charset="2"/>
              </a:rPr>
              <a:t> hoofdstad</a:t>
            </a:r>
          </a:p>
          <a:p>
            <a:pPr marL="342900" indent="-342900">
              <a:buFont typeface="Wingdings" pitchFamily="2" charset="2"/>
              <a:buChar char="§"/>
            </a:pPr>
            <a:r>
              <a:rPr lang="nl-NL" sz="2200" i="1" dirty="0">
                <a:solidFill>
                  <a:prstClr val="black"/>
                </a:solidFill>
                <a:sym typeface="Wingdings" pitchFamily="2" charset="2"/>
              </a:rPr>
              <a:t>Frankfurt</a:t>
            </a:r>
            <a:r>
              <a:rPr lang="nl-NL" sz="2200" dirty="0">
                <a:solidFill>
                  <a:prstClr val="black"/>
                </a:solidFill>
                <a:sym typeface="Wingdings" pitchFamily="2" charset="2"/>
              </a:rPr>
              <a:t> </a:t>
            </a:r>
            <a:br>
              <a:rPr lang="nl-NL" sz="2200" dirty="0">
                <a:solidFill>
                  <a:prstClr val="black"/>
                </a:solidFill>
                <a:sym typeface="Wingdings" pitchFamily="2" charset="2"/>
              </a:rPr>
            </a:br>
            <a:r>
              <a:rPr lang="nl-NL" sz="2200" dirty="0">
                <a:solidFill>
                  <a:prstClr val="black"/>
                </a:solidFill>
                <a:sym typeface="Wingdings" pitchFamily="2" charset="2"/>
              </a:rPr>
              <a:t> financiële hoofdstad</a:t>
            </a:r>
          </a:p>
          <a:p>
            <a:pPr marL="342900" indent="-342900">
              <a:buFont typeface="Wingdings" pitchFamily="2" charset="2"/>
              <a:buChar char="§"/>
            </a:pPr>
            <a:r>
              <a:rPr lang="nl-NL" sz="2200" i="1" dirty="0">
                <a:solidFill>
                  <a:prstClr val="black"/>
                </a:solidFill>
                <a:sym typeface="Wingdings" pitchFamily="2" charset="2"/>
              </a:rPr>
              <a:t>Stuttgart / München </a:t>
            </a:r>
            <a:br>
              <a:rPr lang="nl-NL" sz="2200" dirty="0">
                <a:solidFill>
                  <a:prstClr val="black"/>
                </a:solidFill>
                <a:sym typeface="Wingdings" pitchFamily="2" charset="2"/>
              </a:rPr>
            </a:br>
            <a:r>
              <a:rPr lang="nl-NL" sz="2200" dirty="0">
                <a:solidFill>
                  <a:prstClr val="black"/>
                </a:solidFill>
                <a:sym typeface="Wingdings" pitchFamily="2" charset="2"/>
              </a:rPr>
              <a:t> hightechsteden</a:t>
            </a:r>
          </a:p>
          <a:p>
            <a:pPr marL="342900" indent="-342900">
              <a:buFont typeface="Wingdings" pitchFamily="2" charset="2"/>
              <a:buChar char="§"/>
            </a:pPr>
            <a:endParaRPr lang="nl-NL" sz="2200" dirty="0">
              <a:solidFill>
                <a:prstClr val="black"/>
              </a:solidFill>
              <a:sym typeface="Wingdings" pitchFamily="2" charset="2"/>
            </a:endParaRPr>
          </a:p>
          <a:p>
            <a:pPr marL="342900" indent="-342900">
              <a:buFont typeface="Wingdings" pitchFamily="2" charset="2"/>
              <a:buChar char="Ø"/>
            </a:pPr>
            <a:endParaRPr lang="nl-NL" sz="2200" dirty="0">
              <a:solidFill>
                <a:prstClr val="black"/>
              </a:solidFill>
              <a:sym typeface="Wingdings" pitchFamily="2" charset="2"/>
            </a:endParaRPr>
          </a:p>
          <a:p>
            <a:pPr marL="342900" indent="-342900">
              <a:buFont typeface="Wingdings" pitchFamily="2" charset="2"/>
              <a:buChar char="§"/>
            </a:pPr>
            <a:endParaRPr lang="nl-NL" sz="2200" dirty="0">
              <a:solidFill>
                <a:prstClr val="black"/>
              </a:solidFill>
              <a:sym typeface="Wingdings" pitchFamily="2" charset="2"/>
            </a:endParaRPr>
          </a:p>
          <a:p>
            <a:pPr marL="342900" indent="-342900">
              <a:buFont typeface="Wingdings" pitchFamily="2" charset="2"/>
              <a:buChar char="Ø"/>
            </a:pPr>
            <a:endParaRPr lang="nl-NL" sz="2200" b="1" dirty="0">
              <a:solidFill>
                <a:prstClr val="black"/>
              </a:solidFill>
              <a:sym typeface="Wingdings" pitchFamily="2" charset="2"/>
            </a:endParaRPr>
          </a:p>
          <a:p>
            <a:pPr marL="342900" indent="-342900">
              <a:buFont typeface="Wingdings" pitchFamily="2" charset="2"/>
              <a:buChar char="§"/>
            </a:pPr>
            <a:endParaRPr lang="nl-NL" sz="2200" b="1" dirty="0">
              <a:solidFill>
                <a:prstClr val="black"/>
              </a:solidFill>
              <a:sym typeface="Wingdings" pitchFamily="2" charset="2"/>
            </a:endParaRPr>
          </a:p>
          <a:p>
            <a:pPr marL="342900" indent="-342900">
              <a:buFont typeface="Wingdings" pitchFamily="2" charset="2"/>
              <a:buChar char="§"/>
            </a:pPr>
            <a:endParaRPr lang="nl-NL" sz="2200" dirty="0">
              <a:solidFill>
                <a:prstClr val="black"/>
              </a:solidFill>
              <a:sym typeface="Wingdings" pitchFamily="2" charset="2"/>
            </a:endParaRPr>
          </a:p>
          <a:p>
            <a:pPr marL="342900" indent="-342900">
              <a:buFont typeface="Wingdings" pitchFamily="2" charset="2"/>
              <a:buChar char="§"/>
            </a:pPr>
            <a:endParaRPr lang="nl-NL" sz="2200" dirty="0">
              <a:solidFill>
                <a:prstClr val="black"/>
              </a:solidFill>
            </a:endParaRPr>
          </a:p>
          <a:p>
            <a:br>
              <a:rPr lang="nl-NL" sz="2200" b="1" dirty="0">
                <a:solidFill>
                  <a:prstClr val="black"/>
                </a:solidFill>
                <a:sym typeface="Wingdings" pitchFamily="2" charset="2"/>
              </a:rPr>
            </a:br>
            <a:endParaRPr lang="nl-NL" sz="2200" b="1" dirty="0">
              <a:solidFill>
                <a:prstClr val="black"/>
              </a:solidFill>
            </a:endParaRPr>
          </a:p>
          <a:p>
            <a:endParaRPr lang="nl-NL" sz="2200" b="1" dirty="0">
              <a:solidFill>
                <a:prstClr val="black"/>
              </a:solidFill>
            </a:endParaRPr>
          </a:p>
          <a:p>
            <a:pPr marL="457200" indent="-457200">
              <a:buFont typeface="Wingdings" pitchFamily="2" charset="2"/>
              <a:buChar char="Ø"/>
            </a:pP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4109" y="2852936"/>
            <a:ext cx="5184576" cy="347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278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Duitsland: in het hart van Europa</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94488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§4 Ruhrgebied</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420888"/>
            <a:ext cx="6827960" cy="3931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0" y="1111804"/>
            <a:ext cx="7947753" cy="2308324"/>
          </a:xfrm>
          <a:prstGeom prst="rect">
            <a:avLst/>
          </a:prstGeom>
        </p:spPr>
        <p:txBody>
          <a:bodyPr wrap="none">
            <a:spAutoFit/>
          </a:bodyPr>
          <a:lstStyle/>
          <a:p>
            <a:r>
              <a:rPr lang="nl-NL" sz="2200" b="1" dirty="0"/>
              <a:t>   Ontstaan en groei</a:t>
            </a:r>
          </a:p>
          <a:p>
            <a:endParaRPr lang="nl-NL" sz="1200" b="1" dirty="0"/>
          </a:p>
          <a:p>
            <a:pPr marL="342900" indent="-342900">
              <a:buFont typeface="Wingdings" pitchFamily="2" charset="2"/>
              <a:buChar char="Ø"/>
            </a:pPr>
            <a:r>
              <a:rPr lang="nl-NL" sz="2200" dirty="0"/>
              <a:t>Nu is het Ruhrgebied een belangrijk stedelijk gebied in Duitsland </a:t>
            </a:r>
            <a:br>
              <a:rPr lang="nl-NL" sz="2200" dirty="0"/>
            </a:br>
            <a:r>
              <a:rPr lang="nl-NL" sz="2200" dirty="0"/>
              <a:t>met 6 miljoen inwoners.</a:t>
            </a:r>
          </a:p>
          <a:p>
            <a:endParaRPr lang="nl-NL" sz="2200" b="1" dirty="0"/>
          </a:p>
          <a:p>
            <a:pPr marL="342900" indent="-342900">
              <a:buFont typeface="Wingdings" pitchFamily="2" charset="2"/>
              <a:buChar char="Ø"/>
            </a:pPr>
            <a:endParaRPr lang="nl-NL" sz="2200" dirty="0"/>
          </a:p>
          <a:p>
            <a:endParaRPr lang="nl-NL" sz="2200"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9502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§4 Ruhrgebied</a:t>
            </a:r>
          </a:p>
        </p:txBody>
      </p:sp>
      <p:sp>
        <p:nvSpPr>
          <p:cNvPr id="2" name="TextBox 1"/>
          <p:cNvSpPr txBox="1"/>
          <p:nvPr/>
        </p:nvSpPr>
        <p:spPr>
          <a:xfrm>
            <a:off x="0" y="1052736"/>
            <a:ext cx="9144000" cy="2985433"/>
          </a:xfrm>
          <a:prstGeom prst="rect">
            <a:avLst/>
          </a:prstGeom>
          <a:noFill/>
        </p:spPr>
        <p:txBody>
          <a:bodyPr wrap="square" rtlCol="0">
            <a:spAutoFit/>
          </a:bodyPr>
          <a:lstStyle/>
          <a:p>
            <a:r>
              <a:rPr lang="nl-NL" sz="2200" b="1" dirty="0"/>
              <a:t>     Ontstaan en groei</a:t>
            </a:r>
          </a:p>
          <a:p>
            <a:endParaRPr lang="nl-NL" sz="1200" b="1" dirty="0"/>
          </a:p>
          <a:p>
            <a:pPr marL="342900" indent="-342900">
              <a:buFont typeface="Wingdings" pitchFamily="2" charset="2"/>
              <a:buChar char="Ø"/>
            </a:pPr>
            <a:r>
              <a:rPr lang="nl-NL" sz="2200" dirty="0"/>
              <a:t>Het Ruhrgebied groeide na 1870 </a:t>
            </a:r>
            <a:br>
              <a:rPr lang="nl-NL" sz="2200" dirty="0"/>
            </a:br>
            <a:r>
              <a:rPr lang="nl-NL" sz="2200" dirty="0"/>
              <a:t>snel door:</a:t>
            </a:r>
            <a:br>
              <a:rPr lang="nl-NL" sz="2200" dirty="0"/>
            </a:br>
            <a:r>
              <a:rPr lang="nl-NL" sz="2200" dirty="0">
                <a:sym typeface="Wingdings" pitchFamily="2" charset="2"/>
              </a:rPr>
              <a:t> </a:t>
            </a:r>
            <a:r>
              <a:rPr lang="nl-NL" sz="2200" b="1" dirty="0"/>
              <a:t>mijnbouw</a:t>
            </a:r>
            <a:r>
              <a:rPr lang="nl-NL" sz="2200" dirty="0"/>
              <a:t> (</a:t>
            </a:r>
            <a:r>
              <a:rPr lang="nl-NL" sz="2200" b="1" dirty="0">
                <a:sym typeface="Wingdings" pitchFamily="2" charset="2"/>
              </a:rPr>
              <a:t>schachtbouw</a:t>
            </a:r>
            <a:r>
              <a:rPr lang="nl-NL" sz="2200" dirty="0">
                <a:sym typeface="Wingdings" pitchFamily="2" charset="2"/>
              </a:rPr>
              <a:t>)</a:t>
            </a:r>
            <a:br>
              <a:rPr lang="nl-NL" sz="2200" dirty="0">
                <a:sym typeface="Wingdings" pitchFamily="2" charset="2"/>
              </a:rPr>
            </a:br>
            <a:r>
              <a:rPr lang="nl-NL" sz="2200" dirty="0">
                <a:sym typeface="Wingdings" pitchFamily="2" charset="2"/>
              </a:rPr>
              <a:t> </a:t>
            </a:r>
            <a:r>
              <a:rPr lang="nl-NL" sz="2200" b="1" dirty="0">
                <a:sym typeface="Wingdings" pitchFamily="2" charset="2"/>
              </a:rPr>
              <a:t>zware industrie</a:t>
            </a:r>
            <a:br>
              <a:rPr lang="nl-NL" sz="2200" b="1" dirty="0">
                <a:sym typeface="Wingdings" pitchFamily="2" charset="2"/>
              </a:rPr>
            </a:br>
            <a:r>
              <a:rPr lang="nl-NL" sz="2200" dirty="0">
                <a:sym typeface="Wingdings" pitchFamily="2" charset="2"/>
              </a:rPr>
              <a:t>- trok veel arbeiders aan: </a:t>
            </a:r>
            <a:br>
              <a:rPr lang="nl-NL" sz="2200" dirty="0">
                <a:sym typeface="Wingdings" pitchFamily="2" charset="2"/>
              </a:rPr>
            </a:br>
            <a:r>
              <a:rPr lang="nl-NL" sz="2200" dirty="0">
                <a:sym typeface="Wingdings" pitchFamily="2" charset="2"/>
              </a:rPr>
              <a:t> </a:t>
            </a:r>
            <a:r>
              <a:rPr lang="nl-NL" sz="2200" b="1" dirty="0">
                <a:sym typeface="Wingdings" pitchFamily="2" charset="2"/>
              </a:rPr>
              <a:t>stedelijk gebied</a:t>
            </a:r>
            <a:r>
              <a:rPr lang="nl-NL" sz="2200" dirty="0">
                <a:sym typeface="Wingdings" pitchFamily="2" charset="2"/>
              </a:rPr>
              <a:t>.</a:t>
            </a:r>
            <a:br>
              <a:rPr lang="nl-NL" sz="2200" b="1" dirty="0">
                <a:sym typeface="Wingdings" pitchFamily="2" charset="2"/>
              </a:rPr>
            </a:br>
            <a:endParaRPr lang="nl-NL" sz="2200" b="1"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36" y="4149080"/>
            <a:ext cx="2511596" cy="2449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9832" y="4149080"/>
            <a:ext cx="2502042" cy="246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4149080"/>
            <a:ext cx="2499995" cy="2449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59310" y="1234592"/>
            <a:ext cx="4031313" cy="2482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stCxn id="1027" idx="3"/>
            <a:endCxn id="1028" idx="1"/>
          </p:cNvCxnSpPr>
          <p:nvPr/>
        </p:nvCxnSpPr>
        <p:spPr>
          <a:xfrm>
            <a:off x="2523332" y="5373625"/>
            <a:ext cx="536500" cy="9456"/>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a:off x="5561874" y="5360087"/>
            <a:ext cx="536500" cy="9456"/>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1607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§4 Ruhrgebied</a:t>
            </a:r>
          </a:p>
        </p:txBody>
      </p:sp>
      <p:sp>
        <p:nvSpPr>
          <p:cNvPr id="2" name="TextBox 1"/>
          <p:cNvSpPr txBox="1"/>
          <p:nvPr/>
        </p:nvSpPr>
        <p:spPr>
          <a:xfrm>
            <a:off x="0" y="1052736"/>
            <a:ext cx="8316416" cy="5170646"/>
          </a:xfrm>
          <a:prstGeom prst="rect">
            <a:avLst/>
          </a:prstGeom>
          <a:noFill/>
        </p:spPr>
        <p:txBody>
          <a:bodyPr wrap="square" rtlCol="0">
            <a:spAutoFit/>
          </a:bodyPr>
          <a:lstStyle/>
          <a:p>
            <a:r>
              <a:rPr lang="nl-NL" sz="2200" b="1" dirty="0"/>
              <a:t>     Ontstaan en groei</a:t>
            </a:r>
          </a:p>
          <a:p>
            <a:endParaRPr lang="nl-NL" sz="2200" b="1" dirty="0"/>
          </a:p>
          <a:p>
            <a:pPr marL="342900" indent="-342900">
              <a:buFont typeface="Arial" pitchFamily="34" charset="0"/>
              <a:buChar char="•"/>
            </a:pPr>
            <a:r>
              <a:rPr lang="nl-NL" sz="2200" dirty="0"/>
              <a:t>De inrichting van het Ruhrgebied was slecht:</a:t>
            </a:r>
            <a:br>
              <a:rPr lang="nl-NL" sz="2200" dirty="0"/>
            </a:br>
            <a:r>
              <a:rPr lang="nl-NL" sz="2200" dirty="0"/>
              <a:t>- zonder plan groeiden woonwijken, </a:t>
            </a:r>
            <a:br>
              <a:rPr lang="nl-NL" sz="2200" dirty="0"/>
            </a:br>
            <a:r>
              <a:rPr lang="nl-NL" sz="2200" dirty="0"/>
              <a:t>  fabrieken en mijnen aan elkaar</a:t>
            </a:r>
            <a:br>
              <a:rPr lang="nl-NL" sz="2200" dirty="0"/>
            </a:br>
            <a:r>
              <a:rPr lang="nl-NL" sz="2200" dirty="0"/>
              <a:t>- de huizen waren slecht</a:t>
            </a:r>
            <a:br>
              <a:rPr lang="nl-NL" sz="2200" dirty="0"/>
            </a:br>
            <a:r>
              <a:rPr lang="nl-NL" sz="2200" dirty="0"/>
              <a:t>- geen stadscentrum</a:t>
            </a:r>
            <a:br>
              <a:rPr lang="nl-NL" sz="2200" dirty="0"/>
            </a:br>
            <a:r>
              <a:rPr lang="nl-NL" sz="2200" dirty="0"/>
              <a:t>- geen voorzieningen</a:t>
            </a:r>
            <a:br>
              <a:rPr lang="nl-NL" sz="2200" dirty="0"/>
            </a:br>
            <a:r>
              <a:rPr lang="nl-NL" sz="2200" dirty="0"/>
              <a:t>- veel (spoor)wegen, kanalen</a:t>
            </a:r>
          </a:p>
          <a:p>
            <a:pPr marL="342900" indent="-342900">
              <a:buFont typeface="Arial" pitchFamily="34" charset="0"/>
              <a:buChar char="•"/>
            </a:pPr>
            <a:endParaRPr lang="nl-NL" sz="2200" dirty="0"/>
          </a:p>
          <a:p>
            <a:pPr marL="342900" indent="-342900">
              <a:buFont typeface="Arial" pitchFamily="34" charset="0"/>
              <a:buChar char="•"/>
            </a:pPr>
            <a:r>
              <a:rPr lang="nl-NL" sz="2200" dirty="0"/>
              <a:t>Het leven in het Ruhrgebied was </a:t>
            </a:r>
            <a:br>
              <a:rPr lang="nl-NL" sz="2200" dirty="0"/>
            </a:br>
            <a:r>
              <a:rPr lang="nl-NL" sz="2200" dirty="0"/>
              <a:t>ongezond door:</a:t>
            </a:r>
            <a:br>
              <a:rPr lang="nl-NL" sz="2200" dirty="0"/>
            </a:br>
            <a:r>
              <a:rPr lang="nl-NL" sz="2200" dirty="0"/>
              <a:t>- luchtvervuiling </a:t>
            </a:r>
            <a:br>
              <a:rPr lang="nl-NL" sz="2200" dirty="0"/>
            </a:br>
            <a:r>
              <a:rPr lang="nl-NL" sz="2200" dirty="0"/>
              <a:t>- vervuilde bodem</a:t>
            </a:r>
          </a:p>
          <a:p>
            <a:r>
              <a:rPr lang="nl-NL" sz="2200" dirty="0"/>
              <a:t>     - rivieren waren open riolen</a:t>
            </a:r>
          </a:p>
        </p:txBody>
      </p:sp>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3774" y="1585831"/>
            <a:ext cx="3180226"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30501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§4 Ruhrgebied</a:t>
            </a:r>
          </a:p>
        </p:txBody>
      </p:sp>
      <p:sp>
        <p:nvSpPr>
          <p:cNvPr id="2" name="TextBox 1"/>
          <p:cNvSpPr txBox="1"/>
          <p:nvPr/>
        </p:nvSpPr>
        <p:spPr>
          <a:xfrm>
            <a:off x="0" y="1052736"/>
            <a:ext cx="8244408" cy="5386090"/>
          </a:xfrm>
          <a:prstGeom prst="rect">
            <a:avLst/>
          </a:prstGeom>
          <a:noFill/>
        </p:spPr>
        <p:txBody>
          <a:bodyPr wrap="square" rtlCol="0">
            <a:spAutoFit/>
          </a:bodyPr>
          <a:lstStyle/>
          <a:p>
            <a:r>
              <a:rPr lang="nl-NL" sz="2200" b="1" dirty="0"/>
              <a:t>     Achteruitgang en verandering</a:t>
            </a:r>
          </a:p>
          <a:p>
            <a:endParaRPr lang="nl-NL" sz="1200" b="1" dirty="0"/>
          </a:p>
          <a:p>
            <a:pPr marL="342900" indent="-342900">
              <a:buFont typeface="Wingdings" pitchFamily="2" charset="2"/>
              <a:buChar char="Ø"/>
            </a:pPr>
            <a:r>
              <a:rPr lang="nl-NL" sz="2200" dirty="0"/>
              <a:t>Na 1960 ging het steeds slechter met de mijnbouw en de industrie. </a:t>
            </a:r>
          </a:p>
          <a:p>
            <a:pPr marL="342900" indent="-342900">
              <a:buFont typeface="Wingdings" pitchFamily="2" charset="2"/>
              <a:buChar char="Ø"/>
            </a:pPr>
            <a:endParaRPr lang="nl-NL" sz="1200" dirty="0"/>
          </a:p>
          <a:p>
            <a:pPr marL="342900" indent="-342900">
              <a:buFont typeface="Arial" pitchFamily="34" charset="0"/>
              <a:buChar char="•"/>
            </a:pPr>
            <a:r>
              <a:rPr lang="nl-NL" sz="2200" b="1" dirty="0"/>
              <a:t>Mijnbouw</a:t>
            </a:r>
            <a:r>
              <a:rPr lang="nl-NL" sz="2200" dirty="0"/>
              <a:t>:</a:t>
            </a:r>
            <a:br>
              <a:rPr lang="nl-NL" sz="2200" dirty="0"/>
            </a:br>
            <a:r>
              <a:rPr lang="nl-NL" sz="2200" dirty="0"/>
              <a:t>- goedkopere concurrenten uit buitenland </a:t>
            </a:r>
            <a:br>
              <a:rPr lang="nl-NL" sz="2200" dirty="0"/>
            </a:br>
            <a:r>
              <a:rPr lang="nl-NL" sz="2200" dirty="0">
                <a:sym typeface="Wingdings" pitchFamily="2" charset="2"/>
              </a:rPr>
              <a:t> </a:t>
            </a:r>
            <a:r>
              <a:rPr lang="nl-NL" sz="2200" b="1" dirty="0">
                <a:sym typeface="Wingdings" pitchFamily="2" charset="2"/>
              </a:rPr>
              <a:t>dagbouw</a:t>
            </a:r>
            <a:r>
              <a:rPr lang="nl-NL" sz="2200" dirty="0">
                <a:sym typeface="Wingdings" pitchFamily="2" charset="2"/>
              </a:rPr>
              <a:t> in plaats van schachtbouw</a:t>
            </a:r>
            <a:br>
              <a:rPr lang="nl-NL" sz="2200" dirty="0">
                <a:sym typeface="Wingdings" pitchFamily="2" charset="2"/>
              </a:rPr>
            </a:br>
            <a:r>
              <a:rPr lang="nl-NL" sz="2200" dirty="0">
                <a:sym typeface="Wingdings" pitchFamily="2" charset="2"/>
              </a:rPr>
              <a:t>- alternatieve energiebronnen  aardgas en olie</a:t>
            </a:r>
          </a:p>
          <a:p>
            <a:pPr marL="342900" indent="-342900">
              <a:buFont typeface="Arial" pitchFamily="34" charset="0"/>
              <a:buChar char="•"/>
            </a:pPr>
            <a:endParaRPr lang="nl-NL" sz="1200" dirty="0"/>
          </a:p>
          <a:p>
            <a:pPr marL="342900" indent="-342900">
              <a:buFont typeface="Arial" pitchFamily="34" charset="0"/>
              <a:buChar char="•"/>
            </a:pPr>
            <a:r>
              <a:rPr lang="nl-NL" sz="2200" b="1" dirty="0"/>
              <a:t>Industrie</a:t>
            </a:r>
            <a:r>
              <a:rPr lang="nl-NL" sz="2200" dirty="0"/>
              <a:t>:</a:t>
            </a:r>
            <a:br>
              <a:rPr lang="nl-NL" sz="2200" dirty="0"/>
            </a:br>
            <a:r>
              <a:rPr lang="nl-NL" sz="2200" i="1" u="sng" dirty="0">
                <a:sym typeface="Wingdings" pitchFamily="2" charset="2"/>
              </a:rPr>
              <a:t>Staalindustrie:</a:t>
            </a:r>
            <a:br>
              <a:rPr lang="nl-NL" sz="2200" dirty="0"/>
            </a:br>
            <a:r>
              <a:rPr lang="nl-NL" sz="2200" dirty="0"/>
              <a:t>- goedkopere concurrenten uit </a:t>
            </a:r>
            <a:r>
              <a:rPr lang="nl-NL" sz="2200" b="1" dirty="0"/>
              <a:t>lagelonenlanden</a:t>
            </a:r>
            <a:br>
              <a:rPr lang="nl-NL" sz="2200" b="1" dirty="0"/>
            </a:br>
            <a:r>
              <a:rPr lang="nl-NL" sz="2200" dirty="0"/>
              <a:t>- overproductie </a:t>
            </a:r>
            <a:r>
              <a:rPr lang="nl-NL" sz="2200" dirty="0">
                <a:sym typeface="Wingdings" pitchFamily="2" charset="2"/>
              </a:rPr>
              <a:t> lagere verkoopprijzen</a:t>
            </a:r>
            <a:br>
              <a:rPr lang="nl-NL" sz="2200" dirty="0">
                <a:sym typeface="Wingdings" pitchFamily="2" charset="2"/>
              </a:rPr>
            </a:br>
            <a:br>
              <a:rPr lang="nl-NL" sz="2200" dirty="0">
                <a:sym typeface="Wingdings" pitchFamily="2" charset="2"/>
              </a:rPr>
            </a:br>
            <a:r>
              <a:rPr lang="nl-NL" sz="2200" i="1" u="sng" dirty="0">
                <a:sym typeface="Wingdings" pitchFamily="2" charset="2"/>
              </a:rPr>
              <a:t>Andere </a:t>
            </a:r>
            <a:r>
              <a:rPr lang="nl-NL" sz="2200" b="1" i="1" u="sng" dirty="0">
                <a:sym typeface="Wingdings" pitchFamily="2" charset="2"/>
              </a:rPr>
              <a:t>arbeidsintensieve </a:t>
            </a:r>
            <a:r>
              <a:rPr lang="nl-NL" sz="2200" i="1" u="sng" dirty="0">
                <a:sym typeface="Wingdings" pitchFamily="2" charset="2"/>
              </a:rPr>
              <a:t>industrieën:</a:t>
            </a:r>
            <a:br>
              <a:rPr lang="nl-NL" sz="2200" i="1" u="sng" dirty="0">
                <a:sym typeface="Wingdings" pitchFamily="2" charset="2"/>
              </a:rPr>
            </a:br>
            <a:r>
              <a:rPr lang="nl-NL" sz="2200" dirty="0">
                <a:sym typeface="Wingdings" pitchFamily="2" charset="2"/>
              </a:rPr>
              <a:t>- Duitse werknemers te duur  concurrentie uit lagelonenlanden</a:t>
            </a:r>
          </a:p>
          <a:p>
            <a:pPr marL="342900" indent="-342900">
              <a:buFont typeface="Arial" pitchFamily="34" charset="0"/>
              <a:buChar char="•"/>
            </a:pPr>
            <a:endParaRPr lang="nl-NL" sz="2200" b="1" i="1" u="sng" dirty="0">
              <a:sym typeface="Wingdings" pitchFamily="2" charset="2"/>
            </a:endParaRPr>
          </a:p>
        </p:txBody>
      </p:sp>
    </p:spTree>
    <p:extLst>
      <p:ext uri="{BB962C8B-B14F-4D97-AF65-F5344CB8AC3E}">
        <p14:creationId xmlns:p14="http://schemas.microsoft.com/office/powerpoint/2010/main" val="37964682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§4 Ruhrgebied</a:t>
            </a:r>
          </a:p>
        </p:txBody>
      </p:sp>
      <p:sp>
        <p:nvSpPr>
          <p:cNvPr id="2" name="TextBox 1"/>
          <p:cNvSpPr txBox="1"/>
          <p:nvPr/>
        </p:nvSpPr>
        <p:spPr>
          <a:xfrm>
            <a:off x="0" y="1052736"/>
            <a:ext cx="9144000" cy="3693319"/>
          </a:xfrm>
          <a:prstGeom prst="rect">
            <a:avLst/>
          </a:prstGeom>
          <a:noFill/>
        </p:spPr>
        <p:txBody>
          <a:bodyPr wrap="square" rtlCol="0">
            <a:spAutoFit/>
          </a:bodyPr>
          <a:lstStyle/>
          <a:p>
            <a:r>
              <a:rPr lang="nl-NL" sz="2200" b="1" dirty="0"/>
              <a:t>     Achteruitgang en verandering</a:t>
            </a:r>
          </a:p>
          <a:p>
            <a:endParaRPr lang="nl-NL" sz="1200" b="1" dirty="0"/>
          </a:p>
          <a:p>
            <a:pPr marL="342900" indent="-342900">
              <a:buFont typeface="Wingdings"/>
              <a:buChar char="à"/>
            </a:pPr>
            <a:r>
              <a:rPr lang="nl-NL" sz="2200" dirty="0">
                <a:sym typeface="Wingdings" pitchFamily="2" charset="2"/>
              </a:rPr>
              <a:t>Gevolgen sluiting mijnen en fabrieken:</a:t>
            </a:r>
            <a:br>
              <a:rPr lang="nl-NL" sz="2200" dirty="0">
                <a:sym typeface="Wingdings" pitchFamily="2" charset="2"/>
              </a:rPr>
            </a:br>
            <a:r>
              <a:rPr lang="nl-NL" sz="2200" dirty="0">
                <a:sym typeface="Wingdings" pitchFamily="2" charset="2"/>
              </a:rPr>
              <a:t>- hoge werkloosheid</a:t>
            </a:r>
            <a:br>
              <a:rPr lang="nl-NL" sz="2200" dirty="0">
                <a:sym typeface="Wingdings" pitchFamily="2" charset="2"/>
              </a:rPr>
            </a:br>
            <a:r>
              <a:rPr lang="nl-NL" sz="2200" dirty="0">
                <a:sym typeface="Wingdings" pitchFamily="2" charset="2"/>
              </a:rPr>
              <a:t>- daling aantal inwoners</a:t>
            </a:r>
          </a:p>
          <a:p>
            <a:pPr marL="342900" indent="-342900">
              <a:buFont typeface="Wingdings"/>
              <a:buChar char="à"/>
            </a:pPr>
            <a:endParaRPr lang="nl-NL" sz="1200" dirty="0">
              <a:sym typeface="Wingdings" pitchFamily="2" charset="2"/>
            </a:endParaRPr>
          </a:p>
          <a:p>
            <a:pPr marL="342900" indent="-342900">
              <a:buFont typeface="Arial" pitchFamily="34" charset="0"/>
              <a:buChar char="•"/>
            </a:pPr>
            <a:r>
              <a:rPr lang="nl-NL" sz="2200" dirty="0">
                <a:sym typeface="Wingdings" pitchFamily="2" charset="2"/>
              </a:rPr>
              <a:t>Een nieuwe baan vinden was lastig  geen opleiding voor banen in de moderne </a:t>
            </a:r>
            <a:r>
              <a:rPr lang="nl-NL" sz="2200" b="1" dirty="0">
                <a:sym typeface="Wingdings" pitchFamily="2" charset="2"/>
              </a:rPr>
              <a:t>dienstensector</a:t>
            </a:r>
          </a:p>
          <a:p>
            <a:pPr marL="342900" indent="-342900">
              <a:buFont typeface="Arial" pitchFamily="34" charset="0"/>
              <a:buChar char="•"/>
            </a:pPr>
            <a:endParaRPr lang="nl-NL" sz="1200" b="1" dirty="0">
              <a:sym typeface="Wingdings" pitchFamily="2" charset="2"/>
            </a:endParaRPr>
          </a:p>
          <a:p>
            <a:pPr marL="342900" indent="-342900">
              <a:buFont typeface="Arial" pitchFamily="34" charset="0"/>
              <a:buChar char="•"/>
            </a:pPr>
            <a:endParaRPr lang="nl-NL" sz="2200" dirty="0">
              <a:sym typeface="Wingdings" pitchFamily="2" charset="2"/>
            </a:endParaRPr>
          </a:p>
          <a:p>
            <a:pPr marL="342900" indent="-342900">
              <a:buFont typeface="Arial" pitchFamily="34" charset="0"/>
              <a:buChar char="•"/>
            </a:pPr>
            <a:endParaRPr lang="nl-NL" sz="2200" dirty="0">
              <a:sym typeface="Wingdings" pitchFamily="2" charset="2"/>
            </a:endParaRPr>
          </a:p>
          <a:p>
            <a:pPr marL="342900" indent="-342900">
              <a:buFont typeface="Wingdings"/>
              <a:buChar char="à"/>
            </a:pPr>
            <a:endParaRPr lang="nl-NL" sz="220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936" y="3548264"/>
            <a:ext cx="2880320" cy="303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3573016"/>
            <a:ext cx="2808312" cy="3001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6243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§4 Ruhrgebied</a:t>
            </a:r>
          </a:p>
        </p:txBody>
      </p:sp>
      <p:sp>
        <p:nvSpPr>
          <p:cNvPr id="2" name="TextBox 1"/>
          <p:cNvSpPr txBox="1"/>
          <p:nvPr/>
        </p:nvSpPr>
        <p:spPr>
          <a:xfrm>
            <a:off x="0" y="1052736"/>
            <a:ext cx="9144000" cy="3170099"/>
          </a:xfrm>
          <a:prstGeom prst="rect">
            <a:avLst/>
          </a:prstGeom>
          <a:noFill/>
        </p:spPr>
        <p:txBody>
          <a:bodyPr wrap="square" rtlCol="0">
            <a:spAutoFit/>
          </a:bodyPr>
          <a:lstStyle/>
          <a:p>
            <a:r>
              <a:rPr lang="nl-NL" sz="2200" b="1" dirty="0"/>
              <a:t>     Achteruitgang en verandering</a:t>
            </a:r>
          </a:p>
          <a:p>
            <a:endParaRPr lang="nl-NL" sz="1200" b="1" dirty="0">
              <a:sym typeface="Wingdings" pitchFamily="2" charset="2"/>
            </a:endParaRPr>
          </a:p>
          <a:p>
            <a:pPr marL="342900" indent="-342900">
              <a:buFont typeface="Arial" pitchFamily="34" charset="0"/>
              <a:buChar char="•"/>
            </a:pPr>
            <a:r>
              <a:rPr lang="nl-NL" sz="2200" dirty="0">
                <a:sym typeface="Wingdings" pitchFamily="2" charset="2"/>
              </a:rPr>
              <a:t>Maatregel: oprichting hogescholen en universiteiten in het Ruhrgebied  hoger opgeleide </a:t>
            </a:r>
            <a:r>
              <a:rPr lang="nl-NL" sz="2200" b="1" dirty="0">
                <a:sym typeface="Wingdings" pitchFamily="2" charset="2"/>
              </a:rPr>
              <a:t>beroepsbevolking</a:t>
            </a:r>
          </a:p>
          <a:p>
            <a:pPr marL="342900" indent="-342900">
              <a:buFont typeface="Arial" pitchFamily="34" charset="0"/>
              <a:buChar char="•"/>
            </a:pPr>
            <a:endParaRPr lang="nl-NL" sz="1200" b="1" dirty="0">
              <a:sym typeface="Wingdings" pitchFamily="2" charset="2"/>
            </a:endParaRPr>
          </a:p>
          <a:p>
            <a:pPr marL="342900" indent="-342900">
              <a:buFont typeface="Arial" pitchFamily="34" charset="0"/>
              <a:buChar char="•"/>
            </a:pPr>
            <a:r>
              <a:rPr lang="nl-NL" sz="2200" dirty="0">
                <a:sym typeface="Wingdings" pitchFamily="2" charset="2"/>
              </a:rPr>
              <a:t>Meer mensen hebben een baan in de </a:t>
            </a:r>
            <a:r>
              <a:rPr lang="nl-NL" sz="2200" b="1" dirty="0">
                <a:sym typeface="Wingdings" pitchFamily="2" charset="2"/>
              </a:rPr>
              <a:t>dienstensector</a:t>
            </a:r>
            <a:r>
              <a:rPr lang="nl-NL" sz="2200" dirty="0">
                <a:sym typeface="Wingdings" pitchFamily="2" charset="2"/>
              </a:rPr>
              <a:t>, maar nog steeds minder banen dan voor 1960.</a:t>
            </a:r>
          </a:p>
          <a:p>
            <a:pPr marL="342900" indent="-342900">
              <a:buFont typeface="Arial" pitchFamily="34" charset="0"/>
              <a:buChar char="•"/>
            </a:pPr>
            <a:endParaRPr lang="nl-NL" sz="2200" dirty="0">
              <a:sym typeface="Wingdings" pitchFamily="2" charset="2"/>
            </a:endParaRPr>
          </a:p>
          <a:p>
            <a:pPr marL="342900" indent="-342900">
              <a:buFont typeface="Arial" pitchFamily="34" charset="0"/>
              <a:buChar char="•"/>
            </a:pPr>
            <a:endParaRPr lang="nl-NL" sz="2200" dirty="0">
              <a:sym typeface="Wingdings" pitchFamily="2" charset="2"/>
            </a:endParaRPr>
          </a:p>
          <a:p>
            <a:pPr marL="342900" indent="-342900">
              <a:buFont typeface="Wingdings"/>
              <a:buChar char="à"/>
            </a:pPr>
            <a:endParaRPr lang="nl-NL" sz="22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284984"/>
            <a:ext cx="3114675" cy="324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4474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§4 Ruhrgebied</a:t>
            </a:r>
          </a:p>
        </p:txBody>
      </p:sp>
      <p:sp>
        <p:nvSpPr>
          <p:cNvPr id="2" name="TextBox 1"/>
          <p:cNvSpPr txBox="1"/>
          <p:nvPr/>
        </p:nvSpPr>
        <p:spPr>
          <a:xfrm>
            <a:off x="0" y="1052736"/>
            <a:ext cx="9144000" cy="2646878"/>
          </a:xfrm>
          <a:prstGeom prst="rect">
            <a:avLst/>
          </a:prstGeom>
          <a:noFill/>
        </p:spPr>
        <p:txBody>
          <a:bodyPr wrap="square" rtlCol="0">
            <a:spAutoFit/>
          </a:bodyPr>
          <a:lstStyle/>
          <a:p>
            <a:r>
              <a:rPr lang="nl-NL" sz="2200" b="1" dirty="0"/>
              <a:t>     Herinrichting</a:t>
            </a:r>
          </a:p>
          <a:p>
            <a:endParaRPr lang="nl-NL" sz="1200" b="1" dirty="0">
              <a:sym typeface="Wingdings" pitchFamily="2" charset="2"/>
            </a:endParaRPr>
          </a:p>
          <a:p>
            <a:pPr marL="342900" indent="-342900">
              <a:buFont typeface="Wingdings" pitchFamily="2" charset="2"/>
              <a:buChar char="Ø"/>
            </a:pPr>
            <a:r>
              <a:rPr lang="nl-NL" sz="2200" dirty="0">
                <a:sym typeface="Wingdings" pitchFamily="2" charset="2"/>
              </a:rPr>
              <a:t>Door sluiting mijnen en fabrieken  verlaten en vervuilde industrieterreinen  grote schoonmaak en herinrichting Ruhrgebied</a:t>
            </a:r>
          </a:p>
          <a:p>
            <a:pPr marL="342900" indent="-342900">
              <a:buFont typeface="Wingdings" pitchFamily="2" charset="2"/>
              <a:buChar char="Ø"/>
            </a:pPr>
            <a:endParaRPr lang="nl-NL" sz="2200" dirty="0">
              <a:sym typeface="Wingdings" pitchFamily="2" charset="2"/>
            </a:endParaRPr>
          </a:p>
          <a:p>
            <a:pPr marL="342900" indent="-342900">
              <a:buFont typeface="Arial" pitchFamily="34" charset="0"/>
              <a:buChar char="•"/>
            </a:pPr>
            <a:endParaRPr lang="nl-NL" sz="2200" dirty="0">
              <a:sym typeface="Wingdings" pitchFamily="2" charset="2"/>
            </a:endParaRPr>
          </a:p>
          <a:p>
            <a:pPr marL="342900" indent="-342900">
              <a:buFont typeface="Arial" pitchFamily="34" charset="0"/>
              <a:buChar char="•"/>
            </a:pPr>
            <a:endParaRPr lang="nl-NL" sz="2200" dirty="0">
              <a:sym typeface="Wingdings" pitchFamily="2" charset="2"/>
            </a:endParaRPr>
          </a:p>
          <a:p>
            <a:pPr marL="342900" indent="-342900">
              <a:buFont typeface="Wingdings"/>
              <a:buChar char="à"/>
            </a:pPr>
            <a:endParaRPr lang="nl-NL" sz="2200"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492896"/>
            <a:ext cx="4763952" cy="3197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08135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§4 Ruhrgebied</a:t>
            </a:r>
          </a:p>
        </p:txBody>
      </p:sp>
      <p:sp>
        <p:nvSpPr>
          <p:cNvPr id="2" name="TextBox 1"/>
          <p:cNvSpPr txBox="1"/>
          <p:nvPr/>
        </p:nvSpPr>
        <p:spPr>
          <a:xfrm>
            <a:off x="-8802" y="1052736"/>
            <a:ext cx="9144000" cy="4001095"/>
          </a:xfrm>
          <a:prstGeom prst="rect">
            <a:avLst/>
          </a:prstGeom>
          <a:noFill/>
        </p:spPr>
        <p:txBody>
          <a:bodyPr wrap="square" rtlCol="0">
            <a:spAutoFit/>
          </a:bodyPr>
          <a:lstStyle/>
          <a:p>
            <a:r>
              <a:rPr lang="nl-NL" sz="2200" b="1" dirty="0"/>
              <a:t>     Herinrichting</a:t>
            </a:r>
          </a:p>
          <a:p>
            <a:endParaRPr lang="nl-NL" sz="1200" b="1" dirty="0">
              <a:sym typeface="Wingdings" pitchFamily="2" charset="2"/>
            </a:endParaRPr>
          </a:p>
          <a:p>
            <a:pPr marL="342900" indent="-342900">
              <a:buFont typeface="Arial" pitchFamily="34" charset="0"/>
              <a:buChar char="•"/>
            </a:pPr>
            <a:r>
              <a:rPr lang="nl-NL" sz="2200" dirty="0">
                <a:sym typeface="Wingdings" pitchFamily="2" charset="2"/>
              </a:rPr>
              <a:t>Verschillende vormen van herinrichting:</a:t>
            </a:r>
            <a:br>
              <a:rPr lang="nl-NL" sz="2200" dirty="0">
                <a:sym typeface="Wingdings" pitchFamily="2" charset="2"/>
              </a:rPr>
            </a:br>
            <a:r>
              <a:rPr lang="nl-NL" sz="2200" dirty="0">
                <a:sym typeface="Wingdings" pitchFamily="2" charset="2"/>
              </a:rPr>
              <a:t>1 Emscher  van open riool naar groene ruggengraat met parken op de </a:t>
            </a:r>
          </a:p>
          <a:p>
            <a:r>
              <a:rPr lang="nl-NL" sz="2200" dirty="0">
                <a:sym typeface="Wingdings" pitchFamily="2" charset="2"/>
              </a:rPr>
              <a:t>         oevers  aantrekkelijke vestigingsplaats bedrijven en bewoners</a:t>
            </a:r>
            <a:br>
              <a:rPr lang="nl-NL" sz="2200" dirty="0">
                <a:sym typeface="Wingdings" pitchFamily="2" charset="2"/>
              </a:rPr>
            </a:br>
            <a:r>
              <a:rPr lang="nl-NL" sz="2200" dirty="0">
                <a:sym typeface="Wingdings" pitchFamily="2" charset="2"/>
              </a:rPr>
              <a:t>     2 Restauratie industriële gebouwen  musea  toerisme</a:t>
            </a:r>
            <a:br>
              <a:rPr lang="nl-NL" sz="2200" dirty="0">
                <a:sym typeface="Wingdings" pitchFamily="2" charset="2"/>
              </a:rPr>
            </a:br>
            <a:r>
              <a:rPr lang="nl-NL" sz="2200" dirty="0">
                <a:sym typeface="Wingdings" pitchFamily="2" charset="2"/>
              </a:rPr>
              <a:t>     3 Bouw van uitgaanscentra  CentrO  grootste winkelcentrum Europa</a:t>
            </a:r>
          </a:p>
          <a:p>
            <a:r>
              <a:rPr lang="nl-NL" sz="2200" dirty="0">
                <a:sym typeface="Wingdings" pitchFamily="2" charset="2"/>
              </a:rPr>
              <a:t>     4 </a:t>
            </a:r>
            <a:r>
              <a:rPr lang="nl-NL" sz="2200" b="1" dirty="0">
                <a:sym typeface="Wingdings" pitchFamily="2" charset="2"/>
              </a:rPr>
              <a:t>Stedelijke vernieuwing </a:t>
            </a:r>
            <a:r>
              <a:rPr lang="nl-NL" sz="2200" dirty="0">
                <a:sym typeface="Wingdings" pitchFamily="2" charset="2"/>
              </a:rPr>
              <a:t>woonwijken</a:t>
            </a:r>
          </a:p>
          <a:p>
            <a:pPr marL="342900" indent="-342900">
              <a:buFont typeface="Arial" pitchFamily="34" charset="0"/>
              <a:buChar char="•"/>
            </a:pPr>
            <a:endParaRPr lang="nl-NL" sz="2200" dirty="0">
              <a:sym typeface="Wingdings" pitchFamily="2" charset="2"/>
            </a:endParaRPr>
          </a:p>
          <a:p>
            <a:pPr marL="342900" indent="-342900">
              <a:buFont typeface="Arial" pitchFamily="34" charset="0"/>
              <a:buChar char="•"/>
            </a:pPr>
            <a:endParaRPr lang="nl-NL" sz="2200" dirty="0">
              <a:sym typeface="Wingdings" pitchFamily="2" charset="2"/>
            </a:endParaRPr>
          </a:p>
          <a:p>
            <a:pPr marL="342900" indent="-342900">
              <a:buFont typeface="Arial" pitchFamily="34" charset="0"/>
              <a:buChar char="•"/>
            </a:pPr>
            <a:endParaRPr lang="nl-NL" sz="2200" dirty="0">
              <a:sym typeface="Wingdings" pitchFamily="2" charset="2"/>
            </a:endParaRPr>
          </a:p>
          <a:p>
            <a:pPr marL="342900" indent="-342900">
              <a:buFont typeface="Wingdings"/>
              <a:buChar char="à"/>
            </a:pPr>
            <a:endParaRPr lang="nl-NL" sz="2200"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715382"/>
            <a:ext cx="4536504" cy="2854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3715382"/>
            <a:ext cx="3990922" cy="2854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00093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§5 Bronnen: Duitsland en Europa</a:t>
            </a:r>
          </a:p>
        </p:txBody>
      </p:sp>
      <p:sp>
        <p:nvSpPr>
          <p:cNvPr id="2" name="TextBox 1"/>
          <p:cNvSpPr txBox="1"/>
          <p:nvPr/>
        </p:nvSpPr>
        <p:spPr>
          <a:xfrm>
            <a:off x="0" y="1091679"/>
            <a:ext cx="9144000" cy="7201972"/>
          </a:xfrm>
          <a:prstGeom prst="rect">
            <a:avLst/>
          </a:prstGeom>
          <a:noFill/>
        </p:spPr>
        <p:txBody>
          <a:bodyPr wrap="square" rtlCol="0">
            <a:spAutoFit/>
          </a:bodyPr>
          <a:lstStyle/>
          <a:p>
            <a:pPr marL="342900" indent="-342900">
              <a:buFont typeface="Wingdings" pitchFamily="2" charset="2"/>
              <a:buChar char="Ø"/>
            </a:pPr>
            <a:r>
              <a:rPr lang="nl-NL" sz="2200" dirty="0">
                <a:solidFill>
                  <a:prstClr val="black"/>
                </a:solidFill>
                <a:sym typeface="Wingdings" pitchFamily="2" charset="2"/>
              </a:rPr>
              <a:t>Wat zijn de overeenkomsten en de verschillen tussen Duitsland en andere Europese landen?</a:t>
            </a:r>
          </a:p>
          <a:p>
            <a:endParaRPr lang="nl-NL" sz="1200"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Na Rusland de meeste inwoners (82 miljoen)</a:t>
            </a:r>
          </a:p>
          <a:p>
            <a:pPr marL="342900" indent="-342900">
              <a:buFont typeface="Arial" pitchFamily="34" charset="0"/>
              <a:buChar char="•"/>
            </a:pPr>
            <a:r>
              <a:rPr lang="nl-NL" sz="2200" dirty="0">
                <a:solidFill>
                  <a:prstClr val="black"/>
                </a:solidFill>
                <a:sym typeface="Wingdings" pitchFamily="2" charset="2"/>
              </a:rPr>
              <a:t>Grootste economie van Europa  hoogste </a:t>
            </a:r>
            <a:r>
              <a:rPr lang="nl-NL" sz="2200" b="1" dirty="0">
                <a:solidFill>
                  <a:prstClr val="black"/>
                </a:solidFill>
                <a:sym typeface="Wingdings" pitchFamily="2" charset="2"/>
              </a:rPr>
              <a:t>bruto nationaal product (bnp)</a:t>
            </a:r>
          </a:p>
          <a:p>
            <a:pPr marL="342900" indent="-342900">
              <a:buFont typeface="Arial" pitchFamily="34" charset="0"/>
              <a:buChar char="•"/>
            </a:pPr>
            <a:r>
              <a:rPr lang="nl-NL" sz="2200" dirty="0">
                <a:solidFill>
                  <a:prstClr val="black"/>
                </a:solidFill>
                <a:sym typeface="Wingdings" pitchFamily="2" charset="2"/>
              </a:rPr>
              <a:t>Niet de hoogste inkomens per inwoner  Luxemburg</a:t>
            </a:r>
          </a:p>
          <a:p>
            <a:pPr marL="342900" indent="-342900">
              <a:buFont typeface="Arial" pitchFamily="34" charset="0"/>
              <a:buChar char="•"/>
            </a:pPr>
            <a:endParaRPr lang="nl-NL" sz="2200" dirty="0">
              <a:solidFill>
                <a:prstClr val="black"/>
              </a:solidFill>
              <a:sym typeface="Wingdings" pitchFamily="2" charset="2"/>
            </a:endParaRPr>
          </a:p>
          <a:p>
            <a:endParaRPr lang="nl-NL" sz="2200" b="1" dirty="0">
              <a:solidFill>
                <a:prstClr val="black"/>
              </a:solidFill>
              <a:sym typeface="Wingdings" pitchFamily="2" charset="2"/>
            </a:endParaRPr>
          </a:p>
          <a:p>
            <a:br>
              <a:rPr lang="nl-NL" sz="2200" b="1" dirty="0">
                <a:solidFill>
                  <a:prstClr val="black"/>
                </a:solidFill>
                <a:sym typeface="Wingdings" pitchFamily="2" charset="2"/>
              </a:rPr>
            </a:br>
            <a:endParaRPr lang="nl-NL" sz="2200" b="1" dirty="0">
              <a:solidFill>
                <a:prstClr val="black"/>
              </a:solidFill>
            </a:endParaRPr>
          </a:p>
          <a:p>
            <a:endParaRPr lang="nl-NL" sz="2200" b="1" dirty="0">
              <a:solidFill>
                <a:prstClr val="black"/>
              </a:solidFill>
            </a:endParaRPr>
          </a:p>
          <a:p>
            <a:pPr marL="457200" indent="-457200">
              <a:buFont typeface="Wingdings" pitchFamily="2" charset="2"/>
              <a:buChar char="Ø"/>
            </a:pP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019" y="3138064"/>
            <a:ext cx="5780166" cy="3414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01719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§5 Bronnen: Duitsland en Europa</a:t>
            </a: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72816"/>
            <a:ext cx="28956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0593" y="1772816"/>
            <a:ext cx="291465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91250" y="1783941"/>
            <a:ext cx="295275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992" y="1052736"/>
            <a:ext cx="9140008" cy="769441"/>
          </a:xfrm>
          <a:prstGeom prst="rect">
            <a:avLst/>
          </a:prstGeom>
        </p:spPr>
        <p:txBody>
          <a:bodyPr wrap="square">
            <a:spAutoFit/>
          </a:bodyPr>
          <a:lstStyle/>
          <a:p>
            <a:pPr marL="342900" indent="-342900">
              <a:buFont typeface="Wingdings" pitchFamily="2" charset="2"/>
              <a:buChar char="Ø"/>
            </a:pPr>
            <a:r>
              <a:rPr lang="nl-NL" sz="2200" dirty="0">
                <a:solidFill>
                  <a:prstClr val="black"/>
                </a:solidFill>
                <a:sym typeface="Wingdings" pitchFamily="2" charset="2"/>
              </a:rPr>
              <a:t>Wat zijn de overeenkomsten en de verschillen tussen Duitsland en andere Europese landen?</a:t>
            </a:r>
          </a:p>
        </p:txBody>
      </p:sp>
      <p:pic>
        <p:nvPicPr>
          <p:cNvPr id="7"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8387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§1 Berlijn</a:t>
            </a:r>
          </a:p>
        </p:txBody>
      </p:sp>
      <p:sp>
        <p:nvSpPr>
          <p:cNvPr id="2" name="TextBox 1"/>
          <p:cNvSpPr txBox="1"/>
          <p:nvPr/>
        </p:nvSpPr>
        <p:spPr>
          <a:xfrm>
            <a:off x="0" y="1196752"/>
            <a:ext cx="5616624" cy="6524863"/>
          </a:xfrm>
          <a:prstGeom prst="rect">
            <a:avLst/>
          </a:prstGeom>
          <a:noFill/>
        </p:spPr>
        <p:txBody>
          <a:bodyPr wrap="square" rtlCol="0">
            <a:spAutoFit/>
          </a:bodyPr>
          <a:lstStyle/>
          <a:p>
            <a:r>
              <a:rPr lang="nl-NL" sz="2200" b="1" dirty="0">
                <a:solidFill>
                  <a:prstClr val="black"/>
                </a:solidFill>
              </a:rPr>
              <a:t>     Opbouw van Berlijn</a:t>
            </a:r>
          </a:p>
          <a:p>
            <a:endParaRPr lang="nl-NL" sz="2200" b="1" dirty="0">
              <a:solidFill>
                <a:prstClr val="black"/>
              </a:solidFill>
            </a:endParaRPr>
          </a:p>
          <a:p>
            <a:pPr marL="342900" indent="-342900">
              <a:buFont typeface="Arial" pitchFamily="34" charset="0"/>
              <a:buChar char="•"/>
            </a:pPr>
            <a:r>
              <a:rPr lang="nl-NL" sz="2200" dirty="0">
                <a:solidFill>
                  <a:prstClr val="black"/>
                </a:solidFill>
              </a:rPr>
              <a:t>Historische </a:t>
            </a:r>
            <a:r>
              <a:rPr lang="nl-NL" sz="2200" b="1" dirty="0">
                <a:solidFill>
                  <a:prstClr val="black"/>
                </a:solidFill>
              </a:rPr>
              <a:t>binnenstad</a:t>
            </a:r>
          </a:p>
          <a:p>
            <a:endParaRPr lang="nl-NL" sz="2200" b="1" dirty="0">
              <a:solidFill>
                <a:prstClr val="black"/>
              </a:solidFill>
            </a:endParaRPr>
          </a:p>
          <a:p>
            <a:pPr marL="342900" indent="-342900">
              <a:buFont typeface="Arial" pitchFamily="34" charset="0"/>
              <a:buChar char="•"/>
            </a:pPr>
            <a:r>
              <a:rPr lang="nl-NL" sz="2200" b="1" dirty="0">
                <a:solidFill>
                  <a:prstClr val="black"/>
                </a:solidFill>
              </a:rPr>
              <a:t>Oude woonwijken</a:t>
            </a:r>
            <a:br>
              <a:rPr lang="nl-NL" sz="2200" b="1" dirty="0">
                <a:solidFill>
                  <a:prstClr val="black"/>
                </a:solidFill>
              </a:rPr>
            </a:br>
            <a:r>
              <a:rPr lang="nl-NL" sz="2200" dirty="0">
                <a:solidFill>
                  <a:prstClr val="black"/>
                </a:solidFill>
              </a:rPr>
              <a:t>- gebouwd voor</a:t>
            </a:r>
            <a:br>
              <a:rPr lang="nl-NL" sz="2200" dirty="0">
                <a:solidFill>
                  <a:prstClr val="black"/>
                </a:solidFill>
              </a:rPr>
            </a:br>
            <a:r>
              <a:rPr lang="nl-NL" sz="2200" dirty="0">
                <a:solidFill>
                  <a:prstClr val="black"/>
                </a:solidFill>
              </a:rPr>
              <a:t>  arbeidsmigranten</a:t>
            </a:r>
            <a:br>
              <a:rPr lang="nl-NL" sz="2200" dirty="0">
                <a:solidFill>
                  <a:prstClr val="black"/>
                </a:solidFill>
              </a:rPr>
            </a:br>
            <a:r>
              <a:rPr lang="nl-NL" sz="2200" dirty="0">
                <a:solidFill>
                  <a:prstClr val="black"/>
                </a:solidFill>
              </a:rPr>
              <a:t>  tijdens industrialisatie</a:t>
            </a:r>
            <a:br>
              <a:rPr lang="nl-NL" sz="2200" dirty="0">
                <a:solidFill>
                  <a:prstClr val="black"/>
                </a:solidFill>
              </a:rPr>
            </a:br>
            <a:r>
              <a:rPr lang="nl-NL" sz="2200" dirty="0">
                <a:solidFill>
                  <a:prstClr val="black"/>
                </a:solidFill>
              </a:rPr>
              <a:t>  </a:t>
            </a:r>
            <a:r>
              <a:rPr lang="nl-NL" sz="2200" dirty="0">
                <a:solidFill>
                  <a:prstClr val="black"/>
                </a:solidFill>
                <a:sym typeface="Wingdings" pitchFamily="2" charset="2"/>
              </a:rPr>
              <a:t> vanaf </a:t>
            </a:r>
            <a:r>
              <a:rPr lang="nl-NL" sz="2200" dirty="0">
                <a:solidFill>
                  <a:prstClr val="black"/>
                </a:solidFill>
              </a:rPr>
              <a:t>1870</a:t>
            </a:r>
            <a:br>
              <a:rPr lang="nl-NL" sz="2200" dirty="0">
                <a:solidFill>
                  <a:prstClr val="black"/>
                </a:solidFill>
              </a:rPr>
            </a:br>
            <a:r>
              <a:rPr lang="nl-NL" sz="2200" dirty="0">
                <a:solidFill>
                  <a:prstClr val="black"/>
                </a:solidFill>
              </a:rPr>
              <a:t>- rondom binnenstad</a:t>
            </a:r>
            <a:br>
              <a:rPr lang="nl-NL" sz="2200" dirty="0">
                <a:solidFill>
                  <a:prstClr val="black"/>
                </a:solidFill>
              </a:rPr>
            </a:br>
            <a:r>
              <a:rPr lang="nl-NL" sz="2200" dirty="0">
                <a:solidFill>
                  <a:prstClr val="black"/>
                </a:solidFill>
              </a:rPr>
              <a:t>- dichtbebouwd met </a:t>
            </a:r>
            <a:br>
              <a:rPr lang="nl-NL" sz="2200" dirty="0">
                <a:solidFill>
                  <a:prstClr val="black"/>
                </a:solidFill>
              </a:rPr>
            </a:br>
            <a:r>
              <a:rPr lang="nl-NL" sz="2200" dirty="0">
                <a:solidFill>
                  <a:prstClr val="black"/>
                </a:solidFill>
              </a:rPr>
              <a:t>  grote woonblokken</a:t>
            </a:r>
          </a:p>
          <a:p>
            <a:pPr marL="342900" indent="-342900">
              <a:buFont typeface="Arial" pitchFamily="34" charset="0"/>
              <a:buChar char="•"/>
            </a:pPr>
            <a:endParaRPr lang="nl-NL" sz="2200" dirty="0">
              <a:solidFill>
                <a:prstClr val="black"/>
              </a:solidFill>
            </a:endParaRPr>
          </a:p>
          <a:p>
            <a:pPr marL="342900" indent="-342900">
              <a:buFont typeface="Arial" pitchFamily="34" charset="0"/>
              <a:buChar char="•"/>
            </a:pPr>
            <a:r>
              <a:rPr lang="nl-NL" sz="2200" dirty="0"/>
              <a:t>Buitenste ring met</a:t>
            </a:r>
            <a:br>
              <a:rPr lang="nl-NL" sz="2200" dirty="0"/>
            </a:br>
            <a:r>
              <a:rPr lang="nl-NL" sz="2200" dirty="0"/>
              <a:t>opgeslokte dorpen</a:t>
            </a:r>
          </a:p>
          <a:p>
            <a:pPr marL="342900" indent="-342900">
              <a:buFont typeface="Arial" pitchFamily="34" charset="0"/>
              <a:buChar char="•"/>
            </a:pPr>
            <a:endParaRPr lang="nl-NL" sz="2200" b="1" dirty="0">
              <a:solidFill>
                <a:prstClr val="black"/>
              </a:solidFill>
            </a:endParaRPr>
          </a:p>
          <a:p>
            <a:endParaRPr lang="nl-NL" sz="2200" b="1" dirty="0">
              <a:solidFill>
                <a:prstClr val="black"/>
              </a:solidFill>
            </a:endParaRPr>
          </a:p>
          <a:p>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830" y="1383707"/>
            <a:ext cx="5824609" cy="4796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8802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§5 Bronnen: Duitsland en Europa</a:t>
            </a:r>
          </a:p>
        </p:txBody>
      </p:sp>
      <p:sp>
        <p:nvSpPr>
          <p:cNvPr id="2" name="TextBox 1"/>
          <p:cNvSpPr txBox="1"/>
          <p:nvPr/>
        </p:nvSpPr>
        <p:spPr>
          <a:xfrm>
            <a:off x="0" y="1091679"/>
            <a:ext cx="9144000" cy="5170646"/>
          </a:xfrm>
          <a:prstGeom prst="rect">
            <a:avLst/>
          </a:prstGeom>
          <a:noFill/>
        </p:spPr>
        <p:txBody>
          <a:bodyPr wrap="square" rtlCol="0">
            <a:spAutoFit/>
          </a:bodyPr>
          <a:lstStyle/>
          <a:p>
            <a:pPr marL="342900" indent="-342900">
              <a:buFont typeface="Wingdings" pitchFamily="2" charset="2"/>
              <a:buChar char="Ø"/>
            </a:pPr>
            <a:r>
              <a:rPr lang="nl-NL" sz="2200" dirty="0">
                <a:solidFill>
                  <a:prstClr val="black"/>
                </a:solidFill>
                <a:sym typeface="Wingdings" pitchFamily="2" charset="2"/>
              </a:rPr>
              <a:t>Na WO II lag Duitsland aan de rand van Europa, tegenwoordig neemt het een centrale positie in.</a:t>
            </a:r>
          </a:p>
          <a:p>
            <a:pPr marL="342900" indent="-342900">
              <a:buFont typeface="Wingdings" pitchFamily="2" charset="2"/>
              <a:buChar char="Ø"/>
            </a:pPr>
            <a:endParaRPr lang="nl-NL" sz="2200"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Na WO II liep het IJzeren Gordijn </a:t>
            </a:r>
            <a:br>
              <a:rPr lang="nl-NL" sz="2200" dirty="0">
                <a:solidFill>
                  <a:prstClr val="black"/>
                </a:solidFill>
                <a:sym typeface="Wingdings" pitchFamily="2" charset="2"/>
              </a:rPr>
            </a:br>
            <a:r>
              <a:rPr lang="nl-NL" sz="2200" dirty="0">
                <a:solidFill>
                  <a:prstClr val="black"/>
                </a:solidFill>
                <a:sym typeface="Wingdings" pitchFamily="2" charset="2"/>
              </a:rPr>
              <a:t>dwars door Europa:</a:t>
            </a:r>
            <a:br>
              <a:rPr lang="nl-NL" sz="2200" dirty="0">
                <a:solidFill>
                  <a:prstClr val="black"/>
                </a:solidFill>
                <a:sym typeface="Wingdings" pitchFamily="2" charset="2"/>
              </a:rPr>
            </a:br>
            <a:r>
              <a:rPr lang="nl-NL" sz="2200" dirty="0">
                <a:solidFill>
                  <a:prstClr val="black"/>
                </a:solidFill>
                <a:sym typeface="Wingdings" pitchFamily="2" charset="2"/>
              </a:rPr>
              <a:t>- ten westen  kapitalistische landen</a:t>
            </a:r>
            <a:br>
              <a:rPr lang="nl-NL" sz="2200" dirty="0">
                <a:solidFill>
                  <a:prstClr val="black"/>
                </a:solidFill>
                <a:sym typeface="Wingdings" pitchFamily="2" charset="2"/>
              </a:rPr>
            </a:br>
            <a:r>
              <a:rPr lang="nl-NL" sz="2200" dirty="0">
                <a:solidFill>
                  <a:prstClr val="black"/>
                </a:solidFill>
                <a:sym typeface="Wingdings" pitchFamily="2" charset="2"/>
              </a:rPr>
              <a:t>- ten oosten  communistische landen</a:t>
            </a:r>
            <a:br>
              <a:rPr lang="nl-NL" sz="2200" dirty="0">
                <a:solidFill>
                  <a:prstClr val="black"/>
                </a:solidFill>
                <a:sym typeface="Wingdings" pitchFamily="2" charset="2"/>
              </a:rPr>
            </a:br>
            <a:r>
              <a:rPr lang="nl-NL" sz="2200" dirty="0">
                <a:solidFill>
                  <a:prstClr val="black"/>
                </a:solidFill>
                <a:sym typeface="Wingdings" pitchFamily="2" charset="2"/>
              </a:rPr>
              <a:t>- weinig onderlinge contacten / handel</a:t>
            </a:r>
          </a:p>
          <a:p>
            <a:endParaRPr lang="nl-NL" sz="2200"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Nu ligt Duitsland centraal in Europa:</a:t>
            </a:r>
            <a:br>
              <a:rPr lang="nl-NL" sz="2200" dirty="0">
                <a:solidFill>
                  <a:prstClr val="black"/>
                </a:solidFill>
                <a:sym typeface="Wingdings" pitchFamily="2" charset="2"/>
              </a:rPr>
            </a:br>
            <a:r>
              <a:rPr lang="nl-NL" sz="2200" dirty="0">
                <a:solidFill>
                  <a:prstClr val="black"/>
                </a:solidFill>
                <a:sym typeface="Wingdings" pitchFamily="2" charset="2"/>
              </a:rPr>
              <a:t>- Veel Oost-Europese landen bij de </a:t>
            </a:r>
            <a:br>
              <a:rPr lang="nl-NL" sz="2200" dirty="0">
                <a:solidFill>
                  <a:prstClr val="black"/>
                </a:solidFill>
                <a:sym typeface="Wingdings" pitchFamily="2" charset="2"/>
              </a:rPr>
            </a:br>
            <a:r>
              <a:rPr lang="nl-NL" sz="2200" dirty="0">
                <a:solidFill>
                  <a:prstClr val="black"/>
                </a:solidFill>
                <a:sym typeface="Wingdings" pitchFamily="2" charset="2"/>
              </a:rPr>
              <a:t>  </a:t>
            </a:r>
            <a:r>
              <a:rPr lang="nl-NL" sz="2200" b="1" dirty="0">
                <a:solidFill>
                  <a:prstClr val="black"/>
                </a:solidFill>
                <a:sym typeface="Wingdings" pitchFamily="2" charset="2"/>
              </a:rPr>
              <a:t>Europese Unie</a:t>
            </a:r>
            <a:br>
              <a:rPr lang="nl-NL" sz="2200" b="1" dirty="0">
                <a:solidFill>
                  <a:prstClr val="black"/>
                </a:solidFill>
                <a:sym typeface="Wingdings" pitchFamily="2" charset="2"/>
              </a:rPr>
            </a:br>
            <a:r>
              <a:rPr lang="nl-NL" sz="2200" b="1" dirty="0">
                <a:solidFill>
                  <a:prstClr val="black"/>
                </a:solidFill>
                <a:sym typeface="Wingdings" pitchFamily="2" charset="2"/>
              </a:rPr>
              <a:t>- </a:t>
            </a:r>
            <a:r>
              <a:rPr lang="nl-NL" sz="2200" dirty="0">
                <a:solidFill>
                  <a:prstClr val="black"/>
                </a:solidFill>
                <a:sym typeface="Wingdings" pitchFamily="2" charset="2"/>
              </a:rPr>
              <a:t>Duitsland als poort naar alle delen </a:t>
            </a:r>
            <a:br>
              <a:rPr lang="nl-NL" sz="2200" dirty="0">
                <a:solidFill>
                  <a:prstClr val="black"/>
                </a:solidFill>
                <a:sym typeface="Wingdings" pitchFamily="2" charset="2"/>
              </a:rPr>
            </a:br>
            <a:r>
              <a:rPr lang="nl-NL" sz="2200" dirty="0">
                <a:solidFill>
                  <a:prstClr val="black"/>
                </a:solidFill>
                <a:sym typeface="Wingdings" pitchFamily="2" charset="2"/>
              </a:rPr>
              <a:t>   van Europa</a:t>
            </a:r>
            <a:br>
              <a:rPr lang="nl-NL" sz="2200" dirty="0">
                <a:solidFill>
                  <a:prstClr val="black"/>
                </a:solidFill>
                <a:sym typeface="Wingdings" pitchFamily="2" charset="2"/>
              </a:rPr>
            </a:br>
            <a:r>
              <a:rPr lang="nl-NL" sz="2200" dirty="0">
                <a:solidFill>
                  <a:prstClr val="black"/>
                </a:solidFill>
                <a:sym typeface="Wingdings" pitchFamily="2" charset="2"/>
              </a:rPr>
              <a:t>- goede </a:t>
            </a:r>
            <a:r>
              <a:rPr lang="nl-NL" sz="2200" b="1" dirty="0">
                <a:solidFill>
                  <a:prstClr val="black"/>
                </a:solidFill>
                <a:sym typeface="Wingdings" pitchFamily="2" charset="2"/>
              </a:rPr>
              <a:t>relatieve ligging</a:t>
            </a: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5668" y="2467706"/>
            <a:ext cx="4028331" cy="2689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5891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§5 Bronnen: Duitsland en Europa</a:t>
            </a: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1216719"/>
            <a:ext cx="7608316" cy="511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90032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§5 Bronnen: Duitsland en Europa</a:t>
            </a:r>
          </a:p>
        </p:txBody>
      </p:sp>
      <p:sp>
        <p:nvSpPr>
          <p:cNvPr id="2" name="TextBox 1"/>
          <p:cNvSpPr txBox="1"/>
          <p:nvPr/>
        </p:nvSpPr>
        <p:spPr>
          <a:xfrm>
            <a:off x="8166" y="1268760"/>
            <a:ext cx="7272808" cy="1107996"/>
          </a:xfrm>
          <a:prstGeom prst="rect">
            <a:avLst/>
          </a:prstGeom>
          <a:noFill/>
        </p:spPr>
        <p:txBody>
          <a:bodyPr wrap="square" rtlCol="0">
            <a:spAutoFit/>
          </a:bodyPr>
          <a:lstStyle/>
          <a:p>
            <a:pPr marL="285750" indent="-285750">
              <a:buFont typeface="Wingdings" pitchFamily="2" charset="2"/>
              <a:buChar char="Ø"/>
            </a:pPr>
            <a:r>
              <a:rPr lang="nl-NL" sz="2200" dirty="0">
                <a:solidFill>
                  <a:prstClr val="black"/>
                </a:solidFill>
              </a:rPr>
              <a:t>Duitsland profiteert dankzij centrale ligging in Europa van het vrije verkeer van mensen, goederen, diensten en kapitaal binnen de EU.</a:t>
            </a: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04" y="2780928"/>
            <a:ext cx="7897411"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19324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§5 Bronnen: Duitsland en Europa</a:t>
            </a:r>
          </a:p>
        </p:txBody>
      </p:sp>
      <p:sp>
        <p:nvSpPr>
          <p:cNvPr id="2" name="TextBox 1"/>
          <p:cNvSpPr txBox="1"/>
          <p:nvPr/>
        </p:nvSpPr>
        <p:spPr>
          <a:xfrm>
            <a:off x="0" y="1052736"/>
            <a:ext cx="8668290" cy="2123658"/>
          </a:xfrm>
          <a:prstGeom prst="rect">
            <a:avLst/>
          </a:prstGeom>
          <a:noFill/>
        </p:spPr>
        <p:txBody>
          <a:bodyPr wrap="square" rtlCol="0">
            <a:spAutoFit/>
          </a:bodyPr>
          <a:lstStyle/>
          <a:p>
            <a:pPr marL="285750" indent="-285750">
              <a:buFont typeface="Wingdings" pitchFamily="2" charset="2"/>
              <a:buChar char="Ø"/>
            </a:pPr>
            <a:r>
              <a:rPr lang="nl-NL" sz="2200" dirty="0">
                <a:solidFill>
                  <a:prstClr val="black"/>
                </a:solidFill>
                <a:sym typeface="Wingdings" pitchFamily="2" charset="2"/>
              </a:rPr>
              <a:t>Blauwe Banaan  kerngebied van Europa waar:</a:t>
            </a:r>
            <a:br>
              <a:rPr lang="nl-NL" sz="2200" dirty="0">
                <a:solidFill>
                  <a:prstClr val="black"/>
                </a:solidFill>
                <a:sym typeface="Wingdings" pitchFamily="2" charset="2"/>
              </a:rPr>
            </a:br>
            <a:r>
              <a:rPr lang="nl-NL" sz="2200" dirty="0">
                <a:solidFill>
                  <a:prstClr val="black"/>
                </a:solidFill>
                <a:sym typeface="Wingdings" pitchFamily="2" charset="2"/>
              </a:rPr>
              <a:t>- de meeste mensen wonen</a:t>
            </a:r>
            <a:br>
              <a:rPr lang="nl-NL" sz="2200" dirty="0">
                <a:solidFill>
                  <a:prstClr val="black"/>
                </a:solidFill>
                <a:sym typeface="Wingdings" pitchFamily="2" charset="2"/>
              </a:rPr>
            </a:br>
            <a:r>
              <a:rPr lang="nl-NL" sz="2200" dirty="0">
                <a:solidFill>
                  <a:prstClr val="black"/>
                </a:solidFill>
                <a:sym typeface="Wingdings" pitchFamily="2" charset="2"/>
              </a:rPr>
              <a:t>- de welvaart het grootst is</a:t>
            </a:r>
            <a:br>
              <a:rPr lang="nl-NL" sz="2200" dirty="0">
                <a:solidFill>
                  <a:prstClr val="black"/>
                </a:solidFill>
                <a:sym typeface="Wingdings" pitchFamily="2" charset="2"/>
              </a:rPr>
            </a:br>
            <a:r>
              <a:rPr lang="nl-NL" sz="2200" dirty="0">
                <a:solidFill>
                  <a:prstClr val="black"/>
                </a:solidFill>
                <a:sym typeface="Wingdings" pitchFamily="2" charset="2"/>
              </a:rPr>
              <a:t>- de grootste concentratie van hightechbedrijven te vinden is</a:t>
            </a:r>
            <a:br>
              <a:rPr lang="nl-NL" sz="2200" dirty="0">
                <a:solidFill>
                  <a:prstClr val="black"/>
                </a:solidFill>
                <a:sym typeface="Wingdings" pitchFamily="2" charset="2"/>
              </a:rPr>
            </a:br>
            <a:r>
              <a:rPr lang="nl-NL" sz="2200" dirty="0">
                <a:solidFill>
                  <a:prstClr val="black"/>
                </a:solidFill>
                <a:sym typeface="Wingdings" pitchFamily="2" charset="2"/>
              </a:rPr>
              <a:t>- de meeste universiteiten zijn</a:t>
            </a:r>
            <a:br>
              <a:rPr lang="nl-NL" sz="2200" dirty="0">
                <a:solidFill>
                  <a:prstClr val="black"/>
                </a:solidFill>
                <a:sym typeface="Wingdings" pitchFamily="2" charset="2"/>
              </a:rPr>
            </a:br>
            <a:endParaRPr lang="nl-NL" sz="2200" dirty="0">
              <a:solidFill>
                <a:prstClr val="black"/>
              </a:solidFill>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850258"/>
            <a:ext cx="5400600" cy="3633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70886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fontScale="90000"/>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Zoom in Veranderingen in geboorte en sterfte</a:t>
            </a:r>
          </a:p>
        </p:txBody>
      </p:sp>
      <p:sp>
        <p:nvSpPr>
          <p:cNvPr id="2" name="TextBox 1"/>
          <p:cNvSpPr txBox="1"/>
          <p:nvPr/>
        </p:nvSpPr>
        <p:spPr>
          <a:xfrm>
            <a:off x="0" y="1052736"/>
            <a:ext cx="8668290" cy="769441"/>
          </a:xfrm>
          <a:prstGeom prst="rect">
            <a:avLst/>
          </a:prstGeom>
          <a:noFill/>
        </p:spPr>
        <p:txBody>
          <a:bodyPr wrap="square" rtlCol="0">
            <a:spAutoFit/>
          </a:bodyPr>
          <a:lstStyle/>
          <a:p>
            <a:br>
              <a:rPr lang="nl-NL" sz="2200" dirty="0">
                <a:solidFill>
                  <a:prstClr val="black"/>
                </a:solidFill>
                <a:sym typeface="Wingdings" pitchFamily="2" charset="2"/>
              </a:rPr>
            </a:br>
            <a:endParaRPr lang="nl-NL" sz="2200" dirty="0">
              <a:solidFill>
                <a:prstClr val="black"/>
              </a:solidFill>
            </a:endParaRP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1060594"/>
            <a:ext cx="8388424" cy="5550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22966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fontScale="90000"/>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Zoom in Veranderingen in geboorte en sterfte</a:t>
            </a:r>
          </a:p>
        </p:txBody>
      </p:sp>
      <p:sp>
        <p:nvSpPr>
          <p:cNvPr id="2" name="TextBox 1"/>
          <p:cNvSpPr txBox="1"/>
          <p:nvPr/>
        </p:nvSpPr>
        <p:spPr>
          <a:xfrm>
            <a:off x="0" y="1052736"/>
            <a:ext cx="8668290" cy="769441"/>
          </a:xfrm>
          <a:prstGeom prst="rect">
            <a:avLst/>
          </a:prstGeom>
          <a:noFill/>
        </p:spPr>
        <p:txBody>
          <a:bodyPr wrap="square" rtlCol="0">
            <a:spAutoFit/>
          </a:bodyPr>
          <a:lstStyle/>
          <a:p>
            <a:br>
              <a:rPr lang="nl-NL" sz="2200" dirty="0">
                <a:solidFill>
                  <a:prstClr val="black"/>
                </a:solidFill>
                <a:sym typeface="Wingdings" pitchFamily="2" charset="2"/>
              </a:rPr>
            </a:br>
            <a:endParaRPr lang="nl-NL" sz="2200" dirty="0">
              <a:solidFill>
                <a:prstClr val="black"/>
              </a:solidFill>
            </a:endParaRP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77" y="1124744"/>
            <a:ext cx="9074952" cy="5135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6623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§1 Berlijn</a:t>
            </a:r>
          </a:p>
        </p:txBody>
      </p:sp>
      <p:sp>
        <p:nvSpPr>
          <p:cNvPr id="2" name="TextBox 1"/>
          <p:cNvSpPr txBox="1"/>
          <p:nvPr/>
        </p:nvSpPr>
        <p:spPr>
          <a:xfrm>
            <a:off x="0" y="1091679"/>
            <a:ext cx="4499992" cy="5170646"/>
          </a:xfrm>
          <a:prstGeom prst="rect">
            <a:avLst/>
          </a:prstGeom>
          <a:noFill/>
        </p:spPr>
        <p:txBody>
          <a:bodyPr wrap="square" rtlCol="0">
            <a:spAutoFit/>
          </a:bodyPr>
          <a:lstStyle/>
          <a:p>
            <a:r>
              <a:rPr lang="nl-NL" sz="2200" b="1" dirty="0">
                <a:solidFill>
                  <a:prstClr val="black"/>
                </a:solidFill>
              </a:rPr>
              <a:t>     De Muur</a:t>
            </a:r>
          </a:p>
          <a:p>
            <a:endParaRPr lang="nl-NL" sz="2200" b="1" dirty="0">
              <a:solidFill>
                <a:prstClr val="black"/>
              </a:solidFill>
            </a:endParaRPr>
          </a:p>
          <a:p>
            <a:pPr marL="342900" indent="-342900">
              <a:buFont typeface="Wingdings" pitchFamily="2" charset="2"/>
              <a:buChar char="Ø"/>
            </a:pPr>
            <a:r>
              <a:rPr lang="nl-NL" sz="2200" dirty="0">
                <a:solidFill>
                  <a:prstClr val="black"/>
                </a:solidFill>
              </a:rPr>
              <a:t>Na WO II </a:t>
            </a:r>
            <a:r>
              <a:rPr lang="nl-NL" sz="2200" dirty="0">
                <a:solidFill>
                  <a:prstClr val="black"/>
                </a:solidFill>
                <a:sym typeface="Wingdings" pitchFamily="2" charset="2"/>
              </a:rPr>
              <a:t> </a:t>
            </a:r>
            <a:r>
              <a:rPr lang="nl-NL" sz="2200" dirty="0">
                <a:solidFill>
                  <a:prstClr val="black"/>
                </a:solidFill>
              </a:rPr>
              <a:t>Berlijnse Muur</a:t>
            </a:r>
          </a:p>
          <a:p>
            <a:pPr marL="342900" indent="-342900">
              <a:buFont typeface="Wingdings" pitchFamily="2" charset="2"/>
              <a:buChar char="Ø"/>
            </a:pPr>
            <a:endParaRPr lang="nl-NL" sz="2200" dirty="0">
              <a:solidFill>
                <a:prstClr val="black"/>
              </a:solidFill>
            </a:endParaRPr>
          </a:p>
          <a:p>
            <a:pPr marL="342900" indent="-342900">
              <a:buFont typeface="Arial" pitchFamily="34" charset="0"/>
              <a:buChar char="•"/>
            </a:pPr>
            <a:r>
              <a:rPr lang="nl-NL" sz="2200" dirty="0">
                <a:solidFill>
                  <a:prstClr val="black"/>
                </a:solidFill>
              </a:rPr>
              <a:t>Gevolg 1: </a:t>
            </a:r>
            <a:br>
              <a:rPr lang="nl-NL" sz="2200" dirty="0">
                <a:solidFill>
                  <a:prstClr val="black"/>
                </a:solidFill>
              </a:rPr>
            </a:br>
            <a:r>
              <a:rPr lang="nl-NL" sz="2200" dirty="0">
                <a:solidFill>
                  <a:prstClr val="black"/>
                </a:solidFill>
              </a:rPr>
              <a:t>- binnenstad lag in</a:t>
            </a:r>
            <a:r>
              <a:rPr lang="nl-NL" sz="2200" dirty="0">
                <a:solidFill>
                  <a:prstClr val="black"/>
                </a:solidFill>
                <a:sym typeface="Wingdings" pitchFamily="2" charset="2"/>
              </a:rPr>
              <a:t> Oost-Berlijn</a:t>
            </a:r>
            <a:br>
              <a:rPr lang="nl-NL" sz="2200" dirty="0">
                <a:solidFill>
                  <a:prstClr val="black"/>
                </a:solidFill>
                <a:sym typeface="Wingdings" pitchFamily="2" charset="2"/>
              </a:rPr>
            </a:br>
            <a:r>
              <a:rPr lang="nl-NL" sz="2200" dirty="0">
                <a:solidFill>
                  <a:prstClr val="black"/>
                </a:solidFill>
                <a:sym typeface="Wingdings" pitchFamily="2" charset="2"/>
              </a:rPr>
              <a:t>- nieuw stadscentrum in</a:t>
            </a:r>
            <a:br>
              <a:rPr lang="nl-NL" sz="2200" dirty="0">
                <a:solidFill>
                  <a:prstClr val="black"/>
                </a:solidFill>
                <a:sym typeface="Wingdings" pitchFamily="2" charset="2"/>
              </a:rPr>
            </a:br>
            <a:r>
              <a:rPr lang="nl-NL" sz="2200" dirty="0">
                <a:solidFill>
                  <a:prstClr val="black"/>
                </a:solidFill>
                <a:sym typeface="Wingdings" pitchFamily="2" charset="2"/>
              </a:rPr>
              <a:t>  West-Berlijn  Kurfürstendamm</a:t>
            </a: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Gevolg 2:</a:t>
            </a:r>
            <a:br>
              <a:rPr lang="nl-NL" sz="2200" dirty="0">
                <a:solidFill>
                  <a:prstClr val="black"/>
                </a:solidFill>
                <a:sym typeface="Wingdings" pitchFamily="2" charset="2"/>
              </a:rPr>
            </a:br>
            <a:r>
              <a:rPr lang="nl-NL" sz="2200" dirty="0">
                <a:solidFill>
                  <a:prstClr val="black"/>
                </a:solidFill>
                <a:sym typeface="Wingdings" pitchFamily="2" charset="2"/>
              </a:rPr>
              <a:t>- Brede strook niemandsland</a:t>
            </a:r>
            <a:br>
              <a:rPr lang="nl-NL" sz="2200" dirty="0">
                <a:solidFill>
                  <a:prstClr val="black"/>
                </a:solidFill>
                <a:sym typeface="Wingdings" pitchFamily="2" charset="2"/>
              </a:rPr>
            </a:br>
            <a:r>
              <a:rPr lang="nl-NL" sz="2200" dirty="0">
                <a:solidFill>
                  <a:prstClr val="black"/>
                </a:solidFill>
                <a:sym typeface="Wingdings" pitchFamily="2" charset="2"/>
              </a:rPr>
              <a:t> paarse gebied</a:t>
            </a:r>
            <a:br>
              <a:rPr lang="nl-NL" sz="2200" dirty="0">
                <a:solidFill>
                  <a:prstClr val="black"/>
                </a:solidFill>
                <a:sym typeface="Wingdings" pitchFamily="2" charset="2"/>
              </a:rPr>
            </a:br>
            <a:r>
              <a:rPr lang="nl-NL" sz="2200" dirty="0">
                <a:solidFill>
                  <a:prstClr val="black"/>
                </a:solidFill>
                <a:sym typeface="Wingdings" pitchFamily="2" charset="2"/>
              </a:rPr>
              <a:t> toen leeg, nu volgebouwd</a:t>
            </a:r>
            <a:endParaRPr lang="nl-NL" sz="2200"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7136" y="1844824"/>
            <a:ext cx="4766864" cy="3925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6081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§1 Berlijn</a:t>
            </a:r>
          </a:p>
        </p:txBody>
      </p:sp>
      <p:sp>
        <p:nvSpPr>
          <p:cNvPr id="2" name="TextBox 1"/>
          <p:cNvSpPr txBox="1"/>
          <p:nvPr/>
        </p:nvSpPr>
        <p:spPr>
          <a:xfrm>
            <a:off x="0" y="1091679"/>
            <a:ext cx="4499992" cy="6863417"/>
          </a:xfrm>
          <a:prstGeom prst="rect">
            <a:avLst/>
          </a:prstGeom>
          <a:noFill/>
        </p:spPr>
        <p:txBody>
          <a:bodyPr wrap="square" rtlCol="0">
            <a:spAutoFit/>
          </a:bodyPr>
          <a:lstStyle/>
          <a:p>
            <a:r>
              <a:rPr lang="nl-NL" sz="2200" b="1" dirty="0">
                <a:solidFill>
                  <a:prstClr val="black"/>
                </a:solidFill>
              </a:rPr>
              <a:t>     Weer één stad</a:t>
            </a:r>
          </a:p>
          <a:p>
            <a:endParaRPr lang="nl-NL" sz="2200" b="1" dirty="0">
              <a:solidFill>
                <a:prstClr val="black"/>
              </a:solidFill>
            </a:endParaRPr>
          </a:p>
          <a:p>
            <a:pPr marL="342900" indent="-342900">
              <a:buFont typeface="Wingdings" pitchFamily="2" charset="2"/>
              <a:buChar char="Ø"/>
            </a:pPr>
            <a:r>
              <a:rPr lang="nl-NL" sz="2200" dirty="0">
                <a:solidFill>
                  <a:prstClr val="black"/>
                </a:solidFill>
              </a:rPr>
              <a:t>1989: val van de Muur</a:t>
            </a:r>
          </a:p>
          <a:p>
            <a:pPr marL="342900" indent="-342900">
              <a:buFont typeface="Wingdings" pitchFamily="2" charset="2"/>
              <a:buChar char="Ø"/>
            </a:pPr>
            <a:endParaRPr lang="nl-NL" sz="2200" dirty="0">
              <a:solidFill>
                <a:prstClr val="black"/>
              </a:solidFill>
            </a:endParaRPr>
          </a:p>
          <a:p>
            <a:pPr marL="342900" indent="-342900">
              <a:buFont typeface="Arial" pitchFamily="34" charset="0"/>
              <a:buChar char="•"/>
            </a:pPr>
            <a:r>
              <a:rPr lang="nl-NL" sz="2200" dirty="0">
                <a:solidFill>
                  <a:prstClr val="black"/>
                </a:solidFill>
              </a:rPr>
              <a:t>Inrichting niemandsland:</a:t>
            </a:r>
            <a:br>
              <a:rPr lang="nl-NL" sz="2200" dirty="0">
                <a:solidFill>
                  <a:prstClr val="black"/>
                </a:solidFill>
              </a:rPr>
            </a:br>
            <a:r>
              <a:rPr lang="nl-NL" sz="2200" dirty="0">
                <a:solidFill>
                  <a:prstClr val="black"/>
                </a:solidFill>
              </a:rPr>
              <a:t>- </a:t>
            </a:r>
            <a:r>
              <a:rPr lang="nl-NL" sz="2200" b="1" dirty="0">
                <a:solidFill>
                  <a:prstClr val="black"/>
                </a:solidFill>
              </a:rPr>
              <a:t>central business district (cbd)</a:t>
            </a:r>
            <a:br>
              <a:rPr lang="nl-NL" sz="2200" dirty="0">
                <a:solidFill>
                  <a:prstClr val="black"/>
                </a:solidFill>
              </a:rPr>
            </a:br>
            <a:r>
              <a:rPr lang="nl-NL" sz="2200" dirty="0">
                <a:solidFill>
                  <a:prstClr val="black"/>
                </a:solidFill>
              </a:rPr>
              <a:t>- veel hoogbouw</a:t>
            </a:r>
            <a:br>
              <a:rPr lang="nl-NL" sz="2200" dirty="0">
                <a:solidFill>
                  <a:prstClr val="black"/>
                </a:solidFill>
              </a:rPr>
            </a:br>
            <a:r>
              <a:rPr lang="nl-NL" sz="2200" dirty="0">
                <a:solidFill>
                  <a:prstClr val="black"/>
                </a:solidFill>
              </a:rPr>
              <a:t>- kantoren, winkels, horeca</a:t>
            </a:r>
            <a:br>
              <a:rPr lang="nl-NL" sz="2200" dirty="0">
                <a:solidFill>
                  <a:prstClr val="black"/>
                </a:solidFill>
              </a:rPr>
            </a:br>
            <a:r>
              <a:rPr lang="nl-NL" sz="2200" dirty="0">
                <a:solidFill>
                  <a:prstClr val="black"/>
                </a:solidFill>
              </a:rPr>
              <a:t>- appartementen</a:t>
            </a:r>
            <a:br>
              <a:rPr lang="nl-NL" sz="2200" dirty="0">
                <a:solidFill>
                  <a:prstClr val="black"/>
                </a:solidFill>
              </a:rPr>
            </a:br>
            <a:r>
              <a:rPr lang="nl-NL" sz="2200" dirty="0">
                <a:solidFill>
                  <a:prstClr val="black"/>
                </a:solidFill>
              </a:rPr>
              <a:t>- regeringsgebouwen</a:t>
            </a:r>
          </a:p>
          <a:p>
            <a:pPr marL="342900" indent="-342900">
              <a:buFont typeface="Arial" pitchFamily="34" charset="0"/>
              <a:buChar char="•"/>
            </a:pPr>
            <a:endParaRPr lang="nl-NL" sz="2200" dirty="0">
              <a:solidFill>
                <a:prstClr val="black"/>
              </a:solidFill>
            </a:endParaRPr>
          </a:p>
          <a:p>
            <a:r>
              <a:rPr lang="nl-NL" sz="2200" dirty="0">
                <a:solidFill>
                  <a:prstClr val="black"/>
                </a:solidFill>
                <a:sym typeface="Wingdings" pitchFamily="2" charset="2"/>
              </a:rPr>
              <a:t> </a:t>
            </a:r>
            <a:r>
              <a:rPr lang="nl-NL" sz="2200" b="1" dirty="0">
                <a:solidFill>
                  <a:prstClr val="black"/>
                </a:solidFill>
                <a:sym typeface="Wingdings" pitchFamily="2" charset="2"/>
              </a:rPr>
              <a:t>cityvorming</a:t>
            </a:r>
            <a:r>
              <a:rPr lang="nl-NL" sz="2200" dirty="0">
                <a:solidFill>
                  <a:prstClr val="black"/>
                </a:solidFill>
                <a:sym typeface="Wingdings" pitchFamily="2" charset="2"/>
              </a:rPr>
              <a:t> Potsdamer Platz =</a:t>
            </a:r>
            <a:br>
              <a:rPr lang="nl-NL" sz="2200" dirty="0">
                <a:solidFill>
                  <a:prstClr val="black"/>
                </a:solidFill>
                <a:sym typeface="Wingdings" pitchFamily="2" charset="2"/>
              </a:rPr>
            </a:br>
            <a:r>
              <a:rPr lang="nl-NL" sz="2200" dirty="0">
                <a:solidFill>
                  <a:prstClr val="black"/>
                </a:solidFill>
                <a:sym typeface="Wingdings" pitchFamily="2" charset="2"/>
              </a:rPr>
              <a:t>      Verdringing woonfunctie door </a:t>
            </a:r>
          </a:p>
          <a:p>
            <a:r>
              <a:rPr lang="nl-NL" sz="2200" dirty="0">
                <a:solidFill>
                  <a:prstClr val="black"/>
                </a:solidFill>
                <a:sym typeface="Wingdings" pitchFamily="2" charset="2"/>
              </a:rPr>
              <a:t>      kantoren en winkels</a:t>
            </a:r>
          </a:p>
          <a:p>
            <a:endParaRPr lang="nl-NL" sz="2200" dirty="0">
              <a:solidFill>
                <a:prstClr val="black"/>
              </a:solidFill>
              <a:sym typeface="Wingdings" pitchFamily="2" charset="2"/>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6163" y="1091678"/>
            <a:ext cx="3314801" cy="2662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3778549"/>
            <a:ext cx="4603661" cy="282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8033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§1 Berlijn</a:t>
            </a:r>
          </a:p>
        </p:txBody>
      </p:sp>
      <p:sp>
        <p:nvSpPr>
          <p:cNvPr id="2" name="TextBox 1"/>
          <p:cNvSpPr txBox="1"/>
          <p:nvPr/>
        </p:nvSpPr>
        <p:spPr>
          <a:xfrm>
            <a:off x="1" y="1091679"/>
            <a:ext cx="3926852" cy="3477875"/>
          </a:xfrm>
          <a:prstGeom prst="rect">
            <a:avLst/>
          </a:prstGeom>
          <a:noFill/>
        </p:spPr>
        <p:txBody>
          <a:bodyPr wrap="square" rtlCol="0">
            <a:spAutoFit/>
          </a:bodyPr>
          <a:lstStyle/>
          <a:p>
            <a:r>
              <a:rPr lang="nl-NL" sz="2200" b="1" dirty="0">
                <a:solidFill>
                  <a:prstClr val="black"/>
                </a:solidFill>
              </a:rPr>
              <a:t>     Weer één stad</a:t>
            </a:r>
          </a:p>
          <a:p>
            <a:pPr marL="342900" indent="-342900">
              <a:buFont typeface="Wingdings" pitchFamily="2" charset="2"/>
              <a:buChar char="Ø"/>
            </a:pPr>
            <a:endParaRPr lang="nl-NL" sz="2200" dirty="0">
              <a:solidFill>
                <a:prstClr val="black"/>
              </a:solidFill>
            </a:endParaRPr>
          </a:p>
          <a:p>
            <a:pPr marL="342900" indent="-342900">
              <a:buFont typeface="Arial" pitchFamily="34" charset="0"/>
              <a:buChar char="•"/>
            </a:pPr>
            <a:r>
              <a:rPr lang="nl-NL" sz="2200" b="1" dirty="0">
                <a:solidFill>
                  <a:prstClr val="black"/>
                </a:solidFill>
                <a:sym typeface="Wingdings" pitchFamily="2" charset="2"/>
              </a:rPr>
              <a:t>Stedelijke vernieuwing </a:t>
            </a:r>
            <a:r>
              <a:rPr lang="nl-NL" sz="2200" dirty="0">
                <a:solidFill>
                  <a:prstClr val="black"/>
                </a:solidFill>
                <a:sym typeface="Wingdings" pitchFamily="2" charset="2"/>
              </a:rPr>
              <a:t>nodig in oude woonwijken </a:t>
            </a:r>
            <a:br>
              <a:rPr lang="nl-NL" sz="2200" dirty="0">
                <a:solidFill>
                  <a:prstClr val="black"/>
                </a:solidFill>
                <a:sym typeface="Wingdings" pitchFamily="2" charset="2"/>
              </a:rPr>
            </a:br>
            <a:r>
              <a:rPr lang="nl-NL" sz="2200" dirty="0">
                <a:solidFill>
                  <a:prstClr val="black"/>
                </a:solidFill>
                <a:sym typeface="Wingdings" pitchFamily="2" charset="2"/>
              </a:rPr>
              <a:t> </a:t>
            </a:r>
            <a:r>
              <a:rPr lang="nl-NL" sz="2200" b="1" dirty="0">
                <a:solidFill>
                  <a:prstClr val="black"/>
                </a:solidFill>
                <a:sym typeface="Wingdings" pitchFamily="2" charset="2"/>
              </a:rPr>
              <a:t>gentrificatie</a:t>
            </a: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1113927"/>
            <a:ext cx="4977263" cy="406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07" y="3868887"/>
            <a:ext cx="3984278" cy="262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6202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§1 Berlijn</a:t>
            </a:r>
          </a:p>
        </p:txBody>
      </p:sp>
      <p:sp>
        <p:nvSpPr>
          <p:cNvPr id="2" name="TextBox 1"/>
          <p:cNvSpPr txBox="1"/>
          <p:nvPr/>
        </p:nvSpPr>
        <p:spPr>
          <a:xfrm>
            <a:off x="0" y="1091679"/>
            <a:ext cx="5436095" cy="7879080"/>
          </a:xfrm>
          <a:prstGeom prst="rect">
            <a:avLst/>
          </a:prstGeom>
          <a:noFill/>
        </p:spPr>
        <p:txBody>
          <a:bodyPr wrap="square" rtlCol="0">
            <a:spAutoFit/>
          </a:bodyPr>
          <a:lstStyle/>
          <a:p>
            <a:r>
              <a:rPr lang="nl-NL" sz="2200" b="1" dirty="0">
                <a:solidFill>
                  <a:prstClr val="black"/>
                </a:solidFill>
              </a:rPr>
              <a:t>     Suburbanisatie en re-urbanisatie</a:t>
            </a:r>
          </a:p>
          <a:p>
            <a:endParaRPr lang="nl-NL" sz="2200" b="1" dirty="0">
              <a:solidFill>
                <a:prstClr val="black"/>
              </a:solidFill>
            </a:endParaRPr>
          </a:p>
          <a:p>
            <a:pPr marL="342900" indent="-342900">
              <a:buFont typeface="Arial" pitchFamily="34" charset="0"/>
              <a:buChar char="•"/>
            </a:pPr>
            <a:r>
              <a:rPr lang="nl-NL" sz="2200" dirty="0">
                <a:solidFill>
                  <a:prstClr val="black"/>
                </a:solidFill>
              </a:rPr>
              <a:t>Na de val van de Muur </a:t>
            </a:r>
            <a:r>
              <a:rPr lang="nl-NL" sz="2200" dirty="0">
                <a:solidFill>
                  <a:prstClr val="black"/>
                </a:solidFill>
                <a:sym typeface="Wingdings" pitchFamily="2" charset="2"/>
              </a:rPr>
              <a:t> </a:t>
            </a:r>
            <a:r>
              <a:rPr lang="nl-NL" sz="2200" b="1" dirty="0">
                <a:solidFill>
                  <a:prstClr val="black"/>
                </a:solidFill>
                <a:sym typeface="Wingdings" pitchFamily="2" charset="2"/>
              </a:rPr>
              <a:t>suburbanisatie</a:t>
            </a: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Nu  nog altijd suburbanisatie  maar ook de bevolking van Berlijn groeit  </a:t>
            </a:r>
            <a:r>
              <a:rPr lang="nl-NL" sz="2200" b="1" dirty="0">
                <a:solidFill>
                  <a:prstClr val="black"/>
                </a:solidFill>
                <a:sym typeface="Wingdings" pitchFamily="2" charset="2"/>
              </a:rPr>
              <a:t>vestigingsoverschot </a:t>
            </a:r>
            <a:r>
              <a:rPr lang="nl-NL" sz="2200" dirty="0">
                <a:solidFill>
                  <a:prstClr val="black"/>
                </a:solidFill>
                <a:sym typeface="Wingdings" pitchFamily="2" charset="2"/>
              </a:rPr>
              <a:t> oorzaken:</a:t>
            </a:r>
            <a:br>
              <a:rPr lang="nl-NL" sz="2200" dirty="0">
                <a:solidFill>
                  <a:prstClr val="black"/>
                </a:solidFill>
                <a:sym typeface="Wingdings" pitchFamily="2" charset="2"/>
              </a:rPr>
            </a:br>
            <a:br>
              <a:rPr lang="nl-NL" sz="2200" dirty="0">
                <a:solidFill>
                  <a:prstClr val="black"/>
                </a:solidFill>
                <a:sym typeface="Wingdings" pitchFamily="2" charset="2"/>
              </a:rPr>
            </a:br>
            <a:r>
              <a:rPr lang="nl-NL" sz="2200" dirty="0">
                <a:solidFill>
                  <a:prstClr val="black"/>
                </a:solidFill>
                <a:sym typeface="Wingdings" pitchFamily="2" charset="2"/>
              </a:rPr>
              <a:t>1</a:t>
            </a:r>
            <a:r>
              <a:rPr lang="nl-NL" sz="2200" b="1" dirty="0">
                <a:solidFill>
                  <a:prstClr val="black"/>
                </a:solidFill>
                <a:sym typeface="Wingdings" pitchFamily="2" charset="2"/>
              </a:rPr>
              <a:t>	re-urbanisatie</a:t>
            </a:r>
            <a:r>
              <a:rPr lang="nl-NL" sz="2200" dirty="0">
                <a:solidFill>
                  <a:prstClr val="black"/>
                </a:solidFill>
                <a:sym typeface="Wingdings" pitchFamily="2" charset="2"/>
              </a:rPr>
              <a:t> = als het aantal </a:t>
            </a:r>
          </a:p>
          <a:p>
            <a:r>
              <a:rPr lang="nl-NL" sz="2200" dirty="0">
                <a:solidFill>
                  <a:prstClr val="black"/>
                </a:solidFill>
                <a:sym typeface="Wingdings" pitchFamily="2" charset="2"/>
              </a:rPr>
              <a:t>              inwoners van een stad stijgt na een </a:t>
            </a:r>
          </a:p>
          <a:p>
            <a:r>
              <a:rPr lang="nl-NL" sz="2200" dirty="0">
                <a:solidFill>
                  <a:prstClr val="black"/>
                </a:solidFill>
                <a:sym typeface="Wingdings" pitchFamily="2" charset="2"/>
              </a:rPr>
              <a:t>              periode van bevolkingsafname</a:t>
            </a:r>
            <a:br>
              <a:rPr lang="nl-NL" sz="2200" dirty="0">
                <a:solidFill>
                  <a:prstClr val="black"/>
                </a:solidFill>
                <a:sym typeface="Wingdings" pitchFamily="2" charset="2"/>
              </a:rPr>
            </a:br>
            <a:br>
              <a:rPr lang="nl-NL" sz="2200" dirty="0">
                <a:solidFill>
                  <a:prstClr val="black"/>
                </a:solidFill>
                <a:sym typeface="Wingdings" pitchFamily="2" charset="2"/>
              </a:rPr>
            </a:br>
            <a:r>
              <a:rPr lang="nl-NL" sz="2200" dirty="0">
                <a:solidFill>
                  <a:prstClr val="black"/>
                </a:solidFill>
                <a:sym typeface="Wingdings" pitchFamily="2" charset="2"/>
              </a:rPr>
              <a:t>2	</a:t>
            </a:r>
            <a:r>
              <a:rPr lang="nl-NL" sz="2200" b="1" dirty="0">
                <a:solidFill>
                  <a:prstClr val="black"/>
                </a:solidFill>
                <a:sym typeface="Wingdings" pitchFamily="2" charset="2"/>
              </a:rPr>
              <a:t>natuurlijke bevolkingsgroei </a:t>
            </a:r>
            <a:r>
              <a:rPr lang="nl-NL" sz="2200" dirty="0">
                <a:solidFill>
                  <a:prstClr val="black"/>
                </a:solidFill>
                <a:sym typeface="Wingdings" pitchFamily="2" charset="2"/>
              </a:rPr>
              <a:t>= </a:t>
            </a:r>
          </a:p>
          <a:p>
            <a:r>
              <a:rPr lang="nl-NL" sz="2200" dirty="0">
                <a:solidFill>
                  <a:prstClr val="black"/>
                </a:solidFill>
                <a:sym typeface="Wingdings" pitchFamily="2" charset="2"/>
              </a:rPr>
              <a:t>              bevolkingsgroei door een </a:t>
            </a:r>
          </a:p>
          <a:p>
            <a:r>
              <a:rPr lang="nl-NL" sz="2200" dirty="0">
                <a:solidFill>
                  <a:prstClr val="black"/>
                </a:solidFill>
                <a:sym typeface="Wingdings" pitchFamily="2" charset="2"/>
              </a:rPr>
              <a:t>              geboorteoverschot</a:t>
            </a:r>
            <a:endParaRPr lang="nl-NL" sz="2200" b="1" dirty="0">
              <a:solidFill>
                <a:prstClr val="black"/>
              </a:solidFill>
              <a:sym typeface="Wingdings" pitchFamily="2" charset="2"/>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6136" y="1091679"/>
            <a:ext cx="3528392" cy="5498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4475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§1 Berlijn</a:t>
            </a:r>
          </a:p>
        </p:txBody>
      </p:sp>
      <p:sp>
        <p:nvSpPr>
          <p:cNvPr id="2" name="TextBox 1"/>
          <p:cNvSpPr txBox="1"/>
          <p:nvPr/>
        </p:nvSpPr>
        <p:spPr>
          <a:xfrm>
            <a:off x="0" y="1091679"/>
            <a:ext cx="9036496" cy="4832092"/>
          </a:xfrm>
          <a:prstGeom prst="rect">
            <a:avLst/>
          </a:prstGeom>
          <a:noFill/>
        </p:spPr>
        <p:txBody>
          <a:bodyPr wrap="square" rtlCol="0">
            <a:spAutoFit/>
          </a:bodyPr>
          <a:lstStyle/>
          <a:p>
            <a:r>
              <a:rPr lang="nl-NL" sz="2200" b="1" dirty="0">
                <a:solidFill>
                  <a:prstClr val="black"/>
                </a:solidFill>
              </a:rPr>
              <a:t>     Centraal in Europa</a:t>
            </a:r>
            <a:endParaRPr lang="nl-NL" sz="2200" b="1" dirty="0">
              <a:solidFill>
                <a:prstClr val="black"/>
              </a:solidFill>
              <a:sym typeface="Wingdings" pitchFamily="2" charset="2"/>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Wingdings" pitchFamily="2" charset="2"/>
              <a:buChar char="Ø"/>
            </a:pPr>
            <a:r>
              <a:rPr lang="nl-NL" sz="2200" dirty="0">
                <a:solidFill>
                  <a:prstClr val="black"/>
                </a:solidFill>
              </a:rPr>
              <a:t>Tot 1989 vormde West-Berlijn een westers eiland in Oost-Europa.</a:t>
            </a:r>
          </a:p>
          <a:p>
            <a:pPr marL="342900" indent="-342900">
              <a:buFont typeface="Wingdings" pitchFamily="2" charset="2"/>
              <a:buChar char="Ø"/>
            </a:pPr>
            <a:endParaRPr lang="nl-NL" sz="2200" dirty="0">
              <a:solidFill>
                <a:prstClr val="black"/>
              </a:solidFill>
            </a:endParaRPr>
          </a:p>
          <a:p>
            <a:pPr marL="342900" indent="-342900">
              <a:buFont typeface="Arial" pitchFamily="34" charset="0"/>
              <a:buChar char="•"/>
            </a:pPr>
            <a:r>
              <a:rPr lang="nl-NL" sz="2200" dirty="0">
                <a:solidFill>
                  <a:prstClr val="black"/>
                </a:solidFill>
              </a:rPr>
              <a:t>Na 1989: Berlijn als hoofdstad van het verenigde Duitsland en als schakel tussen West- en Oost-Europa.</a:t>
            </a:r>
          </a:p>
          <a:p>
            <a:pPr marL="342900" indent="-342900">
              <a:buFont typeface="Wingdings" pitchFamily="2" charset="2"/>
              <a:buChar char="Ø"/>
            </a:pPr>
            <a:endParaRPr lang="nl-NL" sz="2200"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089" y="3284984"/>
            <a:ext cx="5472608" cy="332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3217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p:nvPr>
        </p:nvSpPr>
        <p:spPr>
          <a:xfrm>
            <a:off x="0" y="332656"/>
            <a:ext cx="9134856" cy="720000"/>
          </a:xfrm>
        </p:spPr>
        <p:txBody>
          <a:bodyPr>
            <a:normAutofit/>
          </a:bodyPr>
          <a:lstStyle/>
          <a:p>
            <a:r>
              <a:rPr lang="nl-NL" sz="3200" dirty="0">
                <a:solidFill>
                  <a:schemeClr val="bg1"/>
                </a:solidFill>
                <a:latin typeface="Verdana" panose="020B0604030504040204" pitchFamily="34" charset="0"/>
                <a:ea typeface="Verdana" panose="020B0604030504040204" pitchFamily="34" charset="0"/>
                <a:cs typeface="Verdana" panose="020B0604030504040204" pitchFamily="34" charset="0"/>
              </a:rPr>
              <a:t>§2 Made in Germany</a:t>
            </a:r>
          </a:p>
        </p:txBody>
      </p:sp>
      <p:sp>
        <p:nvSpPr>
          <p:cNvPr id="2" name="TextBox 1"/>
          <p:cNvSpPr txBox="1"/>
          <p:nvPr/>
        </p:nvSpPr>
        <p:spPr>
          <a:xfrm>
            <a:off x="1" y="1091679"/>
            <a:ext cx="9143999" cy="6555641"/>
          </a:xfrm>
          <a:prstGeom prst="rect">
            <a:avLst/>
          </a:prstGeom>
          <a:noFill/>
        </p:spPr>
        <p:txBody>
          <a:bodyPr wrap="square" rtlCol="0">
            <a:spAutoFit/>
          </a:bodyPr>
          <a:lstStyle/>
          <a:p>
            <a:r>
              <a:rPr lang="nl-NL" sz="2200" b="1" dirty="0">
                <a:solidFill>
                  <a:prstClr val="black"/>
                </a:solidFill>
              </a:rPr>
              <a:t>     Auto-industrie</a:t>
            </a:r>
          </a:p>
          <a:p>
            <a:endParaRPr lang="nl-NL" sz="1200" b="1" dirty="0">
              <a:solidFill>
                <a:prstClr val="black"/>
              </a:solidFill>
            </a:endParaRPr>
          </a:p>
          <a:p>
            <a:pPr marL="342900" indent="-342900">
              <a:buFont typeface="Wingdings" pitchFamily="2" charset="2"/>
              <a:buChar char="Ø"/>
            </a:pPr>
            <a:r>
              <a:rPr lang="nl-NL" sz="2200" dirty="0">
                <a:solidFill>
                  <a:prstClr val="black"/>
                </a:solidFill>
              </a:rPr>
              <a:t>De Duitse auto-industrie is een echte </a:t>
            </a:r>
            <a:r>
              <a:rPr lang="nl-NL" sz="2200" b="1" dirty="0">
                <a:solidFill>
                  <a:prstClr val="black"/>
                </a:solidFill>
                <a:sym typeface="Wingdings" pitchFamily="2" charset="2"/>
              </a:rPr>
              <a:t>hightechindustrie</a:t>
            </a:r>
            <a:r>
              <a:rPr lang="nl-NL" sz="2200" dirty="0">
                <a:solidFill>
                  <a:prstClr val="black"/>
                </a:solidFill>
                <a:sym typeface="Wingdings" pitchFamily="2" charset="2"/>
              </a:rPr>
              <a:t> </a:t>
            </a:r>
            <a:br>
              <a:rPr lang="nl-NL" sz="2200" dirty="0">
                <a:solidFill>
                  <a:prstClr val="black"/>
                </a:solidFill>
                <a:sym typeface="Wingdings" pitchFamily="2" charset="2"/>
              </a:rPr>
            </a:br>
            <a:r>
              <a:rPr lang="nl-NL" sz="2200" dirty="0">
                <a:solidFill>
                  <a:prstClr val="black"/>
                </a:solidFill>
                <a:sym typeface="Wingdings" pitchFamily="2" charset="2"/>
              </a:rPr>
              <a:t> industrie die gebaseerd is op hoogstaande technische kennis.</a:t>
            </a:r>
          </a:p>
          <a:p>
            <a:pPr marL="342900" indent="-342900">
              <a:buFont typeface="Wingdings" pitchFamily="2" charset="2"/>
              <a:buChar char="Ø"/>
            </a:pPr>
            <a:endParaRPr lang="nl-NL" sz="1200"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Veel </a:t>
            </a:r>
            <a:r>
              <a:rPr lang="nl-NL" sz="2200" b="1" dirty="0">
                <a:solidFill>
                  <a:prstClr val="black"/>
                </a:solidFill>
                <a:sym typeface="Wingdings" pitchFamily="2" charset="2"/>
              </a:rPr>
              <a:t>export</a:t>
            </a:r>
            <a:r>
              <a:rPr lang="nl-NL" sz="2200" dirty="0">
                <a:solidFill>
                  <a:prstClr val="black"/>
                </a:solidFill>
                <a:sym typeface="Wingdings" pitchFamily="2" charset="2"/>
              </a:rPr>
              <a:t>  </a:t>
            </a:r>
            <a:r>
              <a:rPr lang="nl-NL" sz="2200" i="1" dirty="0">
                <a:solidFill>
                  <a:prstClr val="black"/>
                </a:solidFill>
                <a:sym typeface="Wingdings" pitchFamily="2" charset="2"/>
              </a:rPr>
              <a:t>made in Germany </a:t>
            </a:r>
            <a:r>
              <a:rPr lang="nl-NL" sz="2200" dirty="0">
                <a:solidFill>
                  <a:prstClr val="black"/>
                </a:solidFill>
                <a:sym typeface="Wingdings" pitchFamily="2" charset="2"/>
              </a:rPr>
              <a:t> uitstekende kwaliteit</a:t>
            </a:r>
            <a:endParaRPr lang="nl-NL" sz="2200" i="1" dirty="0">
              <a:solidFill>
                <a:prstClr val="black"/>
              </a:solidFill>
              <a:sym typeface="Wingdings" pitchFamily="2" charset="2"/>
            </a:endParaRPr>
          </a:p>
          <a:p>
            <a:pPr marL="342900" indent="-342900">
              <a:buFont typeface="Arial" pitchFamily="34" charset="0"/>
              <a:buChar char="•"/>
            </a:pPr>
            <a:endParaRPr lang="nl-NL" sz="1200" i="1" dirty="0">
              <a:solidFill>
                <a:prstClr val="black"/>
              </a:solidFill>
              <a:sym typeface="Wingdings" pitchFamily="2" charset="2"/>
            </a:endParaRPr>
          </a:p>
          <a:p>
            <a:pPr marL="342900" indent="-342900">
              <a:buFont typeface="Arial" pitchFamily="34" charset="0"/>
              <a:buChar char="•"/>
            </a:pPr>
            <a:r>
              <a:rPr lang="nl-NL" sz="2200" dirty="0">
                <a:solidFill>
                  <a:prstClr val="black"/>
                </a:solidFill>
                <a:sym typeface="Wingdings" pitchFamily="2" charset="2"/>
              </a:rPr>
              <a:t>Ook veel productie in buitenland  </a:t>
            </a:r>
            <a:r>
              <a:rPr lang="nl-NL" sz="2200" b="1" dirty="0">
                <a:solidFill>
                  <a:prstClr val="black"/>
                </a:solidFill>
                <a:sym typeface="Wingdings" pitchFamily="2" charset="2"/>
              </a:rPr>
              <a:t>multinationals</a:t>
            </a:r>
          </a:p>
          <a:p>
            <a:pPr marL="342900" indent="-342900">
              <a:buFont typeface="Wingdings" pitchFamily="2" charset="2"/>
              <a:buChar char="Ø"/>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Wingdings" pitchFamily="2" charset="2"/>
              <a:buChar char="Ø"/>
            </a:pPr>
            <a:endParaRPr lang="nl-NL" sz="2200" b="1" dirty="0">
              <a:solidFill>
                <a:prstClr val="black"/>
              </a:solidFill>
              <a:sym typeface="Wingdings" pitchFamily="2" charset="2"/>
            </a:endParaRPr>
          </a:p>
          <a:p>
            <a:pPr marL="342900" indent="-342900">
              <a:buFont typeface="Wingdings" pitchFamily="2" charset="2"/>
              <a:buChar char="Ø"/>
            </a:pPr>
            <a:endParaRPr lang="nl-NL" sz="2200" b="1" dirty="0">
              <a:solidFill>
                <a:prstClr val="black"/>
              </a:solidFill>
            </a:endParaRPr>
          </a:p>
          <a:p>
            <a:pPr marL="342900" indent="-342900">
              <a:buFont typeface="Arial" pitchFamily="34" charset="0"/>
              <a:buChar char="•"/>
            </a:pPr>
            <a:endParaRPr lang="nl-NL" sz="2200" dirty="0">
              <a:solidFill>
                <a:prstClr val="black"/>
              </a:solidFill>
              <a:sym typeface="Wingdings" pitchFamily="2" charset="2"/>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a:p>
            <a:br>
              <a:rPr lang="nl-NL" sz="2200" dirty="0">
                <a:solidFill>
                  <a:prstClr val="black"/>
                </a:solidFill>
                <a:sym typeface="Wingdings" pitchFamily="2" charset="2"/>
              </a:rPr>
            </a:br>
            <a:endParaRPr lang="nl-NL" sz="2200" dirty="0">
              <a:solidFill>
                <a:prstClr val="black"/>
              </a:solidFill>
            </a:endParaRPr>
          </a:p>
          <a:p>
            <a:endParaRPr lang="nl-NL" sz="2200" b="1" dirty="0">
              <a:solidFill>
                <a:prstClr val="black"/>
              </a:solidFill>
            </a:endParaRPr>
          </a:p>
          <a:p>
            <a:pPr marL="342900" indent="-342900">
              <a:buFont typeface="Arial" pitchFamily="34" charset="0"/>
              <a:buChar char="•"/>
            </a:pPr>
            <a:endParaRPr lang="nl-NL" sz="2200" dirty="0">
              <a:solidFill>
                <a:prstClr val="black"/>
              </a:solidFill>
            </a:endParaRPr>
          </a:p>
          <a:p>
            <a:pPr marL="342900" indent="-342900">
              <a:buFont typeface="Wingdings" pitchFamily="2" charset="2"/>
              <a:buChar char="Ø"/>
            </a:pPr>
            <a:endParaRPr lang="nl-NL" sz="2200" dirty="0">
              <a:solidFill>
                <a:prstClr val="black"/>
              </a:solidFill>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59026"/>
            <a:ext cx="1368152" cy="273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783" y="3429000"/>
            <a:ext cx="4290237"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196291"/>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TotalTime>
  <Words>1892</Words>
  <Application>Microsoft Office PowerPoint</Application>
  <PresentationFormat>Diavoorstelling (4:3)</PresentationFormat>
  <Paragraphs>380</Paragraphs>
  <Slides>35</Slides>
  <Notes>30</Notes>
  <HiddenSlides>0</HiddenSlides>
  <MMClips>0</MMClips>
  <ScaleCrop>false</ScaleCrop>
  <HeadingPairs>
    <vt:vector size="6" baseType="variant">
      <vt:variant>
        <vt:lpstr>Gebruikte lettertypen</vt:lpstr>
      </vt:variant>
      <vt:variant>
        <vt:i4>4</vt:i4>
      </vt:variant>
      <vt:variant>
        <vt:lpstr>Thema</vt:lpstr>
      </vt:variant>
      <vt:variant>
        <vt:i4>2</vt:i4>
      </vt:variant>
      <vt:variant>
        <vt:lpstr>Diatitels</vt:lpstr>
      </vt:variant>
      <vt:variant>
        <vt:i4>35</vt:i4>
      </vt:variant>
    </vt:vector>
  </HeadingPairs>
  <TitlesOfParts>
    <vt:vector size="41" baseType="lpstr">
      <vt:lpstr>Arial</vt:lpstr>
      <vt:lpstr>Calibri</vt:lpstr>
      <vt:lpstr>Verdana</vt:lpstr>
      <vt:lpstr>Wingdings</vt:lpstr>
      <vt:lpstr>Kantoorthema</vt:lpstr>
      <vt:lpstr>1_Kantoorthema</vt:lpstr>
      <vt:lpstr>PowerPoint-presentatie</vt:lpstr>
      <vt:lpstr>Duitsland: in het hart van Europa</vt:lpstr>
      <vt:lpstr>§1 Berlijn</vt:lpstr>
      <vt:lpstr>§1 Berlijn</vt:lpstr>
      <vt:lpstr>§1 Berlijn</vt:lpstr>
      <vt:lpstr>§1 Berlijn</vt:lpstr>
      <vt:lpstr>§1 Berlijn</vt:lpstr>
      <vt:lpstr>§1 Berlijn</vt:lpstr>
      <vt:lpstr>§2 Made in Germany</vt:lpstr>
      <vt:lpstr>§2 Made in Germany</vt:lpstr>
      <vt:lpstr>§2 Made in Germany</vt:lpstr>
      <vt:lpstr>§2 Made in Germany</vt:lpstr>
      <vt:lpstr>§3 Bevolking en ruimte</vt:lpstr>
      <vt:lpstr>§3 Bevolking en ruimte</vt:lpstr>
      <vt:lpstr>§3 Bevolking en ruimte</vt:lpstr>
      <vt:lpstr>§3 Bevolking en ruimte</vt:lpstr>
      <vt:lpstr>§3 Bevolking en ruimte</vt:lpstr>
      <vt:lpstr>§3 Bevolking en ruimte</vt:lpstr>
      <vt:lpstr>§3 Bevolking en ruimte</vt:lpstr>
      <vt:lpstr>§4 Ruhrgebied</vt:lpstr>
      <vt:lpstr>§4 Ruhrgebied</vt:lpstr>
      <vt:lpstr>§4 Ruhrgebied</vt:lpstr>
      <vt:lpstr>§4 Ruhrgebied</vt:lpstr>
      <vt:lpstr>§4 Ruhrgebied</vt:lpstr>
      <vt:lpstr>§4 Ruhrgebied</vt:lpstr>
      <vt:lpstr>§4 Ruhrgebied</vt:lpstr>
      <vt:lpstr>§4 Ruhrgebied</vt:lpstr>
      <vt:lpstr>§5 Bronnen: Duitsland en Europa</vt:lpstr>
      <vt:lpstr>§5 Bronnen: Duitsland en Europa</vt:lpstr>
      <vt:lpstr>§5 Bronnen: Duitsland en Europa</vt:lpstr>
      <vt:lpstr>§5 Bronnen: Duitsland en Europa</vt:lpstr>
      <vt:lpstr>§5 Bronnen: Duitsland en Europa</vt:lpstr>
      <vt:lpstr>§5 Bronnen: Duitsland en Europa</vt:lpstr>
      <vt:lpstr>Zoom in Veranderingen in geboorte en sterfte</vt:lpstr>
      <vt:lpstr>Zoom in Veranderingen in geboorte en sterfte</vt:lpstr>
    </vt:vector>
  </TitlesOfParts>
  <Company>ThiemeMeulenhoff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Roubroeks, Wendy</dc:creator>
  <cp:lastModifiedBy>Doeke Faber</cp:lastModifiedBy>
  <cp:revision>70</cp:revision>
  <dcterms:created xsi:type="dcterms:W3CDTF">2014-04-14T14:11:18Z</dcterms:created>
  <dcterms:modified xsi:type="dcterms:W3CDTF">2020-06-15T20:07:22Z</dcterms:modified>
</cp:coreProperties>
</file>