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2A05189C-75EB-47F3-A620-FC044E588FA5}">
  <a:tblStyle styleId="{2A05189C-75EB-47F3-A620-FC044E588FA5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8003b60b17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8003b60b1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8003b60b17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8003b60b17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003b60b17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8003b60b17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8003b60b17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8003b60b17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8003b60b17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8003b60b1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8003b60b17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8003b60b17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schooltv.nl/video/meer-muziek-in-de-klas-bodypercussie/#q=bodypercussie" TargetMode="External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schooltv.nl/video/meer-muziek-in-de-klas-bodypercussie/#q=bodypercussie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D816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2575" y="865075"/>
            <a:ext cx="5407500" cy="3604992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952100" y="166375"/>
            <a:ext cx="5407500" cy="6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 sz="3600"/>
              <a:t>muziek maken met je lijf!</a:t>
            </a:r>
            <a:endParaRPr sz="36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9600" y="304650"/>
            <a:ext cx="1234425" cy="1851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6823" y="2374175"/>
            <a:ext cx="1729274" cy="15813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3522175" y="4598400"/>
            <a:ext cx="3941400" cy="4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link staat op de volgende pagina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D816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587025" y="391350"/>
            <a:ext cx="6932400" cy="5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" sz="1200" u="sng">
                <a:solidFill>
                  <a:schemeClr val="accent5"/>
                </a:solidFill>
                <a:hlinkClick r:id="rId3"/>
              </a:rPr>
              <a:t>https://schooltv.nl/video/meer-muziek-in-de-klas-bodypercussie/#q=bodypercussie</a:t>
            </a:r>
            <a:endParaRPr sz="1200"/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63862" y="894450"/>
            <a:ext cx="4216275" cy="28108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20438" y="3705300"/>
            <a:ext cx="8903100" cy="11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 sz="1800"/>
              <a:t>stop 1 </a:t>
            </a:r>
            <a:r>
              <a:rPr lang="nl" sz="1800"/>
              <a:t>op 0:29 Welke geluiden kunnen jullie met je lichaam maken? </a:t>
            </a:r>
            <a:br>
              <a:rPr lang="nl" sz="1800"/>
            </a:br>
            <a:r>
              <a:rPr lang="nl" sz="1800"/>
              <a:t>Welke lichaamsdelen gebruik je?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 sz="1800"/>
              <a:t>stop 2</a:t>
            </a:r>
            <a:r>
              <a:rPr lang="nl" sz="1800"/>
              <a:t> op 2:13 Oefen de drie manieren van klappen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 sz="1800"/>
              <a:t>stop 3 </a:t>
            </a:r>
            <a:r>
              <a:rPr lang="nl" sz="1800"/>
              <a:t>op 2:58 Oefen samen de bewegingen van het refrein. Kijk op de volgende dia!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Google Shape;70;p15"/>
          <p:cNvGraphicFramePr/>
          <p:nvPr/>
        </p:nvGraphicFramePr>
        <p:xfrm>
          <a:off x="436425" y="461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{2A05189C-75EB-47F3-A620-FC044E588FA5}</a:tableStyleId>
              </a:tblPr>
              <a:tblGrid>
                <a:gridCol w="751900"/>
                <a:gridCol w="478500"/>
                <a:gridCol w="464825"/>
                <a:gridCol w="464825"/>
                <a:gridCol w="464825"/>
                <a:gridCol w="464825"/>
                <a:gridCol w="464825"/>
                <a:gridCol w="478500"/>
                <a:gridCol w="464825"/>
                <a:gridCol w="478500"/>
                <a:gridCol w="464825"/>
                <a:gridCol w="478500"/>
                <a:gridCol w="464825"/>
                <a:gridCol w="478500"/>
                <a:gridCol w="464825"/>
                <a:gridCol w="478500"/>
                <a:gridCol w="464825"/>
              </a:tblGrid>
              <a:tr h="703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1</a:t>
                      </a:r>
                      <a:endParaRPr/>
                    </a:p>
                  </a:txBody>
                  <a:tcPr marT="80650" marB="31750" marR="44450" marL="673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2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3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4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5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6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7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8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03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Voet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03275">
                <a:tc>
                  <a:txBody>
                    <a:bodyPr/>
                    <a:lstStyle/>
                    <a:p>
                      <a:pPr indent="0" lvl="0" marL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Been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03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Borst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03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Klap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03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Knip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1" name="Google Shape;71;p15"/>
          <p:cNvSpPr txBox="1"/>
          <p:nvPr/>
        </p:nvSpPr>
        <p:spPr>
          <a:xfrm>
            <a:off x="742800" y="104225"/>
            <a:ext cx="58722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" sz="1200" u="sng">
                <a:solidFill>
                  <a:srgbClr val="FF0000"/>
                </a:solidFill>
                <a:hlinkClick r:id="rId3"/>
              </a:rPr>
              <a:t>https://schooltv.nl/video/meer-muziek-in-de-klas-bodypercussie/#q=bodypercussie</a:t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" name="Google Shape;76;p16"/>
          <p:cNvGraphicFramePr/>
          <p:nvPr/>
        </p:nvGraphicFramePr>
        <p:xfrm>
          <a:off x="764763" y="689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{2A05189C-75EB-47F3-A620-FC044E588FA5}</a:tableStyleId>
              </a:tblPr>
              <a:tblGrid>
                <a:gridCol w="734200"/>
                <a:gridCol w="427075"/>
                <a:gridCol w="443625"/>
                <a:gridCol w="443625"/>
                <a:gridCol w="443625"/>
                <a:gridCol w="443625"/>
                <a:gridCol w="443625"/>
                <a:gridCol w="456675"/>
                <a:gridCol w="443625"/>
                <a:gridCol w="456675"/>
                <a:gridCol w="443625"/>
                <a:gridCol w="456675"/>
                <a:gridCol w="443625"/>
                <a:gridCol w="456675"/>
                <a:gridCol w="443625"/>
                <a:gridCol w="456675"/>
                <a:gridCol w="456675"/>
              </a:tblGrid>
              <a:tr h="602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1</a:t>
                      </a:r>
                      <a:endParaRPr/>
                    </a:p>
                  </a:txBody>
                  <a:tcPr marT="79375" marB="31125" marR="43825" marL="679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2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3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4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5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6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7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8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2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Voet</a:t>
                      </a:r>
                      <a:endParaRPr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nl"/>
                        <a:t>stamp</a:t>
                      </a:r>
                      <a:endParaRPr i="1"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2750">
                <a:tc>
                  <a:txBody>
                    <a:bodyPr/>
                    <a:lstStyle/>
                    <a:p>
                      <a:pPr indent="0" lvl="0" marL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Been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2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Borst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2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Klap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27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Knip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7" name="Google Shape;77;p16"/>
          <p:cNvSpPr txBox="1"/>
          <p:nvPr/>
        </p:nvSpPr>
        <p:spPr>
          <a:xfrm>
            <a:off x="1014575" y="4533475"/>
            <a:ext cx="74487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4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" name="Google Shape;82;p17"/>
          <p:cNvGraphicFramePr/>
          <p:nvPr/>
        </p:nvGraphicFramePr>
        <p:xfrm>
          <a:off x="860225" y="1042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{2A05189C-75EB-47F3-A620-FC044E588FA5}</a:tableStyleId>
              </a:tblPr>
              <a:tblGrid>
                <a:gridCol w="601150"/>
                <a:gridCol w="408400"/>
                <a:gridCol w="408400"/>
                <a:gridCol w="408400"/>
                <a:gridCol w="408400"/>
                <a:gridCol w="408400"/>
                <a:gridCol w="408400"/>
                <a:gridCol w="408400"/>
                <a:gridCol w="408400"/>
                <a:gridCol w="408400"/>
                <a:gridCol w="408400"/>
                <a:gridCol w="408400"/>
                <a:gridCol w="408400"/>
                <a:gridCol w="408400"/>
                <a:gridCol w="408400"/>
                <a:gridCol w="408400"/>
                <a:gridCol w="408400"/>
              </a:tblGrid>
              <a:tr h="3394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1</a:t>
                      </a:r>
                      <a:endParaRPr/>
                    </a:p>
                  </a:txBody>
                  <a:tcPr marT="80650" marB="31750" marR="44450" marL="673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2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3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4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5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6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7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8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94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Voet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9400">
                <a:tc>
                  <a:txBody>
                    <a:bodyPr/>
                    <a:lstStyle/>
                    <a:p>
                      <a:pPr indent="0" lvl="0" marL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Been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94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Borst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94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Klap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94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Knip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80650" marB="31750" marR="44450" marL="673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3" name="Google Shape;83;p17"/>
          <p:cNvSpPr txBox="1"/>
          <p:nvPr/>
        </p:nvSpPr>
        <p:spPr>
          <a:xfrm>
            <a:off x="742800" y="104225"/>
            <a:ext cx="5872200" cy="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  <p:graphicFrame>
        <p:nvGraphicFramePr>
          <p:cNvPr id="84" name="Google Shape;84;p17"/>
          <p:cNvGraphicFramePr/>
          <p:nvPr/>
        </p:nvGraphicFramePr>
        <p:xfrm>
          <a:off x="733800" y="257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{2A05189C-75EB-47F3-A620-FC044E588FA5}</a:tableStyleId>
              </a:tblPr>
              <a:tblGrid>
                <a:gridCol w="533600"/>
                <a:gridCol w="446425"/>
                <a:gridCol w="446425"/>
                <a:gridCol w="446425"/>
                <a:gridCol w="446425"/>
                <a:gridCol w="446425"/>
                <a:gridCol w="446425"/>
                <a:gridCol w="446425"/>
                <a:gridCol w="446425"/>
                <a:gridCol w="446425"/>
                <a:gridCol w="446425"/>
                <a:gridCol w="446425"/>
                <a:gridCol w="446425"/>
                <a:gridCol w="446425"/>
                <a:gridCol w="446425"/>
                <a:gridCol w="446425"/>
                <a:gridCol w="446425"/>
              </a:tblGrid>
              <a:tr h="277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1</a:t>
                      </a:r>
                      <a:endParaRPr/>
                    </a:p>
                  </a:txBody>
                  <a:tcPr marT="79375" marB="31125" marR="43825" marL="679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2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3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4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5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6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7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8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55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Voet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5525">
                <a:tc>
                  <a:txBody>
                    <a:bodyPr/>
                    <a:lstStyle/>
                    <a:p>
                      <a:pPr indent="0" lvl="0" marL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Been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55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Borst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55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Klap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55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Knip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79375" marB="31125" marR="43825" marL="679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D816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/>
        </p:nvSpPr>
        <p:spPr>
          <a:xfrm>
            <a:off x="1048275" y="964400"/>
            <a:ext cx="7421700" cy="31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nl" sz="3000">
                <a:latin typeface="Comic Sans MS"/>
                <a:ea typeface="Comic Sans MS"/>
                <a:cs typeface="Comic Sans MS"/>
                <a:sym typeface="Comic Sans MS"/>
              </a:rPr>
              <a:t>Bekijk nu samen de rest van het filmpje.</a:t>
            </a:r>
            <a:endParaRPr i="1" sz="30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nl" sz="3000">
                <a:latin typeface="Comic Sans MS"/>
                <a:ea typeface="Comic Sans MS"/>
                <a:cs typeface="Comic Sans MS"/>
                <a:sym typeface="Comic Sans MS"/>
              </a:rPr>
              <a:t>De kinderen hebben in groepjes een eigen ritme verzonnen.</a:t>
            </a:r>
            <a:endParaRPr i="1" sz="30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30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nl" sz="3000">
                <a:latin typeface="Comic Sans MS"/>
                <a:ea typeface="Comic Sans MS"/>
                <a:cs typeface="Comic Sans MS"/>
                <a:sym typeface="Comic Sans MS"/>
              </a:rPr>
              <a:t>Kunnen jullie dat ook?</a:t>
            </a:r>
            <a:endParaRPr i="1" sz="30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nl" sz="3000">
                <a:latin typeface="Comic Sans MS"/>
                <a:ea typeface="Comic Sans MS"/>
                <a:cs typeface="Comic Sans MS"/>
                <a:sym typeface="Comic Sans MS"/>
              </a:rPr>
              <a:t>Gebruik het werkblad.</a:t>
            </a:r>
            <a:endParaRPr i="1" sz="3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229450" y="743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{2A05189C-75EB-47F3-A620-FC044E588FA5}</a:tableStyleId>
              </a:tblPr>
              <a:tblGrid>
                <a:gridCol w="759900"/>
                <a:gridCol w="483575"/>
                <a:gridCol w="455950"/>
                <a:gridCol w="483575"/>
                <a:gridCol w="455950"/>
                <a:gridCol w="483575"/>
                <a:gridCol w="455950"/>
                <a:gridCol w="483575"/>
                <a:gridCol w="455950"/>
                <a:gridCol w="483575"/>
                <a:gridCol w="469750"/>
                <a:gridCol w="483575"/>
                <a:gridCol w="469750"/>
                <a:gridCol w="483575"/>
                <a:gridCol w="469750"/>
                <a:gridCol w="483575"/>
                <a:gridCol w="469750"/>
              </a:tblGrid>
              <a:tr h="276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1</a:t>
                      </a:r>
                      <a:endParaRPr/>
                    </a:p>
                  </a:txBody>
                  <a:tcPr marT="91425" marB="91425" marR="68575" marL="68575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2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3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4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5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6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7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8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e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indent="0" lvl="0" marL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Voet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Been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Borst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Klap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Knip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2540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"/>
                        <a:t> </a:t>
                      </a:r>
                      <a:endParaRPr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