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notesMasterIdLst>
    <p:notesMasterId r:id="rId10"/>
  </p:notesMasterIdLst>
  <p:sldIdLst>
    <p:sldId id="256" r:id="rId5"/>
    <p:sldId id="356" r:id="rId6"/>
    <p:sldId id="357" r:id="rId7"/>
    <p:sldId id="361" r:id="rId8"/>
    <p:sldId id="362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772A2E3-736F-40C0-8F8B-B64CD1291EF9}" type="datetimeFigureOut">
              <a:rPr lang="nl-NL" smtClean="0"/>
              <a:t>17-3-2020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3F84D2-3763-4959-A3B9-B1747F82473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00457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jdelijke aanduiding voor dia-afbeelding 1">
            <a:extLst>
              <a:ext uri="{FF2B5EF4-FFF2-40B4-BE49-F238E27FC236}">
                <a16:creationId xmlns:a16="http://schemas.microsoft.com/office/drawing/2014/main" id="{4E53041F-5484-4713-9902-5B693F5ED70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4339" name="Tijdelijke aanduiding voor notities 2">
            <a:extLst>
              <a:ext uri="{FF2B5EF4-FFF2-40B4-BE49-F238E27FC236}">
                <a16:creationId xmlns:a16="http://schemas.microsoft.com/office/drawing/2014/main" id="{C3D29794-9A8E-4D98-BAEC-DB3A45C62DAA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r>
              <a:rPr lang="nl-NL" altLang="nl-NL"/>
              <a:t>Zelfde doel als Wet BIG, WGBO en KWZ. Hierbij houdt verantwoorde zorg in dat je </a:t>
            </a:r>
            <a:r>
              <a:rPr lang="nl-NL" altLang="nl-NL" u="sng"/>
              <a:t>geen</a:t>
            </a:r>
            <a:r>
              <a:rPr lang="nl-NL" altLang="nl-NL"/>
              <a:t> onvrijwillige zorg biedt, tenzij…</a:t>
            </a:r>
          </a:p>
        </p:txBody>
      </p:sp>
      <p:sp>
        <p:nvSpPr>
          <p:cNvPr id="14340" name="Tijdelijke aanduiding voor dianummer 3">
            <a:extLst>
              <a:ext uri="{FF2B5EF4-FFF2-40B4-BE49-F238E27FC236}">
                <a16:creationId xmlns:a16="http://schemas.microsoft.com/office/drawing/2014/main" id="{F361A2DA-B43D-4583-B465-F92BB304ED6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fld id="{0E2B77C1-EDD2-4CED-A5B6-C0C02B88E663}" type="slidenum">
              <a:rPr lang="nl-NL" altLang="nl-NL" sz="1200" smtClean="0"/>
              <a:pPr/>
              <a:t>2</a:t>
            </a:fld>
            <a:endParaRPr lang="nl-NL" altLang="nl-NL"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3/17/2020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3/17/2020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3/17/2020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3/17/2020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3/17/2020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3/17/2020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3/17/2020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3/17/2020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3/17/2020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3/17/2020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3/17/2020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3/17/2020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952B5B-D145-4D6C-A157-7D31E721882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Wet zorg en dwang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A661F2F-472D-420D-96DF-DD3A3A75B88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15435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inhoud 2">
            <a:extLst>
              <a:ext uri="{FF2B5EF4-FFF2-40B4-BE49-F238E27FC236}">
                <a16:creationId xmlns:a16="http://schemas.microsoft.com/office/drawing/2014/main" id="{C5101CA7-6A92-4D3A-8BE6-C066A9DA82E9}"/>
              </a:ext>
            </a:extLst>
          </p:cNvPr>
          <p:cNvSpPr txBox="1">
            <a:spLocks/>
          </p:cNvSpPr>
          <p:nvPr/>
        </p:nvSpPr>
        <p:spPr>
          <a:xfrm>
            <a:off x="2001838" y="620714"/>
            <a:ext cx="8177212" cy="4319587"/>
          </a:xfrm>
          <a:prstGeom prst="rect">
            <a:avLst/>
          </a:prstGeom>
          <a:ln w="25400" cap="flat" cmpd="sng" algn="ctr">
            <a:solidFill>
              <a:schemeClr val="accent1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>
            <a:normAutofit fontScale="92500" lnSpcReduction="2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  <a:defRPr/>
            </a:pPr>
            <a:r>
              <a:rPr lang="nl-NL" b="1" u="sng" dirty="0"/>
              <a:t>Wet Zorg en dwang:</a:t>
            </a:r>
          </a:p>
          <a:p>
            <a:pPr>
              <a:defRPr/>
            </a:pPr>
            <a:r>
              <a:rPr lang="nl-NL" dirty="0"/>
              <a:t>De Wet </a:t>
            </a:r>
            <a:r>
              <a:rPr lang="nl-NL" dirty="0" err="1"/>
              <a:t>Bopz</a:t>
            </a:r>
            <a:r>
              <a:rPr lang="nl-NL" dirty="0"/>
              <a:t> (onvrijwillige opname en behandeling) is inmiddels zeer complex</a:t>
            </a:r>
          </a:p>
          <a:p>
            <a:pPr>
              <a:defRPr/>
            </a:pPr>
            <a:r>
              <a:rPr lang="nl-NL" dirty="0"/>
              <a:t>Naleving van de wet gebeurt niet altijd goed</a:t>
            </a:r>
          </a:p>
          <a:p>
            <a:pPr>
              <a:defRPr/>
            </a:pPr>
            <a:r>
              <a:rPr lang="nl-NL" b="1" i="1" dirty="0"/>
              <a:t>Cliënten met een verslaving en/of psychische problemen scheiden van dementerenden en verstandelijk gehandicapten </a:t>
            </a:r>
          </a:p>
          <a:p>
            <a:pPr>
              <a:defRPr/>
            </a:pPr>
            <a:r>
              <a:rPr lang="nl-NL" b="1" i="1" dirty="0"/>
              <a:t>Twee wetten </a:t>
            </a:r>
            <a:r>
              <a:rPr lang="nl-NL" dirty="0"/>
              <a:t>zullen daarom de Wet </a:t>
            </a:r>
            <a:r>
              <a:rPr lang="nl-NL" dirty="0" err="1"/>
              <a:t>Bopz</a:t>
            </a:r>
            <a:r>
              <a:rPr lang="nl-NL" dirty="0"/>
              <a:t> vervangen </a:t>
            </a:r>
          </a:p>
          <a:p>
            <a:pPr>
              <a:defRPr/>
            </a:pPr>
            <a:r>
              <a:rPr lang="nl-NL" b="1" i="1" dirty="0"/>
              <a:t>Wet verplichte GGZ </a:t>
            </a:r>
            <a:r>
              <a:rPr lang="nl-NL" dirty="0"/>
              <a:t>en </a:t>
            </a:r>
            <a:r>
              <a:rPr lang="nl-NL" b="1" i="1" dirty="0"/>
              <a:t>Wet Zorg en dwang</a:t>
            </a:r>
          </a:p>
        </p:txBody>
      </p:sp>
      <p:sp>
        <p:nvSpPr>
          <p:cNvPr id="6" name="PIJL-OMLAAG 5">
            <a:extLst>
              <a:ext uri="{FF2B5EF4-FFF2-40B4-BE49-F238E27FC236}">
                <a16:creationId xmlns:a16="http://schemas.microsoft.com/office/drawing/2014/main" id="{8020B753-57BF-4A1A-A779-7227812114DD}"/>
              </a:ext>
            </a:extLst>
          </p:cNvPr>
          <p:cNvSpPr/>
          <p:nvPr/>
        </p:nvSpPr>
        <p:spPr>
          <a:xfrm>
            <a:off x="5783263" y="5084763"/>
            <a:ext cx="360362" cy="431800"/>
          </a:xfrm>
          <a:prstGeom prst="downArrow">
            <a:avLst/>
          </a:prstGeom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>
            <a:normAutofit fontScale="70000" lnSpcReduction="20000"/>
          </a:bodyPr>
          <a:lstStyle/>
          <a:p>
            <a:pPr eaLnBrk="1" hangingPunct="1">
              <a:spcBef>
                <a:spcPct val="20000"/>
              </a:spcBef>
              <a:buFont typeface="Arial" pitchFamily="34" charset="0"/>
              <a:buNone/>
              <a:defRPr/>
            </a:pPr>
            <a:endParaRPr lang="nl-NL" sz="2800"/>
          </a:p>
        </p:txBody>
      </p:sp>
      <p:sp>
        <p:nvSpPr>
          <p:cNvPr id="7" name="Tekstvak 6">
            <a:extLst>
              <a:ext uri="{FF2B5EF4-FFF2-40B4-BE49-F238E27FC236}">
                <a16:creationId xmlns:a16="http://schemas.microsoft.com/office/drawing/2014/main" id="{ACE97176-6CA6-4E10-8CFE-2E9583AC6156}"/>
              </a:ext>
            </a:extLst>
          </p:cNvPr>
          <p:cNvSpPr txBox="1"/>
          <p:nvPr/>
        </p:nvSpPr>
        <p:spPr>
          <a:xfrm>
            <a:off x="2003426" y="5661026"/>
            <a:ext cx="8208963" cy="866775"/>
          </a:xfrm>
          <a:prstGeom prst="rect">
            <a:avLst/>
          </a:prstGeom>
          <a:solidFill>
            <a:schemeClr val="accent3"/>
          </a:solidFill>
          <a:ln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>
            <a:normAutofit fontScale="92500" lnSpcReduction="20000"/>
          </a:bodyPr>
          <a:lstStyle>
            <a:defPPr>
              <a:defRPr lang="en-US"/>
            </a:defPPr>
            <a:lvl1pPr eaLnBrk="1" hangingPunct="1">
              <a:spcBef>
                <a:spcPct val="20000"/>
              </a:spcBef>
              <a:buFont typeface="Arial" pitchFamily="34" charset="0"/>
              <a:buNone/>
              <a:defRPr sz="2800"/>
            </a:lvl1pPr>
          </a:lstStyle>
          <a:p>
            <a:pPr algn="ctr">
              <a:defRPr/>
            </a:pPr>
            <a:r>
              <a:rPr lang="nl-NL" b="1" u="sng" dirty="0"/>
              <a:t>Doel:</a:t>
            </a:r>
          </a:p>
          <a:p>
            <a:pPr algn="ctr">
              <a:defRPr/>
            </a:pPr>
            <a:r>
              <a:rPr lang="nl-NL" dirty="0"/>
              <a:t>Verantwoorde zorg bieden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441F7E-AAD2-4471-8C00-2ABF6F2318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274639"/>
            <a:ext cx="8229600" cy="541337"/>
          </a:xfrm>
        </p:spPr>
        <p:txBody>
          <a:bodyPr>
            <a:normAutofit fontScale="90000"/>
          </a:bodyPr>
          <a:lstStyle/>
          <a:p>
            <a:pPr>
              <a:defRPr/>
            </a:pPr>
            <a:r>
              <a:rPr lang="nl-NL" sz="3200" dirty="0"/>
              <a:t>Op welke manieren is vrijheidsbeperking mogelijk vanuit Wet </a:t>
            </a:r>
            <a:r>
              <a:rPr lang="nl-NL" sz="3200" dirty="0" err="1"/>
              <a:t>Bopz</a:t>
            </a:r>
            <a:r>
              <a:rPr lang="nl-NL" sz="3200" dirty="0"/>
              <a:t> (Recht op vrijheid schenden)? (1)</a:t>
            </a:r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E8FC2D05-D916-4B84-BE16-D23747C4833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1200" y="1600200"/>
            <a:ext cx="8229600" cy="4637088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  <a:defRPr/>
            </a:pPr>
            <a:r>
              <a:rPr lang="nl-NL" b="1" i="1" dirty="0"/>
              <a:t>Gedwongen opname:</a:t>
            </a:r>
          </a:p>
          <a:p>
            <a:pPr lvl="1">
              <a:buFont typeface="Arial" panose="020B0604020202020204" pitchFamily="34" charset="0"/>
              <a:buChar char="•"/>
              <a:defRPr/>
            </a:pPr>
            <a:r>
              <a:rPr lang="nl-NL" dirty="0"/>
              <a:t>Aanwezigheid van </a:t>
            </a:r>
            <a:r>
              <a:rPr lang="nl-NL" b="1" dirty="0"/>
              <a:t>geestesstoornis.</a:t>
            </a:r>
          </a:p>
          <a:p>
            <a:pPr lvl="1">
              <a:buFont typeface="Arial" panose="020B0604020202020204" pitchFamily="34" charset="0"/>
              <a:buChar char="•"/>
              <a:defRPr/>
            </a:pPr>
            <a:r>
              <a:rPr lang="nl-NL" b="1" dirty="0"/>
              <a:t>Gevaar voor de cliënt zelf</a:t>
            </a:r>
            <a:r>
              <a:rPr lang="nl-NL" dirty="0"/>
              <a:t> en/of </a:t>
            </a:r>
            <a:r>
              <a:rPr lang="nl-NL" b="1" dirty="0"/>
              <a:t>anderen</a:t>
            </a:r>
            <a:r>
              <a:rPr lang="nl-NL" dirty="0"/>
              <a:t> buiten de instelling.</a:t>
            </a:r>
          </a:p>
          <a:p>
            <a:pPr lvl="1">
              <a:buFont typeface="Arial" panose="020B0604020202020204" pitchFamily="34" charset="0"/>
              <a:buChar char="•"/>
              <a:defRPr/>
            </a:pPr>
            <a:r>
              <a:rPr lang="nl-NL" dirty="0"/>
              <a:t>Relatie tussen </a:t>
            </a:r>
            <a:r>
              <a:rPr lang="nl-NL" b="1" dirty="0"/>
              <a:t>gevaar</a:t>
            </a:r>
            <a:r>
              <a:rPr lang="nl-NL" dirty="0"/>
              <a:t> en de </a:t>
            </a:r>
            <a:r>
              <a:rPr lang="nl-NL" b="1" dirty="0"/>
              <a:t>geestesstoornis</a:t>
            </a:r>
            <a:r>
              <a:rPr lang="nl-NL" dirty="0"/>
              <a:t>.</a:t>
            </a:r>
          </a:p>
          <a:p>
            <a:pPr lvl="1">
              <a:buFont typeface="Arial" panose="020B0604020202020204" pitchFamily="34" charset="0"/>
              <a:buChar char="•"/>
              <a:defRPr/>
            </a:pPr>
            <a:r>
              <a:rPr lang="nl-NL" b="1" dirty="0"/>
              <a:t>Geen andere mogelijkheid </a:t>
            </a:r>
            <a:r>
              <a:rPr lang="nl-NL" dirty="0"/>
              <a:t>om gevaar af te wenden.</a:t>
            </a:r>
          </a:p>
          <a:p>
            <a:pPr lvl="1">
              <a:buFont typeface="Arial" panose="020B0604020202020204" pitchFamily="34" charset="0"/>
              <a:buChar char="•"/>
              <a:defRPr/>
            </a:pPr>
            <a:r>
              <a:rPr lang="nl-NL" dirty="0"/>
              <a:t>Cliënt </a:t>
            </a:r>
            <a:r>
              <a:rPr lang="nl-NL" b="1" dirty="0"/>
              <a:t>verzet</a:t>
            </a:r>
            <a:r>
              <a:rPr lang="nl-NL" dirty="0"/>
              <a:t> zich tegen de opname.</a:t>
            </a:r>
          </a:p>
          <a:p>
            <a:pPr marL="0" lvl="1" indent="0">
              <a:buNone/>
              <a:defRPr/>
            </a:pP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el 1">
            <a:extLst>
              <a:ext uri="{FF2B5EF4-FFF2-40B4-BE49-F238E27FC236}">
                <a16:creationId xmlns:a16="http://schemas.microsoft.com/office/drawing/2014/main" id="{381EE133-5223-43A5-A392-0FDD56969A5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1981200" y="274639"/>
            <a:ext cx="8229600" cy="541337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rmAutofit fontScale="90000"/>
          </a:bodyPr>
          <a:lstStyle/>
          <a:p>
            <a:r>
              <a:rPr lang="nl-NL" altLang="nl-NL"/>
              <a:t>Wet zorg en dwang</a:t>
            </a:r>
          </a:p>
        </p:txBody>
      </p:sp>
      <p:sp>
        <p:nvSpPr>
          <p:cNvPr id="16387" name="Tijdelijke aanduiding voor inhoud 2">
            <a:extLst>
              <a:ext uri="{FF2B5EF4-FFF2-40B4-BE49-F238E27FC236}">
                <a16:creationId xmlns:a16="http://schemas.microsoft.com/office/drawing/2014/main" id="{F8017ED2-1765-40D1-8464-9555D1E8E32C}"/>
              </a:ext>
            </a:extLst>
          </p:cNvPr>
          <p:cNvSpPr>
            <a:spLocks noGrp="1" noChangeArrowheads="1"/>
          </p:cNvSpPr>
          <p:nvPr>
            <p:ph idx="1"/>
          </p:nvPr>
        </p:nvSpPr>
        <p:spPr bwMode="auto">
          <a:xfrm>
            <a:off x="1981200" y="995363"/>
            <a:ext cx="8229600" cy="4946650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rmAutofit/>
          </a:bodyPr>
          <a:lstStyle/>
          <a:p>
            <a:r>
              <a:rPr lang="nl-NL" altLang="nl-NL"/>
              <a:t>Je mag onvrijwillige zorg toepassen bij:</a:t>
            </a:r>
          </a:p>
          <a:p>
            <a:r>
              <a:rPr lang="nl-NL" altLang="nl-NL" b="1"/>
              <a:t>mensen met een psychogeriatrische aandoening (zoals dementie) of een verstandelijke beperking</a:t>
            </a:r>
            <a:r>
              <a:rPr lang="nl-NL" altLang="nl-NL"/>
              <a:t> </a:t>
            </a:r>
          </a:p>
          <a:p>
            <a:r>
              <a:rPr lang="nl-NL" altLang="nl-NL"/>
              <a:t>als er sprake is van</a:t>
            </a:r>
            <a:r>
              <a:rPr lang="nl-NL" altLang="nl-NL" b="1"/>
              <a:t> ‘ernstig nadeel’ </a:t>
            </a:r>
          </a:p>
          <a:p>
            <a:r>
              <a:rPr lang="nl-NL" altLang="nl-NL"/>
              <a:t>er </a:t>
            </a:r>
            <a:r>
              <a:rPr lang="nl-NL" altLang="nl-NL" b="1"/>
              <a:t>geen vrijwillige alternatieven te </a:t>
            </a:r>
            <a:r>
              <a:rPr lang="nl-NL" altLang="nl-NL"/>
              <a:t>vinden zijn.  </a:t>
            </a:r>
            <a:br>
              <a:rPr lang="nl-NL" altLang="nl-NL"/>
            </a:br>
            <a:endParaRPr lang="nl-NL" altLang="nl-NL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el 1">
            <a:extLst>
              <a:ext uri="{FF2B5EF4-FFF2-40B4-BE49-F238E27FC236}">
                <a16:creationId xmlns:a16="http://schemas.microsoft.com/office/drawing/2014/main" id="{B15BC934-FC24-4438-8DA6-DC87F81E1E00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1981200" y="274639"/>
            <a:ext cx="8229600" cy="541337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rmAutofit fontScale="90000"/>
          </a:bodyPr>
          <a:lstStyle/>
          <a:p>
            <a:r>
              <a:rPr lang="nl-NL" altLang="nl-NL"/>
              <a:t>Ernstig nadeel</a:t>
            </a:r>
          </a:p>
        </p:txBody>
      </p:sp>
      <p:sp>
        <p:nvSpPr>
          <p:cNvPr id="17411" name="Tijdelijke aanduiding voor inhoud 2">
            <a:extLst>
              <a:ext uri="{FF2B5EF4-FFF2-40B4-BE49-F238E27FC236}">
                <a16:creationId xmlns:a16="http://schemas.microsoft.com/office/drawing/2014/main" id="{7C960608-C5BF-428A-81F1-978F0F5DBA2D}"/>
              </a:ext>
            </a:extLst>
          </p:cNvPr>
          <p:cNvSpPr>
            <a:spLocks noGrp="1" noChangeArrowheads="1"/>
          </p:cNvSpPr>
          <p:nvPr>
            <p:ph idx="1"/>
          </p:nvPr>
        </p:nvSpPr>
        <p:spPr bwMode="auto">
          <a:xfrm>
            <a:off x="1981200" y="995363"/>
            <a:ext cx="8229600" cy="4946650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rmAutofit lnSpcReduction="10000"/>
          </a:bodyPr>
          <a:lstStyle/>
          <a:p>
            <a:r>
              <a:rPr lang="nl-NL" altLang="nl-NL"/>
              <a:t> </a:t>
            </a:r>
            <a:r>
              <a:rPr lang="nl-NL" altLang="nl-NL" sz="2800"/>
              <a:t>De cliënt brengt zichzelf of anderen in levensgevaar.</a:t>
            </a:r>
            <a:br>
              <a:rPr lang="nl-NL" altLang="nl-NL" sz="2800"/>
            </a:br>
            <a:r>
              <a:rPr lang="nl-NL" altLang="nl-NL" sz="2800"/>
              <a:t>- De cliënt brengt ernstig lichamelijk letsel toe.</a:t>
            </a:r>
            <a:br>
              <a:rPr lang="nl-NL" altLang="nl-NL" sz="2800"/>
            </a:br>
            <a:r>
              <a:rPr lang="nl-NL" altLang="nl-NL" sz="2800"/>
              <a:t>- De cliënt brengt ernstige psychische, materiële, immateriële of financiële schade toe.</a:t>
            </a:r>
            <a:br>
              <a:rPr lang="nl-NL" altLang="nl-NL" sz="2800"/>
            </a:br>
            <a:r>
              <a:rPr lang="nl-NL" altLang="nl-NL" sz="2800"/>
              <a:t>- Verwaarlozing of ‘maatschappelijk teloorgang van de cliënt of andere.</a:t>
            </a:r>
            <a:br>
              <a:rPr lang="nl-NL" altLang="nl-NL" sz="2800"/>
            </a:br>
            <a:r>
              <a:rPr lang="nl-NL" altLang="nl-NL" sz="2800"/>
              <a:t>- De veiligheid van de cliënt wordt bedreigd.</a:t>
            </a:r>
            <a:br>
              <a:rPr lang="nl-NL" altLang="nl-NL" sz="2800"/>
            </a:br>
            <a:r>
              <a:rPr lang="nl-NL" altLang="nl-NL" sz="2800"/>
              <a:t>- De cliënt roept met hinderlijk gedrag agressie van anderen op.</a:t>
            </a:r>
            <a:br>
              <a:rPr lang="nl-NL" altLang="nl-NL" sz="2800"/>
            </a:br>
            <a:r>
              <a:rPr lang="nl-NL" altLang="nl-NL" sz="2800"/>
              <a:t>- De algemene veiligheid van personen of goederen is in gevaar.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2A1A00"/>
      </a:dk2>
      <a:lt2>
        <a:srgbClr val="F3F3F2"/>
      </a:lt2>
      <a:accent1>
        <a:srgbClr val="F8B323"/>
      </a:accent1>
      <a:accent2>
        <a:srgbClr val="656A59"/>
      </a:accent2>
      <a:accent3>
        <a:srgbClr val="46B2B5"/>
      </a:accent3>
      <a:accent4>
        <a:srgbClr val="8CAA7E"/>
      </a:accent4>
      <a:accent5>
        <a:srgbClr val="D36F68"/>
      </a:accent5>
      <a:accent6>
        <a:srgbClr val="826276"/>
      </a:accent6>
      <a:hlink>
        <a:srgbClr val="46B2B5"/>
      </a:hlink>
      <a:folHlink>
        <a:srgbClr val="A46694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771EA782-DFA6-45B1-AEA3-661F1715B310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BF2933D787AC248A2133EF09CA608D2" ma:contentTypeVersion="27" ma:contentTypeDescription="Een nieuw document maken." ma:contentTypeScope="" ma:versionID="73b50650fd5d265fe3261a7cf283a617">
  <xsd:schema xmlns:xsd="http://www.w3.org/2001/XMLSchema" xmlns:xs="http://www.w3.org/2001/XMLSchema" xmlns:p="http://schemas.microsoft.com/office/2006/metadata/properties" xmlns:ns3="06c8d0ed-5466-43b8-aaa7-7879cef1b1cd" xmlns:ns4="9f36a318-60cc-4b4a-b96a-35249cb8f911" targetNamespace="http://schemas.microsoft.com/office/2006/metadata/properties" ma:root="true" ma:fieldsID="772dd5925997835b3a4e6e35cce7b061" ns3:_="" ns4:_="">
    <xsd:import namespace="06c8d0ed-5466-43b8-aaa7-7879cef1b1cd"/>
    <xsd:import namespace="9f36a318-60cc-4b4a-b96a-35249cb8f911"/>
    <xsd:element name="properties">
      <xsd:complexType>
        <xsd:sequence>
          <xsd:element name="documentManagement">
            <xsd:complexType>
              <xsd:all>
                <xsd:element ref="ns3:NotebookType" minOccurs="0"/>
                <xsd:element ref="ns3:FolderType" minOccurs="0"/>
                <xsd:element ref="ns3:Owner" minOccurs="0"/>
                <xsd:element ref="ns3:DefaultSectionNames" minOccurs="0"/>
                <xsd:element ref="ns3:CultureName" minOccurs="0"/>
                <xsd:element ref="ns3:AppVersion" minOccurs="0"/>
                <xsd:element ref="ns3:Teachers" minOccurs="0"/>
                <xsd:element ref="ns3:Students" minOccurs="0"/>
                <xsd:element ref="ns3:Student_Groups" minOccurs="0"/>
                <xsd:element ref="ns3:Invited_Teachers" minOccurs="0"/>
                <xsd:element ref="ns3:Invited_Students" minOccurs="0"/>
                <xsd:element ref="ns3:Self_Registration_Enabled" minOccurs="0"/>
                <xsd:element ref="ns3:Has_Teacher_Only_SectionGroup" minOccurs="0"/>
                <xsd:element ref="ns3:Is_Collaboration_Space_Locked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3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6c8d0ed-5466-43b8-aaa7-7879cef1b1cd" elementFormDefault="qualified">
    <xsd:import namespace="http://schemas.microsoft.com/office/2006/documentManagement/types"/>
    <xsd:import namespace="http://schemas.microsoft.com/office/infopath/2007/PartnerControls"/>
    <xsd:element name="NotebookType" ma:index="8" nillable="true" ma:displayName="Notebook Type" ma:internalName="NotebookType">
      <xsd:simpleType>
        <xsd:restriction base="dms:Text"/>
      </xsd:simpleType>
    </xsd:element>
    <xsd:element name="FolderType" ma:index="9" nillable="true" ma:displayName="Folder Type" ma:internalName="FolderType">
      <xsd:simpleType>
        <xsd:restriction base="dms:Text"/>
      </xsd:simpleType>
    </xsd:element>
    <xsd:element name="Owner" ma:index="10" nillable="true" ma:displayName="Owner" ma:internalName="Owner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DefaultSectionNames" ma:index="11" nillable="true" ma:displayName="Default Section Names" ma:internalName="DefaultSectionNames">
      <xsd:simpleType>
        <xsd:restriction base="dms:Note">
          <xsd:maxLength value="255"/>
        </xsd:restriction>
      </xsd:simpleType>
    </xsd:element>
    <xsd:element name="CultureName" ma:index="12" nillable="true" ma:displayName="Culture Name" ma:internalName="CultureName">
      <xsd:simpleType>
        <xsd:restriction base="dms:Text"/>
      </xsd:simpleType>
    </xsd:element>
    <xsd:element name="AppVersion" ma:index="13" nillable="true" ma:displayName="App Version" ma:internalName="AppVersion">
      <xsd:simpleType>
        <xsd:restriction base="dms:Text"/>
      </xsd:simpleType>
    </xsd:element>
    <xsd:element name="Teachers" ma:index="14" nillable="true" ma:displayName="Teachers" ma:internalName="Teacher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s" ma:index="15" nillable="true" ma:displayName="Students" ma:internalName="Student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_Groups" ma:index="16" nillable="true" ma:displayName="Student Groups" ma:internalName="Student_Group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Invited_Teachers" ma:index="17" nillable="true" ma:displayName="Invited Teachers" ma:internalName="Invited_Teachers">
      <xsd:simpleType>
        <xsd:restriction base="dms:Note">
          <xsd:maxLength value="255"/>
        </xsd:restriction>
      </xsd:simpleType>
    </xsd:element>
    <xsd:element name="Invited_Students" ma:index="18" nillable="true" ma:displayName="Invited Students" ma:internalName="Invited_Students">
      <xsd:simpleType>
        <xsd:restriction base="dms:Note">
          <xsd:maxLength value="255"/>
        </xsd:restriction>
      </xsd:simpleType>
    </xsd:element>
    <xsd:element name="Self_Registration_Enabled" ma:index="19" nillable="true" ma:displayName="Self Registration Enabled" ma:internalName="Self_Registration_Enabled">
      <xsd:simpleType>
        <xsd:restriction base="dms:Boolean"/>
      </xsd:simpleType>
    </xsd:element>
    <xsd:element name="Has_Teacher_Only_SectionGroup" ma:index="20" nillable="true" ma:displayName="Has Teacher Only SectionGroup" ma:internalName="Has_Teacher_Only_SectionGroup">
      <xsd:simpleType>
        <xsd:restriction base="dms:Boolean"/>
      </xsd:simpleType>
    </xsd:element>
    <xsd:element name="Is_Collaboration_Space_Locked" ma:index="21" nillable="true" ma:displayName="Is Collaboration Space Locked" ma:internalName="Is_Collaboration_Space_Locked">
      <xsd:simpleType>
        <xsd:restriction base="dms:Boolean"/>
      </xsd:simpleType>
    </xsd:element>
    <xsd:element name="MediaServiceMetadata" ma:index="25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26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27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AutoTags" ma:index="28" nillable="true" ma:displayName="MediaServiceAutoTags" ma:description="" ma:internalName="MediaServiceAutoTags" ma:readOnly="true">
      <xsd:simpleType>
        <xsd:restriction base="dms:Text"/>
      </xsd:simpleType>
    </xsd:element>
    <xsd:element name="MediaServiceOCR" ma:index="29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30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31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3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3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34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f36a318-60cc-4b4a-b96a-35249cb8f911" elementFormDefault="qualified">
    <xsd:import namespace="http://schemas.microsoft.com/office/2006/documentManagement/types"/>
    <xsd:import namespace="http://schemas.microsoft.com/office/infopath/2007/PartnerControls"/>
    <xsd:element name="SharedWithUsers" ma:index="22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3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24" nillable="true" ma:displayName="Hint-hash delen" ma:description="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eachers xmlns="06c8d0ed-5466-43b8-aaa7-7879cef1b1cd">
      <UserInfo>
        <DisplayName/>
        <AccountId xsi:nil="true"/>
        <AccountType/>
      </UserInfo>
    </Teachers>
    <AppVersion xmlns="06c8d0ed-5466-43b8-aaa7-7879cef1b1cd" xsi:nil="true"/>
    <DefaultSectionNames xmlns="06c8d0ed-5466-43b8-aaa7-7879cef1b1cd" xsi:nil="true"/>
    <Owner xmlns="06c8d0ed-5466-43b8-aaa7-7879cef1b1cd">
      <UserInfo>
        <DisplayName/>
        <AccountId xsi:nil="true"/>
        <AccountType/>
      </UserInfo>
    </Owner>
    <Students xmlns="06c8d0ed-5466-43b8-aaa7-7879cef1b1cd">
      <UserInfo>
        <DisplayName/>
        <AccountId xsi:nil="true"/>
        <AccountType/>
      </UserInfo>
    </Students>
    <Student_Groups xmlns="06c8d0ed-5466-43b8-aaa7-7879cef1b1cd">
      <UserInfo>
        <DisplayName/>
        <AccountId xsi:nil="true"/>
        <AccountType/>
      </UserInfo>
    </Student_Groups>
    <Has_Teacher_Only_SectionGroup xmlns="06c8d0ed-5466-43b8-aaa7-7879cef1b1cd" xsi:nil="true"/>
    <NotebookType xmlns="06c8d0ed-5466-43b8-aaa7-7879cef1b1cd" xsi:nil="true"/>
    <FolderType xmlns="06c8d0ed-5466-43b8-aaa7-7879cef1b1cd" xsi:nil="true"/>
    <Invited_Teachers xmlns="06c8d0ed-5466-43b8-aaa7-7879cef1b1cd" xsi:nil="true"/>
    <Self_Registration_Enabled xmlns="06c8d0ed-5466-43b8-aaa7-7879cef1b1cd" xsi:nil="true"/>
    <CultureName xmlns="06c8d0ed-5466-43b8-aaa7-7879cef1b1cd" xsi:nil="true"/>
    <Invited_Students xmlns="06c8d0ed-5466-43b8-aaa7-7879cef1b1cd" xsi:nil="true"/>
    <Is_Collaboration_Space_Locked xmlns="06c8d0ed-5466-43b8-aaa7-7879cef1b1cd" xsi:nil="true"/>
  </documentManagement>
</p:properties>
</file>

<file path=customXml/itemProps1.xml><?xml version="1.0" encoding="utf-8"?>
<ds:datastoreItem xmlns:ds="http://schemas.openxmlformats.org/officeDocument/2006/customXml" ds:itemID="{50647B34-D809-47FA-B17E-57637F5BA63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6c8d0ed-5466-43b8-aaa7-7879cef1b1cd"/>
    <ds:schemaRef ds:uri="9f36a318-60cc-4b4a-b96a-35249cb8f91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33ACF6B9-4CEB-4E8B-B7AE-365EB19DA1A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BAFFAEF-8C77-4DCE-8ED5-67EAD368D277}">
  <ds:schemaRefs>
    <ds:schemaRef ds:uri="http://purl.org/dc/dcmitype/"/>
    <ds:schemaRef ds:uri="http://purl.org/dc/terms/"/>
    <ds:schemaRef ds:uri="06c8d0ed-5466-43b8-aaa7-7879cef1b1cd"/>
    <ds:schemaRef ds:uri="http://purl.org/dc/elements/1.1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schemas.microsoft.com/office/2006/metadata/properties"/>
    <ds:schemaRef ds:uri="9f36a318-60cc-4b4a-b96a-35249cb8f911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Badge</Template>
  <TotalTime>2</TotalTime>
  <Words>178</Words>
  <Application>Microsoft Office PowerPoint</Application>
  <PresentationFormat>Breedbeeld</PresentationFormat>
  <Paragraphs>25</Paragraphs>
  <Slides>5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10" baseType="lpstr">
      <vt:lpstr>Arial</vt:lpstr>
      <vt:lpstr>Calibri</vt:lpstr>
      <vt:lpstr>Gill Sans MT</vt:lpstr>
      <vt:lpstr>Impact</vt:lpstr>
      <vt:lpstr>Badge</vt:lpstr>
      <vt:lpstr>Wet zorg en dwang</vt:lpstr>
      <vt:lpstr>PowerPoint-presentatie</vt:lpstr>
      <vt:lpstr>Op welke manieren is vrijheidsbeperking mogelijk vanuit Wet Bopz (Recht op vrijheid schenden)? (1)</vt:lpstr>
      <vt:lpstr>Wet zorg en dwang</vt:lpstr>
      <vt:lpstr>Ernstig nadeel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Wet zorg en dwang</dc:title>
  <dc:creator>Audrey (A.H.T.) Stassen</dc:creator>
  <cp:lastModifiedBy>Audrey (A.H.T.) Stassen</cp:lastModifiedBy>
  <cp:revision>1</cp:revision>
  <dcterms:created xsi:type="dcterms:W3CDTF">2020-03-17T13:19:14Z</dcterms:created>
  <dcterms:modified xsi:type="dcterms:W3CDTF">2020-03-17T13:21:47Z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0x0101008BF2933D787AC248A2133EF09CA608D2</vt:lpwstr>
  </property>
</Properties>
</file>

<file path=docProps/thumbnail.jpeg>
</file>