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16"/>
  </p:notesMasterIdLst>
  <p:handoutMasterIdLst>
    <p:handoutMasterId r:id="rId17"/>
  </p:handoutMasterIdLst>
  <p:sldIdLst>
    <p:sldId id="256" r:id="rId5"/>
    <p:sldId id="361" r:id="rId6"/>
    <p:sldId id="381" r:id="rId7"/>
    <p:sldId id="313" r:id="rId8"/>
    <p:sldId id="372" r:id="rId9"/>
    <p:sldId id="374" r:id="rId10"/>
    <p:sldId id="375" r:id="rId11"/>
    <p:sldId id="376" r:id="rId12"/>
    <p:sldId id="378" r:id="rId13"/>
    <p:sldId id="379" r:id="rId14"/>
    <p:sldId id="317" r:id="rId15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84192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1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059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059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8160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0451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20623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3398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4884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1474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tv.nl/video/kernpunt-afl2-muziek-geluidshinder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</a:t>
            </a:r>
            <a:r>
              <a:rPr lang="nl-NL" sz="3600" b="1" dirty="0">
                <a:solidFill>
                  <a:schemeClr val="bg1"/>
                </a:solidFill>
              </a:rPr>
              <a:t>7</a:t>
            </a:r>
            <a:r>
              <a:rPr lang="nl-NL" sz="3600" b="1" dirty="0" smtClean="0">
                <a:solidFill>
                  <a:schemeClr val="bg1"/>
                </a:solidFill>
              </a:rPr>
              <a:t/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Geluid</a:t>
            </a:r>
            <a:endParaRPr lang="nl-NL" sz="19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380709"/>
            <a:ext cx="3217538" cy="496563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7.1 Geluid maken</a:t>
            </a:r>
            <a:endParaRPr lang="nl-NL" sz="24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4"/>
          <a:srcRect l="9177" r="17224"/>
          <a:stretch/>
        </p:blipFill>
        <p:spPr>
          <a:xfrm>
            <a:off x="5004048" y="2439977"/>
            <a:ext cx="2376264" cy="3456000"/>
          </a:xfrm>
          <a:prstGeom prst="rect">
            <a:avLst/>
          </a:prstGeom>
          <a:ln w="19050">
            <a:noFill/>
          </a:ln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5"/>
          <a:srcRect l="5985" t="15607" r="62866" b="8719"/>
          <a:stretch/>
        </p:blipFill>
        <p:spPr>
          <a:xfrm>
            <a:off x="7452320" y="2439977"/>
            <a:ext cx="1691680" cy="345600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6"/>
          <a:srcRect t="18899" b="21566"/>
          <a:stretch/>
        </p:blipFill>
        <p:spPr>
          <a:xfrm rot="16200000">
            <a:off x="-918418" y="3357887"/>
            <a:ext cx="3456000" cy="1620180"/>
          </a:xfrm>
          <a:prstGeom prst="rect">
            <a:avLst/>
          </a:prstGeom>
          <a:ln w="19050">
            <a:noFill/>
          </a:ln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7.1 Geluid maken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4955" y="2718040"/>
            <a:ext cx="2781845" cy="3408124"/>
          </a:xfrm>
          <a:prstGeom prst="rect">
            <a:avLst/>
          </a:prstGeom>
        </p:spPr>
      </p:pic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De stemvork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Stemvork staat vaak op een </a:t>
            </a:r>
            <a:r>
              <a:rPr lang="nl-NL" b="1" dirty="0" err="1" smtClean="0">
                <a:solidFill>
                  <a:srgbClr val="8FAA32"/>
                </a:solidFill>
                <a:sym typeface="Wingdings" panose="05000000000000000000" pitchFamily="2" charset="2"/>
              </a:rPr>
              <a:t>klank-kast</a:t>
            </a:r>
            <a:endParaRPr lang="nl-NL" b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Maakt het geluid </a:t>
            </a:r>
            <a:r>
              <a:rPr lang="nl-NL" u="sng" dirty="0" smtClean="0">
                <a:sym typeface="Wingdings" panose="05000000000000000000" pitchFamily="2" charset="2"/>
              </a:rPr>
              <a:t>harder</a:t>
            </a:r>
          </a:p>
          <a:p>
            <a:pPr lvl="3"/>
            <a:endParaRPr lang="nl-NL" u="sng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Voorbeelden van instrumenten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met </a:t>
            </a:r>
            <a:r>
              <a:rPr lang="nl-NL" dirty="0" err="1">
                <a:sym typeface="Wingdings" panose="05000000000000000000" pitchFamily="2" charset="2"/>
              </a:rPr>
              <a:t>klank-kast</a:t>
            </a:r>
            <a:r>
              <a:rPr lang="nl-NL" dirty="0">
                <a:sym typeface="Wingdings" panose="05000000000000000000" pitchFamily="2" charset="2"/>
              </a:rPr>
              <a:t>: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Gitaar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Drumstel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644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Hoofdstuk 7: Geluid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hlinkClick r:id="rId3"/>
              </a:rPr>
              <a:t>Geluid</a:t>
            </a:r>
            <a:r>
              <a:rPr lang="nl-NL" dirty="0" smtClean="0"/>
              <a:t>:</a:t>
            </a:r>
          </a:p>
          <a:p>
            <a:pPr lvl="1"/>
            <a:r>
              <a:rPr lang="nl-NL" dirty="0" smtClean="0"/>
              <a:t>Hoe wordt het gemaakt?</a:t>
            </a:r>
            <a:endParaRPr lang="nl-NL" dirty="0"/>
          </a:p>
          <a:p>
            <a:pPr lvl="1"/>
            <a:r>
              <a:rPr lang="nl-NL" dirty="0" smtClean="0"/>
              <a:t>Hoe kan het worden opgevangen?</a:t>
            </a:r>
          </a:p>
          <a:p>
            <a:pPr lvl="1"/>
            <a:r>
              <a:rPr lang="nl-NL" dirty="0" smtClean="0"/>
              <a:t>Hoe komt het van de ene naar de andere plaats?</a:t>
            </a:r>
          </a:p>
          <a:p>
            <a:pPr lvl="1"/>
            <a:r>
              <a:rPr lang="nl-NL" dirty="0" smtClean="0"/>
              <a:t>Wat kan worden gedaan</a:t>
            </a:r>
            <a:br>
              <a:rPr lang="nl-NL" dirty="0" smtClean="0"/>
            </a:br>
            <a:r>
              <a:rPr lang="nl-NL" dirty="0" smtClean="0"/>
              <a:t>tegen geluidshinder?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026" name="Picture 2" descr="http://ruimtevolk.nl/wp-content/uploads/sites/115/2008/04/geluid-speelt-grote-600x32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2506">
            <a:off x="4774376" y="3976617"/>
            <a:ext cx="3996363" cy="2144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8488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105394"/>
            <a:ext cx="8352928" cy="1470025"/>
          </a:xfrm>
        </p:spPr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7.1 Geluid maken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210639" y="3284985"/>
            <a:ext cx="8679012" cy="2718472"/>
          </a:xfrm>
        </p:spPr>
        <p:txBody>
          <a:bodyPr>
            <a:normAutofit lnSpcReduction="10000"/>
          </a:bodyPr>
          <a:lstStyle/>
          <a:p>
            <a:r>
              <a:rPr lang="nl-NL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Doelen: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wat een geluid-bron is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verklaren op welke manier je stem, een gitaar en een stemvork geluid maken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de onderdelen van een stemvork benoemen en uitleggen waar </a:t>
            </a:r>
            <a:r>
              <a:rPr lang="nl-NL" sz="2800" i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deze voor dienen</a:t>
            </a:r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96" y="6003457"/>
            <a:ext cx="1790855" cy="746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9" y="6248265"/>
            <a:ext cx="1371791" cy="257211"/>
          </a:xfrm>
          <a:prstGeom prst="rect">
            <a:avLst/>
          </a:prstGeom>
        </p:spPr>
      </p:pic>
      <p:pic>
        <p:nvPicPr>
          <p:cNvPr id="6" name="Afbeelding 5" descr="D:\Users\Inge\Documents\School\4. Stoas Vilentum Hogeschool\Stage Clusius College Alkmaar\Algemeen\Huisstijl\Kleurenbalk Clusius College kleur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18771"/>
            <a:ext cx="1547663" cy="4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34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7.1 Geluid maken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Geluid-bronnen</a:t>
            </a:r>
          </a:p>
          <a:p>
            <a:r>
              <a:rPr lang="nl-NL" dirty="0" smtClean="0"/>
              <a:t>Alles wat geluid maakt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geluid-bron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688" y="3192464"/>
            <a:ext cx="1981200" cy="2933700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7026" y="3191007"/>
            <a:ext cx="2742055" cy="2935157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1623772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7.1 Geluid maken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Geluid-bronnen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Veel </a:t>
            </a:r>
            <a:r>
              <a:rPr lang="nl-NL" dirty="0">
                <a:sym typeface="Wingdings" panose="05000000000000000000" pitchFamily="2" charset="2"/>
              </a:rPr>
              <a:t>geluid-bronnen zijn door </a:t>
            </a:r>
            <a:r>
              <a:rPr lang="nl-NL" u="sng" dirty="0">
                <a:sym typeface="Wingdings" panose="05000000000000000000" pitchFamily="2" charset="2"/>
              </a:rPr>
              <a:t>mensen</a:t>
            </a:r>
            <a:r>
              <a:rPr lang="nl-NL" dirty="0">
                <a:sym typeface="Wingdings" panose="05000000000000000000" pitchFamily="2" charset="2"/>
              </a:rPr>
              <a:t> gemaakt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Muziekinstrumenten, machines en luidsprekers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Andere geluid-bronnen hoor je in de </a:t>
            </a:r>
            <a:r>
              <a:rPr lang="nl-NL" u="sng" dirty="0" smtClean="0">
                <a:sym typeface="Wingdings" panose="05000000000000000000" pitchFamily="2" charset="2"/>
              </a:rPr>
              <a:t>natuur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Fluitende </a:t>
            </a:r>
            <a:r>
              <a:rPr lang="nl-NL" dirty="0">
                <a:sym typeface="Wingdings" panose="05000000000000000000" pitchFamily="2" charset="2"/>
              </a:rPr>
              <a:t>v</a:t>
            </a:r>
            <a:r>
              <a:rPr lang="nl-NL" dirty="0" smtClean="0">
                <a:sym typeface="Wingdings" panose="05000000000000000000" pitchFamily="2" charset="2"/>
              </a:rPr>
              <a:t>ogels, ruisende zee, rommelende donder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346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7.1 Geluid maken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Je stem als geluid-bron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Geluid maken met je mond:</a:t>
            </a:r>
          </a:p>
          <a:p>
            <a:pPr lvl="1"/>
            <a:r>
              <a:rPr lang="nl-NL" i="1" dirty="0" err="1" smtClean="0">
                <a:sym typeface="Wingdings" panose="05000000000000000000" pitchFamily="2" charset="2"/>
              </a:rPr>
              <a:t>Ssss</a:t>
            </a:r>
            <a:r>
              <a:rPr lang="nl-NL" i="1" dirty="0" smtClean="0">
                <a:sym typeface="Wingdings" panose="05000000000000000000" pitchFamily="2" charset="2"/>
              </a:rPr>
              <a:t>: </a:t>
            </a:r>
            <a:r>
              <a:rPr lang="nl-NL" dirty="0" smtClean="0">
                <a:sym typeface="Wingdings" panose="05000000000000000000" pitchFamily="2" charset="2"/>
              </a:rPr>
              <a:t>lucht langs je tong blazen</a:t>
            </a:r>
            <a:endParaRPr lang="nl-NL" i="1" dirty="0" smtClean="0">
              <a:sym typeface="Wingdings" panose="05000000000000000000" pitchFamily="2" charset="2"/>
            </a:endParaRPr>
          </a:p>
          <a:p>
            <a:pPr lvl="1"/>
            <a:r>
              <a:rPr lang="nl-NL" i="1" dirty="0" err="1" smtClean="0">
                <a:sym typeface="Wingdings" panose="05000000000000000000" pitchFamily="2" charset="2"/>
              </a:rPr>
              <a:t>Ffff</a:t>
            </a:r>
            <a:r>
              <a:rPr lang="nl-NL" i="1" dirty="0" smtClean="0">
                <a:sym typeface="Wingdings" panose="05000000000000000000" pitchFamily="2" charset="2"/>
              </a:rPr>
              <a:t>: </a:t>
            </a:r>
            <a:r>
              <a:rPr lang="nl-NL" dirty="0" smtClean="0">
                <a:sym typeface="Wingdings" panose="05000000000000000000" pitchFamily="2" charset="2"/>
              </a:rPr>
              <a:t>lucht langs je lippen blazen</a:t>
            </a:r>
            <a:endParaRPr lang="nl-NL" i="1" dirty="0" smtClean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874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7.1 Geluid maken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3271514"/>
            <a:ext cx="3394719" cy="2854650"/>
          </a:xfrm>
          <a:prstGeom prst="rect">
            <a:avLst/>
          </a:prstGeom>
        </p:spPr>
      </p:pic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Je stem als geluid-bron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Andere geluiden maken met je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stembanden</a:t>
            </a:r>
            <a:r>
              <a:rPr lang="nl-NL" dirty="0">
                <a:sym typeface="Wingdings" panose="05000000000000000000" pitchFamily="2" charset="2"/>
              </a:rPr>
              <a:t>:</a:t>
            </a:r>
            <a:endParaRPr lang="nl-NL" b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1"/>
            <a:r>
              <a:rPr lang="nl-NL" dirty="0">
                <a:sym typeface="Wingdings" panose="05000000000000000000" pitchFamily="2" charset="2"/>
              </a:rPr>
              <a:t>Klanken </a:t>
            </a:r>
            <a:r>
              <a:rPr lang="nl-NL" dirty="0" smtClean="0">
                <a:sym typeface="Wingdings" panose="05000000000000000000" pitchFamily="2" charset="2"/>
              </a:rPr>
              <a:t>zoals </a:t>
            </a:r>
            <a:r>
              <a:rPr lang="nl-NL" i="1" dirty="0" err="1" smtClean="0">
                <a:sym typeface="Wingdings" panose="05000000000000000000" pitchFamily="2" charset="2"/>
              </a:rPr>
              <a:t>aaa</a:t>
            </a:r>
            <a:r>
              <a:rPr lang="nl-NL" i="1" dirty="0" smtClean="0">
                <a:sym typeface="Wingdings" panose="05000000000000000000" pitchFamily="2" charset="2"/>
              </a:rPr>
              <a:t>, </a:t>
            </a:r>
            <a:r>
              <a:rPr lang="nl-NL" i="1" dirty="0" err="1" smtClean="0">
                <a:sym typeface="Wingdings" panose="05000000000000000000" pitchFamily="2" charset="2"/>
              </a:rPr>
              <a:t>eee</a:t>
            </a:r>
            <a:r>
              <a:rPr lang="nl-NL" i="1" dirty="0" smtClean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en </a:t>
            </a:r>
            <a:r>
              <a:rPr lang="nl-NL" i="1" dirty="0" err="1" smtClean="0">
                <a:sym typeface="Wingdings" panose="05000000000000000000" pitchFamily="2" charset="2"/>
              </a:rPr>
              <a:t>ooo</a:t>
            </a:r>
            <a:endParaRPr lang="nl-NL" i="1" dirty="0" smtClean="0">
              <a:sym typeface="Wingdings" panose="05000000000000000000" pitchFamily="2" charset="2"/>
            </a:endParaRP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Stembanden gaan </a:t>
            </a:r>
            <a:r>
              <a:rPr lang="nl-NL" u="sng" dirty="0" smtClean="0">
                <a:sym typeface="Wingdings" panose="05000000000000000000" pitchFamily="2" charset="2"/>
              </a:rPr>
              <a:t>heel</a:t>
            </a:r>
            <a:br>
              <a:rPr lang="nl-NL" u="sng" dirty="0" smtClean="0">
                <a:sym typeface="Wingdings" panose="05000000000000000000" pitchFamily="2" charset="2"/>
              </a:rPr>
            </a:br>
            <a:r>
              <a:rPr lang="nl-NL" u="sng" dirty="0" smtClean="0">
                <a:sym typeface="Wingdings" panose="05000000000000000000" pitchFamily="2" charset="2"/>
              </a:rPr>
              <a:t>snel open en dicht</a:t>
            </a:r>
            <a:r>
              <a:rPr lang="nl-NL" dirty="0" smtClean="0">
                <a:sym typeface="Wingdings" panose="05000000000000000000" pitchFamily="2" charset="2"/>
              </a:rPr>
              <a:t> als je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geluid maakt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Je stembanden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trillen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1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57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7.1 Geluid maken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Andere geluid-bronnen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Met je stem maak je geluid door je stembanden te laten trillen  andere </a:t>
            </a:r>
            <a:r>
              <a:rPr lang="nl-NL" dirty="0">
                <a:sym typeface="Wingdings" panose="05000000000000000000" pitchFamily="2" charset="2"/>
              </a:rPr>
              <a:t>geluid-bronnen maken ook geluid </a:t>
            </a:r>
            <a:r>
              <a:rPr lang="nl-NL" dirty="0" smtClean="0">
                <a:sym typeface="Wingdings" panose="05000000000000000000" pitchFamily="2" charset="2"/>
              </a:rPr>
              <a:t>door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trillingen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Gitaar </a:t>
            </a:r>
            <a:r>
              <a:rPr lang="nl-NL" dirty="0">
                <a:sym typeface="Wingdings" panose="05000000000000000000" pitchFamily="2" charset="2"/>
              </a:rPr>
              <a:t> trillende snaren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Drumstel  trillend trommelvel</a:t>
            </a:r>
          </a:p>
          <a:p>
            <a:pPr lvl="1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8000" y="3264016"/>
            <a:ext cx="1880262" cy="1480593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9463" y="4828753"/>
            <a:ext cx="1917337" cy="1552575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269284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7.1 Geluid maken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De stemvork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Bij muzieklessen wordt soms 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stemvork</a:t>
            </a:r>
            <a:r>
              <a:rPr lang="nl-NL" dirty="0" smtClean="0">
                <a:sym typeface="Wingdings" panose="05000000000000000000" pitchFamily="2" charset="2"/>
              </a:rPr>
              <a:t> gebruikt  geeft altijd </a:t>
            </a:r>
            <a:r>
              <a:rPr lang="nl-NL" u="sng" dirty="0" smtClean="0">
                <a:sym typeface="Wingdings" panose="05000000000000000000" pitchFamily="2" charset="2"/>
              </a:rPr>
              <a:t>dezelfde toon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Begin-toon </a:t>
            </a:r>
            <a:r>
              <a:rPr lang="nl-NL" dirty="0">
                <a:sym typeface="Wingdings" panose="05000000000000000000" pitchFamily="2" charset="2"/>
              </a:rPr>
              <a:t>aangeven voor </a:t>
            </a:r>
            <a:r>
              <a:rPr lang="nl-NL" dirty="0" smtClean="0">
                <a:sym typeface="Wingdings" panose="05000000000000000000" pitchFamily="2" charset="2"/>
              </a:rPr>
              <a:t>het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zingen</a:t>
            </a:r>
            <a:endParaRPr lang="nl-NL" dirty="0">
              <a:sym typeface="Wingdings" panose="05000000000000000000" pitchFamily="2" charset="2"/>
            </a:endParaRPr>
          </a:p>
          <a:p>
            <a:pPr lvl="1"/>
            <a:r>
              <a:rPr lang="nl-NL" dirty="0" err="1">
                <a:sym typeface="Wingdings" panose="05000000000000000000" pitchFamily="2" charset="2"/>
              </a:rPr>
              <a:t>Piano-stemmer</a:t>
            </a:r>
            <a:r>
              <a:rPr lang="nl-NL" dirty="0">
                <a:sym typeface="Wingdings" panose="05000000000000000000" pitchFamily="2" charset="2"/>
              </a:rPr>
              <a:t> gebruikt </a:t>
            </a:r>
            <a:r>
              <a:rPr lang="nl-NL" dirty="0" smtClean="0">
                <a:sym typeface="Wingdings" panose="05000000000000000000" pitchFamily="2" charset="2"/>
              </a:rPr>
              <a:t>een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stemvork om piano’s </a:t>
            </a:r>
            <a:r>
              <a:rPr lang="nl-NL" dirty="0">
                <a:sym typeface="Wingdings" panose="05000000000000000000" pitchFamily="2" charset="2"/>
              </a:rPr>
              <a:t>te stemmen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3943" y="3573016"/>
            <a:ext cx="2422857" cy="1584176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4167386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E345893EE1534FADBA7A8F7DA80D3B" ma:contentTypeVersion="13" ma:contentTypeDescription="Create a new document." ma:contentTypeScope="" ma:versionID="a51fa4c89ba03dc407c0320b74f56315">
  <xsd:schema xmlns:xsd="http://www.w3.org/2001/XMLSchema" xmlns:xs="http://www.w3.org/2001/XMLSchema" xmlns:p="http://schemas.microsoft.com/office/2006/metadata/properties" xmlns:ns3="17b2f04a-99da-42bd-8a2c-ba7cf8a94619" xmlns:ns4="03fdecb2-fae2-405a-84f3-94e5184406df" targetNamespace="http://schemas.microsoft.com/office/2006/metadata/properties" ma:root="true" ma:fieldsID="4dc73a910da96c7e83557d001362f04f" ns3:_="" ns4:_="">
    <xsd:import namespace="17b2f04a-99da-42bd-8a2c-ba7cf8a94619"/>
    <xsd:import namespace="03fdecb2-fae2-405a-84f3-94e5184406d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b2f04a-99da-42bd-8a2c-ba7cf8a946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fdecb2-fae2-405a-84f3-94e5184406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145A650-D632-4E11-9EC2-3CCAF04A4A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b2f04a-99da-42bd-8a2c-ba7cf8a94619"/>
    <ds:schemaRef ds:uri="03fdecb2-fae2-405a-84f3-94e5184406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A333D6B-49C1-4A1A-8E86-5185FB6DA65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C00847-875D-48C4-854C-C3556E9AD950}">
  <ds:schemaRefs>
    <ds:schemaRef ds:uri="http://schemas.microsoft.com/office/infopath/2007/PartnerControls"/>
    <ds:schemaRef ds:uri="03fdecb2-fae2-405a-84f3-94e5184406df"/>
    <ds:schemaRef ds:uri="http://purl.org/dc/elements/1.1/"/>
    <ds:schemaRef ds:uri="http://schemas.microsoft.com/office/2006/metadata/properties"/>
    <ds:schemaRef ds:uri="17b2f04a-99da-42bd-8a2c-ba7cf8a94619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5761</TotalTime>
  <Words>430</Words>
  <Application>Microsoft Office PowerPoint</Application>
  <PresentationFormat>Diavoorstelling (4:3)</PresentationFormat>
  <Paragraphs>95</Paragraphs>
  <Slides>11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Kantoorthema</vt:lpstr>
      <vt:lpstr>Hoofdstuk 7 Geluid</vt:lpstr>
      <vt:lpstr>Hoofdstuk 7: Geluid</vt:lpstr>
      <vt:lpstr>§7.1 Geluid maken</vt:lpstr>
      <vt:lpstr>7.1 Geluid maken</vt:lpstr>
      <vt:lpstr>7.1 Geluid maken</vt:lpstr>
      <vt:lpstr>7.1 Geluid maken</vt:lpstr>
      <vt:lpstr>7.1 Geluid maken</vt:lpstr>
      <vt:lpstr>7.1 Geluid maken</vt:lpstr>
      <vt:lpstr>7.1 Geluid maken</vt:lpstr>
      <vt:lpstr>7.1 Geluid maken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341</cp:revision>
  <cp:lastPrinted>2015-01-10T16:11:12Z</cp:lastPrinted>
  <dcterms:created xsi:type="dcterms:W3CDTF">2014-09-23T08:37:22Z</dcterms:created>
  <dcterms:modified xsi:type="dcterms:W3CDTF">2021-01-11T12:51:11Z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0x010100E0E345893EE1534FADBA7A8F7DA80D3B</vt:lpwstr>
  </property>
</Properties>
</file>