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94" r:id="rId3"/>
    <p:sldId id="292" r:id="rId4"/>
    <p:sldId id="311" r:id="rId5"/>
    <p:sldId id="298" r:id="rId6"/>
    <p:sldId id="300" r:id="rId7"/>
    <p:sldId id="301" r:id="rId8"/>
    <p:sldId id="303" r:id="rId9"/>
    <p:sldId id="310" r:id="rId10"/>
    <p:sldId id="306" r:id="rId11"/>
    <p:sldId id="297" r:id="rId12"/>
    <p:sldId id="293" r:id="rId13"/>
    <p:sldId id="274" r:id="rId14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1" autoAdjust="0"/>
    <p:restoredTop sz="91815" autoAdjust="0"/>
  </p:normalViewPr>
  <p:slideViewPr>
    <p:cSldViewPr>
      <p:cViewPr varScale="1">
        <p:scale>
          <a:sx n="80" d="100"/>
          <a:sy n="80" d="100"/>
        </p:scale>
        <p:origin x="1550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1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6154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koptekst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4579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6154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615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6154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6154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6154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6154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615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ahUKEwjCp8Lo4uLUAhUNJ1AKHUQBBAYQjRwIBw&amp;url=http://www.vlognation.com/how-to-start-a-vlog/&amp;psig=AFQjCNEhkjBTIvSnQVDmRjbgA9Yk29dGNg&amp;ust=1498815987451876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3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5.jpe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Huisdieren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Les 2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380709"/>
            <a:ext cx="3217538" cy="496563"/>
          </a:xfrm>
        </p:spPr>
        <p:txBody>
          <a:bodyPr>
            <a:noAutofit/>
          </a:bodyPr>
          <a:lstStyle/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Leerjaar </a:t>
            </a:r>
            <a:r>
              <a:rPr lang="nl-NL" sz="2000" dirty="0">
                <a:solidFill>
                  <a:schemeClr val="bg1"/>
                </a:solidFill>
              </a:rPr>
              <a:t>1</a:t>
            </a:r>
            <a:r>
              <a:rPr lang="nl-NL" sz="2000" dirty="0" smtClean="0">
                <a:solidFill>
                  <a:schemeClr val="bg1"/>
                </a:solidFill>
              </a:rPr>
              <a:t>, thema 4</a:t>
            </a:r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1" r="21540"/>
          <a:stretch/>
        </p:blipFill>
        <p:spPr>
          <a:xfrm>
            <a:off x="5004046" y="2439977"/>
            <a:ext cx="2376001" cy="3456000"/>
          </a:xfrm>
          <a:prstGeom prst="rect">
            <a:avLst/>
          </a:prstGeom>
          <a:ln w="19050">
            <a:noFill/>
          </a:ln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1" r="30989"/>
          <a:stretch/>
        </p:blipFill>
        <p:spPr>
          <a:xfrm>
            <a:off x="-1" y="2439977"/>
            <a:ext cx="1619673" cy="3456000"/>
          </a:xfrm>
          <a:prstGeom prst="rect">
            <a:avLst/>
          </a:prstGeom>
        </p:spPr>
      </p:pic>
      <p:pic>
        <p:nvPicPr>
          <p:cNvPr id="11" name="Picture 2" descr="Afbeeldingsresultaat voor dier vermist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84" t="7707" r="32184" b="7707"/>
          <a:stretch/>
        </p:blipFill>
        <p:spPr bwMode="auto">
          <a:xfrm>
            <a:off x="7452320" y="2439977"/>
            <a:ext cx="1691681" cy="34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Praktijkopdracht </a:t>
            </a:r>
            <a:r>
              <a:rPr lang="nl-NL" sz="1200" i="1" dirty="0" smtClean="0">
                <a:latin typeface="+mn-lt"/>
              </a:rPr>
              <a:t>les 1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3200" b="1" u="sng" dirty="0" smtClean="0"/>
              <a:t>Opdracht:</a:t>
            </a:r>
            <a:r>
              <a:rPr lang="nl-NL" sz="3200" b="1" dirty="0" smtClean="0"/>
              <a:t> Huisdierenvlog</a:t>
            </a:r>
          </a:p>
          <a:p>
            <a:pPr lvl="4"/>
            <a:endParaRPr lang="nl-NL" b="1" dirty="0"/>
          </a:p>
          <a:p>
            <a:pPr lvl="1"/>
            <a:r>
              <a:rPr lang="nl-NL" dirty="0" smtClean="0"/>
              <a:t>Je gaat een vlog maken van je huisdier!</a:t>
            </a:r>
          </a:p>
          <a:p>
            <a:pPr marL="57150" indent="0">
              <a:buNone/>
            </a:pPr>
            <a:endParaRPr lang="nl-NL" sz="2800" dirty="0" smtClean="0"/>
          </a:p>
          <a:p>
            <a:pPr marL="57150" indent="0">
              <a:buNone/>
            </a:pPr>
            <a:endParaRPr lang="nl-NL" sz="2800" dirty="0" smtClean="0"/>
          </a:p>
          <a:p>
            <a:pPr marL="57150" indent="0">
              <a:buNone/>
            </a:pPr>
            <a:endParaRPr lang="nl-NL" sz="2800" dirty="0" smtClean="0"/>
          </a:p>
          <a:p>
            <a:pPr marL="57150" indent="0">
              <a:buNone/>
            </a:pPr>
            <a:endParaRPr lang="nl-NL" sz="2800" dirty="0"/>
          </a:p>
          <a:p>
            <a:pPr marL="57150" indent="0" algn="ctr">
              <a:buNone/>
            </a:pPr>
            <a:endParaRPr lang="nl-NL" sz="2800" b="1" dirty="0" smtClean="0">
              <a:solidFill>
                <a:srgbClr val="FF0000"/>
              </a:solidFill>
            </a:endParaRPr>
          </a:p>
          <a:p>
            <a:pPr marL="57150" indent="0" algn="ctr">
              <a:buNone/>
            </a:pPr>
            <a:r>
              <a:rPr lang="nl-NL" sz="2800" b="1" dirty="0" smtClean="0">
                <a:solidFill>
                  <a:srgbClr val="FF0000"/>
                </a:solidFill>
              </a:rPr>
              <a:t>Let op: over twee weken je vlog inleveren!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7" name="Afbeelding 6" descr="Afbeeldingsresultaat voor vlog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286" y="2991720"/>
            <a:ext cx="3585026" cy="2237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2564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Theorievragen </a:t>
            </a:r>
            <a:r>
              <a:rPr lang="nl-NL" sz="1200" i="1" dirty="0" smtClean="0"/>
              <a:t>les 1</a:t>
            </a:r>
            <a:endParaRPr lang="nl-NL" i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nl-NL" sz="2400" dirty="0" smtClean="0"/>
              <a:t>Welke </a:t>
            </a:r>
            <a:r>
              <a:rPr lang="nl-NL" sz="2400" dirty="0"/>
              <a:t>zes onderdelen moet je beschrijven voor een goede signalementbeschrijving? 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sz="2400" dirty="0"/>
              <a:t>Waarom chippen we dieren?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sz="2400" dirty="0"/>
              <a:t>Waar kunnen we de gegevens op een chip mee aflezen?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sz="2400" dirty="0"/>
              <a:t>Waarvan leeft een vlo?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sz="2400" dirty="0"/>
              <a:t>Duurt de maaltijd van een vlo kort of lang?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400" dirty="0"/>
              <a:t>Waarvan leeft een teek?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400" dirty="0"/>
              <a:t>Duurt de maaltijd van een teek kort of lang?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sz="2400" dirty="0"/>
              <a:t>Wat is een gastheer?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sz="2400" dirty="0"/>
              <a:t>Wat is het verschil tussen een gezelschapsdier en een productiedier</a:t>
            </a:r>
            <a:r>
              <a:rPr lang="nl-NL" sz="2400" dirty="0" smtClean="0"/>
              <a:t>?</a:t>
            </a:r>
            <a:endParaRPr lang="nl-NL" sz="24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93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u="sng" dirty="0">
                <a:latin typeface="+mn-lt"/>
              </a:rPr>
              <a:t>Standaard </a:t>
            </a:r>
            <a:r>
              <a:rPr lang="nl-NL" u="sng" dirty="0" smtClean="0">
                <a:latin typeface="+mn-lt"/>
              </a:rPr>
              <a:t>reflectievragen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sz="2800" dirty="0" smtClean="0"/>
              <a:t>Welk </a:t>
            </a:r>
            <a:r>
              <a:rPr lang="nl-NL" sz="2800" dirty="0"/>
              <a:t>onderdeel ging goed en hoe kwam dit?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dirty="0" smtClean="0"/>
              <a:t>Zie </a:t>
            </a:r>
            <a:r>
              <a:rPr lang="nl-NL" sz="2800" dirty="0"/>
              <a:t>je verbeterpunten? </a:t>
            </a:r>
            <a:r>
              <a:rPr lang="nl-NL" sz="2800" i="1" dirty="0" smtClean="0"/>
              <a:t>(bij </a:t>
            </a:r>
            <a:r>
              <a:rPr lang="nl-NL" sz="2800" i="1" dirty="0"/>
              <a:t>de lesinhoud of bij </a:t>
            </a:r>
            <a:r>
              <a:rPr lang="nl-NL" sz="2800" i="1" dirty="0" smtClean="0"/>
              <a:t>jezelf)</a:t>
            </a:r>
            <a:endParaRPr lang="nl-NL" sz="2800" i="1" dirty="0"/>
          </a:p>
          <a:p>
            <a:pPr marL="514350" indent="-514350">
              <a:buFont typeface="+mj-lt"/>
              <a:buAutoNum type="arabicPeriod"/>
            </a:pPr>
            <a:r>
              <a:rPr lang="nl-NL" sz="2800" dirty="0" smtClean="0"/>
              <a:t>Wat </a:t>
            </a:r>
            <a:r>
              <a:rPr lang="nl-NL" sz="2800" dirty="0"/>
              <a:t>heeft de samenwerking jou opgeleverd?</a:t>
            </a:r>
          </a:p>
          <a:p>
            <a:endParaRPr lang="nl-NL" sz="28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651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Thema-inhoud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45896" y="1340768"/>
            <a:ext cx="8047806" cy="487467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1400" b="1" dirty="0" smtClean="0"/>
              <a:t>Les 1 </a:t>
            </a:r>
            <a:r>
              <a:rPr lang="nl-NL" sz="900" i="1" dirty="0" smtClean="0"/>
              <a:t>(2 x 50 min.)</a:t>
            </a:r>
          </a:p>
          <a:p>
            <a:r>
              <a:rPr lang="nl-NL" sz="1400" dirty="0"/>
              <a:t>Asiel</a:t>
            </a:r>
          </a:p>
          <a:p>
            <a:pPr marL="0" indent="0">
              <a:buNone/>
            </a:pPr>
            <a:r>
              <a:rPr lang="nl-NL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weet de werkwijze van een asiel en weet ook te benoemen met die ze samenwerken</a:t>
            </a:r>
          </a:p>
          <a:p>
            <a:r>
              <a:rPr lang="nl-NL" sz="1400" dirty="0"/>
              <a:t>Rasverenigingen</a:t>
            </a:r>
          </a:p>
          <a:p>
            <a:pPr marL="0" indent="0">
              <a:buNone/>
            </a:pPr>
            <a:r>
              <a:rPr lang="nl-NL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benoemen waar rasverenigingen zich mee bezig houden</a:t>
            </a:r>
          </a:p>
          <a:p>
            <a:r>
              <a:rPr lang="nl-NL" sz="1400" dirty="0"/>
              <a:t>Hond</a:t>
            </a:r>
          </a:p>
          <a:p>
            <a:pPr marL="0" indent="0">
              <a:buNone/>
            </a:pPr>
            <a:r>
              <a:rPr lang="nl-NL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weet belangrijke informatie te vergaren uit een huisdierenbijsluiter van een hond</a:t>
            </a:r>
          </a:p>
          <a:p>
            <a:r>
              <a:rPr lang="nl-NL" sz="1400" dirty="0"/>
              <a:t>Kat</a:t>
            </a:r>
          </a:p>
          <a:p>
            <a:pPr marL="0" indent="0">
              <a:buNone/>
            </a:pPr>
            <a:r>
              <a:rPr lang="nl-NL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weet belangrijke informatie te vergaren uit een huisdierenbijsluiter van een kat</a:t>
            </a:r>
          </a:p>
          <a:p>
            <a:pPr marL="0" indent="0">
              <a:buNone/>
            </a:pPr>
            <a:endParaRPr lang="nl-NL" sz="12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nl-NL" sz="1400" b="1" dirty="0" smtClean="0"/>
              <a:t>Les 2 </a:t>
            </a:r>
            <a:r>
              <a:rPr lang="nl-NL" sz="900" i="1" dirty="0"/>
              <a:t>(2 x 50 min</a:t>
            </a:r>
            <a:r>
              <a:rPr lang="nl-NL" sz="900" i="1" dirty="0" smtClean="0"/>
              <a:t>.)</a:t>
            </a:r>
            <a:endParaRPr lang="nl-NL" sz="900" b="1" dirty="0" smtClean="0"/>
          </a:p>
          <a:p>
            <a:r>
              <a:rPr lang="nl-NL" sz="1400" dirty="0"/>
              <a:t>Identificatie</a:t>
            </a:r>
          </a:p>
          <a:p>
            <a:pPr marL="0" indent="0">
              <a:buNone/>
            </a:pPr>
            <a:r>
              <a:rPr lang="nl-NL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weet de zes onderdelen te benoemen van een </a:t>
            </a:r>
            <a:r>
              <a:rPr lang="nl-NL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signalementomschrijving en je kunt </a:t>
            </a:r>
            <a:r>
              <a:rPr lang="nl-NL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uitleggen wat chippen is</a:t>
            </a:r>
          </a:p>
          <a:p>
            <a:r>
              <a:rPr lang="nl-NL" sz="1400" dirty="0"/>
              <a:t>Vlooien</a:t>
            </a:r>
          </a:p>
          <a:p>
            <a:pPr marL="0" indent="0">
              <a:buNone/>
            </a:pPr>
            <a:r>
              <a:rPr lang="nl-NL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wat een vlo is en wat deze </a:t>
            </a:r>
            <a:r>
              <a:rPr lang="nl-NL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doet en je </a:t>
            </a:r>
            <a:r>
              <a:rPr lang="nl-NL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weet te benoemen wat een gastheer is</a:t>
            </a:r>
          </a:p>
          <a:p>
            <a:r>
              <a:rPr lang="nl-NL" sz="1400" dirty="0"/>
              <a:t>Teken</a:t>
            </a:r>
          </a:p>
          <a:p>
            <a:pPr marL="0" indent="0">
              <a:buNone/>
            </a:pPr>
            <a:r>
              <a:rPr lang="nl-NL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wat een teek is en wat deze doet</a:t>
            </a:r>
          </a:p>
          <a:p>
            <a:r>
              <a:rPr lang="nl-NL" sz="1400" dirty="0"/>
              <a:t>Versus productiedieren</a:t>
            </a:r>
          </a:p>
          <a:p>
            <a:pPr marL="0" indent="0">
              <a:buNone/>
            </a:pPr>
            <a:r>
              <a:rPr lang="nl-NL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het verschil benoemen tussen een gezelschapsdier en productiedier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10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Identificatie </a:t>
            </a:r>
            <a:r>
              <a:rPr lang="nl-NL" sz="1200" i="1" dirty="0" smtClean="0"/>
              <a:t>les 2</a:t>
            </a:r>
            <a:endParaRPr lang="nl-NL" i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Alle dieren kunnen herkend of geïdentificeerd worden met behulp van een goede </a:t>
            </a:r>
            <a:r>
              <a:rPr lang="nl-NL" b="1" dirty="0" smtClean="0">
                <a:solidFill>
                  <a:srgbClr val="8FAA32"/>
                </a:solidFill>
              </a:rPr>
              <a:t>signalementbeschrijving</a:t>
            </a:r>
            <a:endParaRPr lang="nl-NL" b="1" dirty="0">
              <a:solidFill>
                <a:srgbClr val="8FAA32"/>
              </a:solidFill>
            </a:endParaRPr>
          </a:p>
          <a:p>
            <a:pPr lvl="1"/>
            <a:r>
              <a:rPr lang="nl-NL" dirty="0" smtClean="0"/>
              <a:t>Bij </a:t>
            </a:r>
            <a:r>
              <a:rPr lang="nl-NL" dirty="0"/>
              <a:t>een </a:t>
            </a:r>
            <a:r>
              <a:rPr lang="nl-NL" dirty="0" smtClean="0"/>
              <a:t>signalementbeschrijving </a:t>
            </a:r>
            <a:r>
              <a:rPr lang="nl-NL" dirty="0"/>
              <a:t>wordt </a:t>
            </a:r>
            <a:r>
              <a:rPr lang="nl-NL" u="sng" dirty="0"/>
              <a:t>nauwkeurig beschreven</a:t>
            </a:r>
            <a:r>
              <a:rPr lang="nl-NL" dirty="0"/>
              <a:t> hoe een dier eruit </a:t>
            </a:r>
            <a:r>
              <a:rPr lang="nl-NL" dirty="0" smtClean="0"/>
              <a:t>ziet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Picture 2" descr="Afbeeldingsresultaat voor dier vermis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138" y="4005064"/>
            <a:ext cx="2800350" cy="240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023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Identificatie </a:t>
            </a:r>
            <a:r>
              <a:rPr lang="nl-NL" sz="1200" i="1" dirty="0" smtClean="0"/>
              <a:t>les 2</a:t>
            </a:r>
            <a:endParaRPr lang="nl-NL" i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Een </a:t>
            </a:r>
            <a:r>
              <a:rPr lang="nl-NL" dirty="0"/>
              <a:t>goede signalementbeschrijving bestaat uit zes vaste onderdelen:</a:t>
            </a:r>
          </a:p>
          <a:p>
            <a:pPr lvl="1"/>
            <a:r>
              <a:rPr lang="nl-NL" b="1" dirty="0"/>
              <a:t>G</a:t>
            </a:r>
            <a:r>
              <a:rPr lang="nl-NL" dirty="0"/>
              <a:t>	Geslacht</a:t>
            </a:r>
          </a:p>
          <a:p>
            <a:pPr lvl="1"/>
            <a:r>
              <a:rPr lang="nl-NL" b="1" dirty="0"/>
              <a:t>H</a:t>
            </a:r>
            <a:r>
              <a:rPr lang="nl-NL" dirty="0"/>
              <a:t>	Hoogte</a:t>
            </a:r>
          </a:p>
          <a:p>
            <a:pPr lvl="1"/>
            <a:r>
              <a:rPr lang="nl-NL" b="1" dirty="0"/>
              <a:t>R</a:t>
            </a:r>
            <a:r>
              <a:rPr lang="nl-NL" dirty="0"/>
              <a:t>	Ras</a:t>
            </a:r>
          </a:p>
          <a:p>
            <a:pPr lvl="1"/>
            <a:r>
              <a:rPr lang="nl-NL" b="1" dirty="0"/>
              <a:t>O</a:t>
            </a:r>
            <a:r>
              <a:rPr lang="nl-NL" dirty="0"/>
              <a:t>	Oud</a:t>
            </a:r>
          </a:p>
          <a:p>
            <a:pPr lvl="1"/>
            <a:r>
              <a:rPr lang="nl-NL" b="1" dirty="0"/>
              <a:t>K</a:t>
            </a:r>
            <a:r>
              <a:rPr lang="nl-NL" dirty="0"/>
              <a:t>	Kleur</a:t>
            </a:r>
          </a:p>
          <a:p>
            <a:pPr lvl="1"/>
            <a:r>
              <a:rPr lang="nl-NL" b="1" dirty="0"/>
              <a:t>A</a:t>
            </a:r>
            <a:r>
              <a:rPr lang="nl-NL" dirty="0"/>
              <a:t>	Aftekening(en)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5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Identificatie </a:t>
            </a:r>
            <a:r>
              <a:rPr lang="nl-NL" sz="1200" i="1" dirty="0" smtClean="0"/>
              <a:t>les 2</a:t>
            </a:r>
            <a:endParaRPr lang="nl-NL" i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Dieren die van </a:t>
            </a:r>
            <a:r>
              <a:rPr lang="nl-NL" b="1" dirty="0">
                <a:solidFill>
                  <a:srgbClr val="8FAA32"/>
                </a:solidFill>
              </a:rPr>
              <a:t>een chip</a:t>
            </a:r>
            <a:r>
              <a:rPr lang="nl-NL" dirty="0"/>
              <a:t> zijn voorzien kunnen met een </a:t>
            </a:r>
            <a:r>
              <a:rPr lang="nl-NL" u="sng" dirty="0"/>
              <a:t>chiplezer</a:t>
            </a:r>
            <a:r>
              <a:rPr lang="nl-NL" dirty="0"/>
              <a:t> makkelijk worden </a:t>
            </a:r>
            <a:r>
              <a:rPr lang="nl-NL" dirty="0" smtClean="0"/>
              <a:t>geïdentificeerd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1" name="Tijdelijke aanduiding voor inhoud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"/>
          <a:stretch/>
        </p:blipFill>
        <p:spPr>
          <a:xfrm>
            <a:off x="0" y="3139231"/>
            <a:ext cx="2845545" cy="288205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5545" y="3136672"/>
            <a:ext cx="3048200" cy="2884616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471" y="3136672"/>
            <a:ext cx="3292328" cy="2884616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940107" y="6021288"/>
            <a:ext cx="9653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/>
              <a:t>De chip</a:t>
            </a:r>
            <a:endParaRPr lang="nl-NL" sz="2000" dirty="0"/>
          </a:p>
        </p:txBody>
      </p:sp>
      <p:sp>
        <p:nvSpPr>
          <p:cNvPr id="15" name="Tekstvak 14"/>
          <p:cNvSpPr txBox="1"/>
          <p:nvPr/>
        </p:nvSpPr>
        <p:spPr>
          <a:xfrm>
            <a:off x="3442468" y="6021288"/>
            <a:ext cx="18543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/>
              <a:t>Gechipt worden</a:t>
            </a:r>
            <a:endParaRPr lang="nl-NL" sz="2000" dirty="0"/>
          </a:p>
        </p:txBody>
      </p:sp>
      <p:sp>
        <p:nvSpPr>
          <p:cNvPr id="16" name="Tekstvak 15"/>
          <p:cNvSpPr txBox="1"/>
          <p:nvPr/>
        </p:nvSpPr>
        <p:spPr>
          <a:xfrm>
            <a:off x="6003560" y="6021288"/>
            <a:ext cx="2984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/>
              <a:t>Identificeren met chiplezer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915583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Vlooien </a:t>
            </a:r>
            <a:r>
              <a:rPr lang="nl-NL" sz="1200" i="1" dirty="0" smtClean="0"/>
              <a:t>les 2</a:t>
            </a:r>
            <a:endParaRPr lang="nl-NL" i="1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28" y="3356992"/>
            <a:ext cx="3308578" cy="3024336"/>
          </a:xfrm>
          <a:prstGeom prst="rect">
            <a:avLst/>
          </a:prstGeom>
        </p:spPr>
      </p:pic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Vlooien leven van het </a:t>
            </a:r>
            <a:r>
              <a:rPr lang="nl-NL" b="1" dirty="0">
                <a:solidFill>
                  <a:srgbClr val="8FAA32"/>
                </a:solidFill>
              </a:rPr>
              <a:t>bloed van gewervelde </a:t>
            </a:r>
            <a:r>
              <a:rPr lang="nl-NL" b="1" dirty="0" smtClean="0">
                <a:solidFill>
                  <a:srgbClr val="8FAA32"/>
                </a:solidFill>
              </a:rPr>
              <a:t>dieren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r>
              <a:rPr lang="nl-NL" dirty="0" smtClean="0"/>
              <a:t> </a:t>
            </a:r>
            <a:r>
              <a:rPr lang="nl-NL" dirty="0"/>
              <a:t>bijten in de huid en doen zich zo </a:t>
            </a:r>
            <a:r>
              <a:rPr lang="nl-NL" dirty="0" smtClean="0"/>
              <a:t>tegoed </a:t>
            </a:r>
            <a:r>
              <a:rPr lang="nl-NL" dirty="0"/>
              <a:t>aan een </a:t>
            </a:r>
            <a:r>
              <a:rPr lang="nl-NL" dirty="0" smtClean="0"/>
              <a:t>bloedmaaltijd</a:t>
            </a:r>
            <a:endParaRPr lang="nl-NL" dirty="0"/>
          </a:p>
          <a:p>
            <a:r>
              <a:rPr lang="nl-NL" dirty="0"/>
              <a:t>Het dier waarop de </a:t>
            </a:r>
            <a:r>
              <a:rPr lang="nl-NL" dirty="0" smtClean="0"/>
              <a:t>vlo leeft, wordt</a:t>
            </a:r>
            <a:br>
              <a:rPr lang="nl-NL" dirty="0" smtClean="0"/>
            </a:br>
            <a:r>
              <a:rPr lang="nl-NL" dirty="0" smtClean="0"/>
              <a:t>ook wel </a:t>
            </a:r>
            <a:r>
              <a:rPr lang="nl-NL" b="1" dirty="0">
                <a:solidFill>
                  <a:srgbClr val="8FAA32"/>
                </a:solidFill>
              </a:rPr>
              <a:t>gastheer </a:t>
            </a:r>
            <a:r>
              <a:rPr lang="nl-NL" dirty="0" smtClean="0"/>
              <a:t>genoemd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411" y="4354461"/>
            <a:ext cx="2039387" cy="1944216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cxnSp>
        <p:nvCxnSpPr>
          <p:cNvPr id="7" name="Gekromde verbindingslijn 6"/>
          <p:cNvCxnSpPr>
            <a:stCxn id="9" idx="3"/>
          </p:cNvCxnSpPr>
          <p:nvPr/>
        </p:nvCxnSpPr>
        <p:spPr>
          <a:xfrm flipV="1">
            <a:off x="4569798" y="4653136"/>
            <a:ext cx="1154330" cy="673433"/>
          </a:xfrm>
          <a:prstGeom prst="curvedConnector3">
            <a:avLst/>
          </a:prstGeom>
          <a:ln w="28575">
            <a:solidFill>
              <a:srgbClr val="8FAA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8154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Teken </a:t>
            </a:r>
            <a:r>
              <a:rPr lang="nl-NL" sz="1200" i="1" dirty="0" smtClean="0"/>
              <a:t>les 1</a:t>
            </a:r>
            <a:endParaRPr lang="nl-NL" i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Teken leven van het </a:t>
            </a:r>
            <a:r>
              <a:rPr lang="nl-NL" b="1" dirty="0">
                <a:solidFill>
                  <a:srgbClr val="8FAA32"/>
                </a:solidFill>
              </a:rPr>
              <a:t>bloed van gewervelde </a:t>
            </a:r>
            <a:r>
              <a:rPr lang="nl-NL" b="1" dirty="0" smtClean="0">
                <a:solidFill>
                  <a:srgbClr val="8FAA32"/>
                </a:solidFill>
              </a:rPr>
              <a:t>dieren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smtClean="0"/>
              <a:t>bijten </a:t>
            </a:r>
            <a:r>
              <a:rPr lang="nl-NL" dirty="0"/>
              <a:t>zich </a:t>
            </a:r>
            <a:r>
              <a:rPr lang="nl-NL" u="sng" dirty="0"/>
              <a:t>vast</a:t>
            </a:r>
            <a:r>
              <a:rPr lang="nl-NL" dirty="0"/>
              <a:t> in de huid en laten zich vallen na een bloedmaaltijd, die enige uren tot dagen </a:t>
            </a:r>
            <a:r>
              <a:rPr lang="nl-NL" dirty="0" smtClean="0"/>
              <a:t>duurt </a:t>
            </a:r>
            <a:endParaRPr lang="nl-NL" dirty="0"/>
          </a:p>
          <a:p>
            <a:r>
              <a:rPr lang="nl-NL" dirty="0"/>
              <a:t>Het dier waarop de teek leeft, wordt </a:t>
            </a:r>
            <a:r>
              <a:rPr lang="nl-NL" b="1" dirty="0">
                <a:solidFill>
                  <a:srgbClr val="8FAA32"/>
                </a:solidFill>
              </a:rPr>
              <a:t>gastheer</a:t>
            </a:r>
            <a:r>
              <a:rPr lang="nl-NL" dirty="0"/>
              <a:t> </a:t>
            </a:r>
            <a:r>
              <a:rPr lang="nl-NL" dirty="0" smtClean="0"/>
              <a:t>genoemd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365104"/>
            <a:ext cx="2880320" cy="1918338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351409"/>
            <a:ext cx="1945727" cy="1945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915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Teken </a:t>
            </a:r>
            <a:r>
              <a:rPr lang="nl-NL" sz="1200" i="1" dirty="0" smtClean="0"/>
              <a:t>les 1</a:t>
            </a:r>
            <a:endParaRPr lang="nl-NL" i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201" y="2349980"/>
            <a:ext cx="9144000" cy="2768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964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Versus productiedieren </a:t>
            </a:r>
            <a:r>
              <a:rPr lang="nl-NL" sz="1200" i="1" dirty="0" smtClean="0"/>
              <a:t>les 1</a:t>
            </a:r>
            <a:endParaRPr lang="nl-NL" i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Een </a:t>
            </a:r>
            <a:r>
              <a:rPr lang="nl-NL" b="1" dirty="0">
                <a:solidFill>
                  <a:srgbClr val="8FAA32"/>
                </a:solidFill>
              </a:rPr>
              <a:t>productiedier</a:t>
            </a:r>
            <a:r>
              <a:rPr lang="nl-NL" dirty="0"/>
              <a:t> </a:t>
            </a:r>
            <a:r>
              <a:rPr lang="nl-NL" i="1" dirty="0"/>
              <a:t>(produceert producten)</a:t>
            </a:r>
            <a:r>
              <a:rPr lang="nl-NL" dirty="0"/>
              <a:t> wordt gehouden omdat het </a:t>
            </a:r>
            <a:r>
              <a:rPr lang="nl-NL" u="sng" dirty="0"/>
              <a:t>geld</a:t>
            </a:r>
            <a:r>
              <a:rPr lang="nl-NL" dirty="0"/>
              <a:t> </a:t>
            </a:r>
            <a:r>
              <a:rPr lang="nl-NL" dirty="0" smtClean="0"/>
              <a:t>opbrengt, een </a:t>
            </a:r>
            <a:r>
              <a:rPr lang="nl-NL" b="1" dirty="0">
                <a:solidFill>
                  <a:srgbClr val="8FAA32"/>
                </a:solidFill>
              </a:rPr>
              <a:t>gezelschapsdier/huisdier</a:t>
            </a:r>
            <a:r>
              <a:rPr lang="nl-NL" dirty="0"/>
              <a:t> wordt gehouden voor de </a:t>
            </a:r>
            <a:r>
              <a:rPr lang="nl-NL" u="sng" dirty="0"/>
              <a:t>gezelligheid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7" name="Tijdelijke aanduiding voor inhoud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48" y="3717032"/>
            <a:ext cx="3471102" cy="2599976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48" y="3717032"/>
            <a:ext cx="3471102" cy="2599977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48" y="3717032"/>
            <a:ext cx="3471103" cy="2599977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46" y="3717032"/>
            <a:ext cx="3471104" cy="2599977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48" y="3717032"/>
            <a:ext cx="3471104" cy="2599977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sp>
        <p:nvSpPr>
          <p:cNvPr id="3" name="Tekstvak 2"/>
          <p:cNvSpPr txBox="1"/>
          <p:nvPr/>
        </p:nvSpPr>
        <p:spPr>
          <a:xfrm>
            <a:off x="467544" y="4663077"/>
            <a:ext cx="20882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Gezelschapsdier of productiedier?</a:t>
            </a:r>
            <a:endParaRPr lang="nl-NL" sz="2000" dirty="0"/>
          </a:p>
        </p:txBody>
      </p:sp>
      <p:sp>
        <p:nvSpPr>
          <p:cNvPr id="6" name="Tekstvak 5"/>
          <p:cNvSpPr txBox="1"/>
          <p:nvPr/>
        </p:nvSpPr>
        <p:spPr>
          <a:xfrm>
            <a:off x="6444208" y="4047524"/>
            <a:ext cx="24482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Een productiedier kan ook als </a:t>
            </a:r>
            <a:r>
              <a:rPr lang="nl-NL" sz="2000" dirty="0" smtClean="0"/>
              <a:t>gezelschapsdier gehouden </a:t>
            </a:r>
            <a:r>
              <a:rPr lang="nl-NL" sz="2000" dirty="0"/>
              <a:t>worden en een </a:t>
            </a:r>
            <a:r>
              <a:rPr lang="nl-NL" sz="2000" dirty="0" smtClean="0"/>
              <a:t>gezelschapsdier </a:t>
            </a:r>
            <a:r>
              <a:rPr lang="nl-NL" sz="2000" dirty="0"/>
              <a:t>als </a:t>
            </a:r>
            <a:r>
              <a:rPr lang="nl-NL" sz="2000" dirty="0" smtClean="0"/>
              <a:t>productiedier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177970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6968</TotalTime>
  <Words>643</Words>
  <Application>Microsoft Office PowerPoint</Application>
  <PresentationFormat>Diavoorstelling (4:3)</PresentationFormat>
  <Paragraphs>117</Paragraphs>
  <Slides>13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Kantoorthema</vt:lpstr>
      <vt:lpstr>Huisdieren Les 2</vt:lpstr>
      <vt:lpstr>Thema-inhoud</vt:lpstr>
      <vt:lpstr>Identificatie les 2</vt:lpstr>
      <vt:lpstr>Identificatie les 2</vt:lpstr>
      <vt:lpstr>Identificatie les 2</vt:lpstr>
      <vt:lpstr>Vlooien les 2</vt:lpstr>
      <vt:lpstr>Teken les 1</vt:lpstr>
      <vt:lpstr>Teken les 1</vt:lpstr>
      <vt:lpstr>Versus productiedieren les 1</vt:lpstr>
      <vt:lpstr>Praktijkopdracht les 1</vt:lpstr>
      <vt:lpstr>Theorievragen les 1</vt:lpstr>
      <vt:lpstr>Standaard reflectievragen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276</cp:revision>
  <cp:lastPrinted>2015-01-10T16:11:12Z</cp:lastPrinted>
  <dcterms:created xsi:type="dcterms:W3CDTF">2014-09-23T08:37:22Z</dcterms:created>
  <dcterms:modified xsi:type="dcterms:W3CDTF">2020-03-17T11:54:01Z</dcterms:modified>
</cp:coreProperties>
</file>