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2" r:id="rId3"/>
    <p:sldId id="273" r:id="rId4"/>
    <p:sldId id="274" r:id="rId5"/>
    <p:sldId id="275" r:id="rId6"/>
    <p:sldId id="279" r:id="rId7"/>
    <p:sldId id="276" r:id="rId8"/>
    <p:sldId id="277" r:id="rId9"/>
    <p:sldId id="278" r:id="rId10"/>
    <p:sldId id="268" r:id="rId11"/>
    <p:sldId id="270" r:id="rId12"/>
    <p:sldId id="271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itty de Ridder" initials="KdR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AA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1478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3037AB-3437-4A5B-9E24-DF90D10131AC}" type="datetimeFigureOut">
              <a:rPr lang="nl-NL" smtClean="0"/>
              <a:t>14-2-2019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A381F-29D1-4494-B128-129213DE1F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7414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16785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93180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5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16347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7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88018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8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96346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9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65863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12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814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61591-F567-4619-8B83-BC1FC0355FBB}" type="datetimeFigureOut">
              <a:rPr lang="nl-NL" smtClean="0"/>
              <a:t>14-2-2019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B7E36-316C-432E-A887-29663C09CE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7235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61591-F567-4619-8B83-BC1FC0355FBB}" type="datetimeFigureOut">
              <a:rPr lang="nl-NL" smtClean="0"/>
              <a:t>14-2-2019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B7E36-316C-432E-A887-29663C09CE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8493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61591-F567-4619-8B83-BC1FC0355FBB}" type="datetimeFigureOut">
              <a:rPr lang="nl-NL" smtClean="0"/>
              <a:t>14-2-2019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B7E36-316C-432E-A887-29663C09CE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7132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61591-F567-4619-8B83-BC1FC0355FBB}" type="datetimeFigureOut">
              <a:rPr lang="nl-NL" smtClean="0"/>
              <a:t>14-2-2019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B7E36-316C-432E-A887-29663C09CE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4725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61591-F567-4619-8B83-BC1FC0355FBB}" type="datetimeFigureOut">
              <a:rPr lang="nl-NL" smtClean="0"/>
              <a:t>14-2-2019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B7E36-316C-432E-A887-29663C09CE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6859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61591-F567-4619-8B83-BC1FC0355FBB}" type="datetimeFigureOut">
              <a:rPr lang="nl-NL" smtClean="0"/>
              <a:t>14-2-2019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B7E36-316C-432E-A887-29663C09CE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6804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61591-F567-4619-8B83-BC1FC0355FBB}" type="datetimeFigureOut">
              <a:rPr lang="nl-NL" smtClean="0"/>
              <a:t>14-2-2019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B7E36-316C-432E-A887-29663C09CE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1981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61591-F567-4619-8B83-BC1FC0355FBB}" type="datetimeFigureOut">
              <a:rPr lang="nl-NL" smtClean="0"/>
              <a:t>14-2-2019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B7E36-316C-432E-A887-29663C09CE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5942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61591-F567-4619-8B83-BC1FC0355FBB}" type="datetimeFigureOut">
              <a:rPr lang="nl-NL" smtClean="0"/>
              <a:t>14-2-2019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B7E36-316C-432E-A887-29663C09CE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4418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61591-F567-4619-8B83-BC1FC0355FBB}" type="datetimeFigureOut">
              <a:rPr lang="nl-NL" smtClean="0"/>
              <a:t>14-2-2019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B7E36-316C-432E-A887-29663C09CE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3585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61591-F567-4619-8B83-BC1FC0355FBB}" type="datetimeFigureOut">
              <a:rPr lang="nl-NL" smtClean="0"/>
              <a:t>14-2-2019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B7E36-316C-432E-A887-29663C09CE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551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61591-F567-4619-8B83-BC1FC0355FBB}" type="datetimeFigureOut">
              <a:rPr lang="nl-NL" smtClean="0"/>
              <a:t>14-2-2019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BB7E36-316C-432E-A887-29663C09CE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628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7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g"/><Relationship Id="rId9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691680" y="-8679"/>
            <a:ext cx="3217538" cy="5904656"/>
          </a:xfrm>
          <a:prstGeom prst="rect">
            <a:avLst/>
          </a:prstGeom>
          <a:solidFill>
            <a:srgbClr val="97BE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itel 1"/>
          <p:cNvSpPr txBox="1">
            <a:spLocks/>
          </p:cNvSpPr>
          <p:nvPr/>
        </p:nvSpPr>
        <p:spPr>
          <a:xfrm>
            <a:off x="1691680" y="4167607"/>
            <a:ext cx="3217538" cy="116346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3600" b="1" dirty="0" smtClean="0">
                <a:solidFill>
                  <a:schemeClr val="bg1"/>
                </a:solidFill>
                <a:latin typeface="+mn-lt"/>
              </a:rPr>
              <a:t>Verzorging</a:t>
            </a:r>
            <a:br>
              <a:rPr lang="nl-NL" sz="3600" b="1" dirty="0" smtClean="0">
                <a:solidFill>
                  <a:schemeClr val="bg1"/>
                </a:solidFill>
                <a:latin typeface="+mn-lt"/>
              </a:rPr>
            </a:br>
            <a:r>
              <a:rPr lang="nl-NL" sz="2800" b="1" dirty="0" smtClean="0">
                <a:solidFill>
                  <a:schemeClr val="bg1"/>
                </a:solidFill>
                <a:latin typeface="+mn-lt"/>
              </a:rPr>
              <a:t>Les 1</a:t>
            </a:r>
            <a:endParaRPr lang="nl-NL" sz="2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Ondertitel 2"/>
          <p:cNvSpPr txBox="1">
            <a:spLocks/>
          </p:cNvSpPr>
          <p:nvPr/>
        </p:nvSpPr>
        <p:spPr>
          <a:xfrm>
            <a:off x="1691680" y="5380709"/>
            <a:ext cx="3217538" cy="4965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sz="2000" dirty="0" smtClean="0">
                <a:solidFill>
                  <a:schemeClr val="bg1"/>
                </a:solidFill>
              </a:rPr>
              <a:t>Leerjaar 1, thema 3</a:t>
            </a:r>
            <a:endParaRPr lang="nl-NL" sz="2000" dirty="0">
              <a:solidFill>
                <a:schemeClr val="bg1"/>
              </a:solidFill>
            </a:endParaRP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795" y="6095701"/>
            <a:ext cx="2415205" cy="762299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48" r="35481"/>
          <a:stretch/>
        </p:blipFill>
        <p:spPr>
          <a:xfrm>
            <a:off x="5004047" y="2439976"/>
            <a:ext cx="2376001" cy="3456000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16" r="14737"/>
          <a:stretch/>
        </p:blipFill>
        <p:spPr>
          <a:xfrm>
            <a:off x="7452320" y="2439976"/>
            <a:ext cx="1691680" cy="3456000"/>
          </a:xfrm>
          <a:prstGeom prst="rect">
            <a:avLst/>
          </a:prstGeom>
        </p:spPr>
      </p:pic>
      <p:pic>
        <p:nvPicPr>
          <p:cNvPr id="9" name="Picture 2" descr="Afbeeldingsresultaat voor ontsmettingsbak varkens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8" r="33823"/>
          <a:stretch/>
        </p:blipFill>
        <p:spPr bwMode="auto">
          <a:xfrm>
            <a:off x="7452321" y="2439977"/>
            <a:ext cx="1691680" cy="34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Afbeeldingsresultaat voor emmer reinigen dierenverblijf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5" r="26997"/>
          <a:stretch/>
        </p:blipFill>
        <p:spPr bwMode="auto">
          <a:xfrm>
            <a:off x="5004046" y="2439976"/>
            <a:ext cx="2376265" cy="34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Afbeeldingsresultaat voor emmer reinigen dierenverblijf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41" r="31283" b="4670"/>
          <a:stretch/>
        </p:blipFill>
        <p:spPr bwMode="auto">
          <a:xfrm>
            <a:off x="0" y="2439977"/>
            <a:ext cx="1619673" cy="34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241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latin typeface="+mn-lt"/>
              </a:rPr>
              <a:t>Theorievragen </a:t>
            </a:r>
            <a:r>
              <a:rPr lang="nl-NL" sz="1200" i="1" dirty="0" smtClean="0">
                <a:latin typeface="+mn-lt"/>
              </a:rPr>
              <a:t>les 1</a:t>
            </a:r>
            <a:endParaRPr lang="nl-NL" sz="1200" i="1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lvl="0" indent="0">
              <a:buNone/>
            </a:pPr>
            <a:r>
              <a:rPr lang="nl-NL" dirty="0" smtClean="0"/>
              <a:t>1. Schrijf </a:t>
            </a:r>
            <a:r>
              <a:rPr lang="nl-NL" u="sng" dirty="0" smtClean="0"/>
              <a:t>drie (van de zes)</a:t>
            </a:r>
            <a:r>
              <a:rPr lang="nl-NL" dirty="0" smtClean="0"/>
              <a:t> basisregels op m.b.t. hygiëne</a:t>
            </a:r>
          </a:p>
          <a:p>
            <a:pPr marL="0" lvl="0" indent="0">
              <a:buNone/>
            </a:pPr>
            <a:endParaRPr lang="nl-NL" dirty="0" smtClean="0"/>
          </a:p>
          <a:p>
            <a:pPr marL="0" lvl="0" indent="0">
              <a:buNone/>
            </a:pPr>
            <a:r>
              <a:rPr lang="nl-NL" dirty="0" smtClean="0"/>
              <a:t>2. Schrijf </a:t>
            </a:r>
            <a:r>
              <a:rPr lang="nl-NL" u="sng" dirty="0" smtClean="0"/>
              <a:t>drie (van de zes)</a:t>
            </a:r>
            <a:r>
              <a:rPr lang="nl-NL" dirty="0" smtClean="0"/>
              <a:t> verschillende soorten bodembedekking op</a:t>
            </a:r>
          </a:p>
          <a:p>
            <a:pPr marL="0" lvl="0" indent="0">
              <a:buNone/>
            </a:pPr>
            <a:endParaRPr lang="nl-NL" dirty="0" smtClean="0"/>
          </a:p>
          <a:p>
            <a:pPr marL="0" lvl="0" indent="0">
              <a:buNone/>
            </a:pPr>
            <a:r>
              <a:rPr lang="nl-NL" dirty="0" smtClean="0"/>
              <a:t>3. Zet onderstaande handelingen m.b.t. reinigen verblijf in de juiste volgorde</a:t>
            </a:r>
          </a:p>
          <a:p>
            <a:pPr marL="0" lvl="0" indent="0">
              <a:buNone/>
            </a:pPr>
            <a:endParaRPr lang="nl-NL" dirty="0" smtClean="0"/>
          </a:p>
          <a:p>
            <a:pPr marL="400050" lvl="1" indent="0" algn="ctr">
              <a:buNone/>
            </a:pPr>
            <a:r>
              <a:rPr lang="nl-NL" i="1" dirty="0"/>
              <a:t>Dieren en toebehoren terugplaatsen</a:t>
            </a:r>
          </a:p>
          <a:p>
            <a:pPr marL="400050" lvl="1" indent="0" algn="ctr">
              <a:buNone/>
            </a:pPr>
            <a:r>
              <a:rPr lang="nl-NL" i="1" dirty="0" smtClean="0"/>
              <a:t>Drogen</a:t>
            </a:r>
            <a:endParaRPr lang="nl-NL" i="1" dirty="0"/>
          </a:p>
          <a:p>
            <a:pPr marL="400050" lvl="1" indent="0" algn="ctr">
              <a:buNone/>
            </a:pPr>
            <a:r>
              <a:rPr lang="nl-NL" i="1" dirty="0" smtClean="0"/>
              <a:t>Droge </a:t>
            </a:r>
            <a:r>
              <a:rPr lang="nl-NL" i="1" dirty="0"/>
              <a:t>reiniging</a:t>
            </a:r>
          </a:p>
          <a:p>
            <a:pPr marL="400050" lvl="1" indent="0" algn="ctr">
              <a:buNone/>
            </a:pPr>
            <a:r>
              <a:rPr lang="nl-NL" i="1" dirty="0" smtClean="0"/>
              <a:t>Reinigen</a:t>
            </a:r>
            <a:endParaRPr lang="nl-NL" i="1" dirty="0"/>
          </a:p>
          <a:p>
            <a:pPr marL="400050" lvl="1" indent="0" algn="ctr">
              <a:buNone/>
            </a:pPr>
            <a:r>
              <a:rPr lang="nl-NL" i="1" dirty="0"/>
              <a:t>Ontsmetten</a:t>
            </a:r>
          </a:p>
          <a:p>
            <a:pPr marL="400050" lvl="1" indent="0" algn="ctr">
              <a:buNone/>
            </a:pPr>
            <a:r>
              <a:rPr lang="nl-NL" i="1" dirty="0" smtClean="0"/>
              <a:t>Voer- </a:t>
            </a:r>
            <a:r>
              <a:rPr lang="nl-NL" i="1" dirty="0"/>
              <a:t>en watervoorziening spoelen</a:t>
            </a:r>
          </a:p>
          <a:p>
            <a:pPr marL="400050" lvl="1" indent="0" algn="ctr">
              <a:buNone/>
            </a:pPr>
            <a:r>
              <a:rPr lang="nl-NL" i="1" dirty="0" smtClean="0"/>
              <a:t>Inweken</a:t>
            </a:r>
            <a:endParaRPr lang="nl-NL" i="1" dirty="0"/>
          </a:p>
          <a:p>
            <a:pPr marL="400050" lvl="1" indent="0">
              <a:buNone/>
            </a:pPr>
            <a:endParaRPr lang="nl-NL" dirty="0"/>
          </a:p>
          <a:p>
            <a:pPr marL="0" lvl="0" indent="0">
              <a:buNone/>
            </a:pPr>
            <a:endParaRPr lang="nl-NL" dirty="0"/>
          </a:p>
          <a:p>
            <a:pPr marL="514350" lvl="0" indent="-514350">
              <a:buFont typeface="+mj-lt"/>
              <a:buAutoNum type="arabicPeriod"/>
            </a:pPr>
            <a:endParaRPr lang="nl-NL" dirty="0"/>
          </a:p>
          <a:p>
            <a:pPr marL="514350" lvl="0" indent="-514350">
              <a:buFont typeface="+mj-lt"/>
              <a:buAutoNum type="arabicPeriod"/>
            </a:pPr>
            <a:endParaRPr lang="nl-NL" dirty="0"/>
          </a:p>
          <a:p>
            <a:pPr marL="514350" indent="-514350" algn="ctr">
              <a:buFont typeface="+mj-lt"/>
              <a:buAutoNum type="arabicPeriod"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94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u="sng" dirty="0">
                <a:latin typeface="+mn-lt"/>
              </a:rPr>
              <a:t>Standaard </a:t>
            </a:r>
            <a:r>
              <a:rPr lang="nl-NL" u="sng" dirty="0" smtClean="0">
                <a:latin typeface="+mn-lt"/>
              </a:rPr>
              <a:t>reflectievragen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l-NL" dirty="0" smtClean="0"/>
              <a:t>Welk </a:t>
            </a:r>
            <a:r>
              <a:rPr lang="nl-NL" dirty="0"/>
              <a:t>onderdeel ging goed en hoe kwam dit?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Zie </a:t>
            </a:r>
            <a:r>
              <a:rPr lang="nl-NL" dirty="0"/>
              <a:t>je verbeterpunten? </a:t>
            </a:r>
            <a:r>
              <a:rPr lang="nl-NL" i="1" dirty="0" smtClean="0"/>
              <a:t>(bij </a:t>
            </a:r>
            <a:r>
              <a:rPr lang="nl-NL" i="1" dirty="0"/>
              <a:t>de lesinhoud of bij </a:t>
            </a:r>
            <a:r>
              <a:rPr lang="nl-NL" i="1" dirty="0" smtClean="0"/>
              <a:t>jezelf)</a:t>
            </a:r>
            <a:endParaRPr lang="nl-NL" i="1" dirty="0"/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Wat </a:t>
            </a:r>
            <a:r>
              <a:rPr lang="nl-NL" dirty="0"/>
              <a:t>heeft de samenwerking jou opgeleverd?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571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165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latin typeface="+mn-lt"/>
              </a:rPr>
              <a:t>Thema-inhoud</a:t>
            </a:r>
            <a:endParaRPr lang="nl-NL" sz="1200" i="1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28650" y="1362635"/>
            <a:ext cx="7886700" cy="4722855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r>
              <a:rPr lang="nl-NL" b="1" dirty="0"/>
              <a:t>Les 1 </a:t>
            </a:r>
            <a:r>
              <a:rPr lang="nl-NL" sz="1900" i="1" dirty="0"/>
              <a:t>(2 x 50 min.)</a:t>
            </a:r>
          </a:p>
          <a:p>
            <a:r>
              <a:rPr lang="nl-NL" dirty="0"/>
              <a:t>Persoonlijke hygiëne</a:t>
            </a:r>
          </a:p>
          <a:p>
            <a:pPr marL="0" indent="0">
              <a:buNone/>
            </a:pPr>
            <a:r>
              <a:rPr lang="nl-NL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Je bent in staat de zes basisregels m.b.t. hygiëne te benoemen en in acht te nemen</a:t>
            </a:r>
          </a:p>
          <a:p>
            <a:r>
              <a:rPr lang="nl-NL" dirty="0"/>
              <a:t>Verschonen verblijf</a:t>
            </a:r>
          </a:p>
          <a:p>
            <a:pPr marL="0" indent="0">
              <a:buNone/>
            </a:pPr>
            <a:r>
              <a:rPr lang="nl-NL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Je bent in staat aan te geven hoe vaak bepaalde verblijven verschoond worden</a:t>
            </a:r>
          </a:p>
          <a:p>
            <a:pPr marL="0" indent="0">
              <a:buNone/>
            </a:pPr>
            <a:r>
              <a:rPr lang="nl-NL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Je bent in staat zes verschillende soorten bodembedekking te benoemen</a:t>
            </a:r>
          </a:p>
          <a:p>
            <a:r>
              <a:rPr lang="nl-NL" dirty="0"/>
              <a:t>Reinigen verblijf</a:t>
            </a:r>
          </a:p>
          <a:p>
            <a:pPr marL="0" indent="0">
              <a:buNone/>
            </a:pPr>
            <a:r>
              <a:rPr lang="nl-NL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aangeven in welke volgorde je een verblijf moet reinigen</a:t>
            </a:r>
          </a:p>
          <a:p>
            <a:pPr marL="0" indent="0">
              <a:buNone/>
            </a:pPr>
            <a:endParaRPr lang="nl-NL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r>
              <a:rPr lang="nl-NL" b="1" dirty="0"/>
              <a:t>Les 2 </a:t>
            </a:r>
            <a:r>
              <a:rPr lang="nl-NL" sz="1900" i="1" dirty="0"/>
              <a:t>(2 x 50 min.)</a:t>
            </a:r>
            <a:endParaRPr lang="nl-NL" sz="1900" b="1" dirty="0"/>
          </a:p>
          <a:p>
            <a:r>
              <a:rPr lang="nl-NL" dirty="0"/>
              <a:t>Vachtverzorging</a:t>
            </a:r>
          </a:p>
          <a:p>
            <a:pPr marL="0" indent="0">
              <a:buNone/>
            </a:pPr>
            <a:r>
              <a:rPr lang="nl-NL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Je bent in staat om minimaal drie vormen van vachtverzorging bij dieren te benoemen</a:t>
            </a:r>
          </a:p>
          <a:p>
            <a:r>
              <a:rPr lang="nl-NL" dirty="0"/>
              <a:t>Diercontact</a:t>
            </a:r>
          </a:p>
          <a:p>
            <a:pPr marL="0" indent="0">
              <a:buNone/>
            </a:pPr>
            <a:r>
              <a:rPr lang="nl-NL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Je bent in staat om aan te geven op welke manier je het beste contact kan maken met een dier</a:t>
            </a:r>
          </a:p>
          <a:p>
            <a:r>
              <a:rPr lang="nl-NL" dirty="0"/>
              <a:t>Gebruik/onderhoud gereedschappen</a:t>
            </a:r>
          </a:p>
          <a:p>
            <a:pPr marL="0" indent="0">
              <a:buNone/>
            </a:pPr>
            <a:r>
              <a:rPr lang="nl-NL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Je bent in staat de soorten gereedschappen/materialen bij dierverzorging de juiste benaming te geven</a:t>
            </a:r>
          </a:p>
          <a:p>
            <a:pPr marL="0" indent="0">
              <a:buNone/>
            </a:pPr>
            <a:r>
              <a:rPr lang="nl-NL" i="1">
                <a:solidFill>
                  <a:schemeClr val="tx1">
                    <a:lumMod val="50000"/>
                    <a:lumOff val="50000"/>
                  </a:schemeClr>
                </a:solidFill>
              </a:rPr>
              <a:t>Je bent in staat aan te geven waarom het belangrijk is gereedschappen/materialen bij dierverzorging na gebruik schoon te maken</a:t>
            </a:r>
            <a:endParaRPr lang="nl-NL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endParaRPr lang="nl-NL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0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Persoonlijke hygiëne </a:t>
            </a:r>
            <a:r>
              <a:rPr lang="nl-NL" sz="1200" i="1" dirty="0" smtClean="0"/>
              <a:t>les 1</a:t>
            </a:r>
            <a:endParaRPr lang="nl-NL" sz="1200" i="1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nl-NL" dirty="0" smtClean="0"/>
              <a:t>Persoonlijke hygiëne</a:t>
            </a:r>
          </a:p>
          <a:p>
            <a:pPr lvl="1"/>
            <a:r>
              <a:rPr lang="nl-NL" dirty="0" smtClean="0"/>
              <a:t>Bedrijfshygiëne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074" name="Picture 2" descr="Afbeeldingsresultaat voor bedrijfshygië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865" y="3501008"/>
            <a:ext cx="5431868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38939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626449" y="1305362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Belangrijke basisregels</a:t>
            </a:r>
          </a:p>
          <a:p>
            <a:r>
              <a:rPr lang="nl-NL" i="1" dirty="0" smtClean="0"/>
              <a:t>Veilig</a:t>
            </a:r>
            <a:r>
              <a:rPr lang="nl-NL" dirty="0" smtClean="0"/>
              <a:t> en </a:t>
            </a:r>
            <a:r>
              <a:rPr lang="nl-NL" i="1" dirty="0" smtClean="0"/>
              <a:t>schoon </a:t>
            </a:r>
            <a:r>
              <a:rPr lang="nl-NL" dirty="0" smtClean="0"/>
              <a:t>werken met dieren:</a:t>
            </a:r>
          </a:p>
          <a:p>
            <a:pPr lvl="1"/>
            <a:r>
              <a:rPr lang="nl-NL" dirty="0" smtClean="0"/>
              <a:t>Lang haar vast</a:t>
            </a:r>
          </a:p>
          <a:p>
            <a:pPr lvl="1"/>
            <a:r>
              <a:rPr lang="nl-NL" b="1" dirty="0" smtClean="0"/>
              <a:t>Na werkzaamheden handen wassen met warm water en zeep</a:t>
            </a:r>
          </a:p>
          <a:p>
            <a:pPr lvl="1"/>
            <a:r>
              <a:rPr lang="nl-NL" dirty="0" smtClean="0"/>
              <a:t>Nagels kort houden</a:t>
            </a:r>
          </a:p>
          <a:p>
            <a:pPr lvl="1"/>
            <a:r>
              <a:rPr lang="nl-NL" dirty="0" smtClean="0"/>
              <a:t>Geen sieraden</a:t>
            </a:r>
          </a:p>
          <a:p>
            <a:pPr lvl="1"/>
            <a:r>
              <a:rPr lang="nl-NL" dirty="0" smtClean="0"/>
              <a:t>Werkkleding</a:t>
            </a:r>
          </a:p>
          <a:p>
            <a:pPr lvl="1"/>
            <a:r>
              <a:rPr lang="nl-NL" dirty="0" smtClean="0"/>
              <a:t>Schoenen met weinig profiel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5835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628650" y="996071"/>
            <a:ext cx="7886700" cy="4351338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nl-NL" b="1" dirty="0"/>
              <a:t>Na werkzaamheden handen wassen met warm water en zeep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2050" name="Picture 2" descr="Afbeeldingsresultaat voor handen wasse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1" y="2570614"/>
            <a:ext cx="9141799" cy="365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94925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7504" y="1661570"/>
            <a:ext cx="8229600" cy="4525963"/>
          </a:xfrm>
        </p:spPr>
        <p:txBody>
          <a:bodyPr/>
          <a:lstStyle/>
          <a:p>
            <a:pPr marL="914400" lvl="2" indent="0" algn="ctr">
              <a:buNone/>
            </a:pPr>
            <a:r>
              <a:rPr lang="nl-NL" sz="6000" b="1" dirty="0" smtClean="0"/>
              <a:t>Opdracht</a:t>
            </a:r>
          </a:p>
          <a:p>
            <a:pPr marL="914400" lvl="2" indent="0" algn="ctr">
              <a:buNone/>
            </a:pPr>
            <a:r>
              <a:rPr lang="nl-NL" sz="4000" u="sng" dirty="0" smtClean="0"/>
              <a:t>Handen wassen</a:t>
            </a:r>
          </a:p>
          <a:p>
            <a:pPr marL="914400" lvl="2" indent="0" algn="ctr">
              <a:buNone/>
            </a:pPr>
            <a:r>
              <a:rPr lang="nl-NL" i="1" dirty="0" smtClean="0"/>
              <a:t>A.d.h.v. het stappenplan</a:t>
            </a:r>
            <a:endParaRPr lang="nl-NL" i="1" dirty="0"/>
          </a:p>
          <a:p>
            <a:pPr marL="0" indent="0" algn="ctr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20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Verschonen verblijf </a:t>
            </a:r>
            <a:r>
              <a:rPr lang="nl-NL" sz="1200" i="1" dirty="0" smtClean="0"/>
              <a:t>les 1</a:t>
            </a:r>
            <a:endParaRPr lang="nl-NL" sz="1200" i="1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Het verschonen van hokken, stallen en kooien</a:t>
            </a:r>
          </a:p>
          <a:p>
            <a:pPr marL="0" indent="0">
              <a:buNone/>
            </a:pPr>
            <a:endParaRPr lang="nl-NL" dirty="0" smtClean="0"/>
          </a:p>
          <a:p>
            <a:pPr lvl="1"/>
            <a:r>
              <a:rPr lang="nl-NL" i="1" dirty="0" smtClean="0"/>
              <a:t>Hoe vaak </a:t>
            </a:r>
            <a:r>
              <a:rPr lang="nl-NL" dirty="0" smtClean="0">
                <a:sym typeface="Wingdings" panose="05000000000000000000" pitchFamily="2" charset="2"/>
              </a:rPr>
              <a:t> afhankelijk van diersoort en verblijf</a:t>
            </a:r>
          </a:p>
          <a:p>
            <a:pPr lvl="3"/>
            <a:endParaRPr lang="nl-NL" dirty="0">
              <a:sym typeface="Wingdings" panose="05000000000000000000" pitchFamily="2" charset="2"/>
            </a:endParaRPr>
          </a:p>
          <a:p>
            <a:pPr lvl="1"/>
            <a:r>
              <a:rPr lang="nl-NL" i="1" dirty="0" smtClean="0">
                <a:sym typeface="Wingdings" panose="05000000000000000000" pitchFamily="2" charset="2"/>
              </a:rPr>
              <a:t>Voorbeelden:</a:t>
            </a:r>
          </a:p>
          <a:p>
            <a:pPr marL="457200" lvl="1" indent="0">
              <a:buNone/>
            </a:pPr>
            <a:endParaRPr lang="nl-NL" i="1" dirty="0" smtClean="0">
              <a:sym typeface="Wingdings" panose="05000000000000000000" pitchFamily="2" charset="2"/>
            </a:endParaRPr>
          </a:p>
          <a:p>
            <a:pPr lvl="2"/>
            <a:r>
              <a:rPr lang="nl-NL" dirty="0" smtClean="0">
                <a:sym typeface="Wingdings" panose="05000000000000000000" pitchFamily="2" charset="2"/>
              </a:rPr>
              <a:t>Potstal wordt niet vaak uitgemest</a:t>
            </a:r>
          </a:p>
          <a:p>
            <a:pPr lvl="2"/>
            <a:r>
              <a:rPr lang="nl-NL" dirty="0" smtClean="0">
                <a:sym typeface="Wingdings" panose="05000000000000000000" pitchFamily="2" charset="2"/>
              </a:rPr>
              <a:t>Schuur voor legkippen uitgemest na legperiode</a:t>
            </a:r>
          </a:p>
          <a:p>
            <a:pPr lvl="2"/>
            <a:r>
              <a:rPr lang="nl-NL" dirty="0" smtClean="0">
                <a:sym typeface="Wingdings" panose="05000000000000000000" pitchFamily="2" charset="2"/>
              </a:rPr>
              <a:t>Dierverblijven op school iedere week uitgemest</a:t>
            </a:r>
          </a:p>
          <a:p>
            <a:pPr lvl="2"/>
            <a:r>
              <a:rPr lang="nl-NL" i="1" dirty="0" smtClean="0">
                <a:sym typeface="Wingdings" panose="05000000000000000000" pitchFamily="2" charset="2"/>
              </a:rPr>
              <a:t>Ziek dier? </a:t>
            </a:r>
            <a:r>
              <a:rPr lang="nl-NL" dirty="0" smtClean="0">
                <a:sym typeface="Wingdings" panose="05000000000000000000" pitchFamily="2" charset="2"/>
              </a:rPr>
              <a:t> Mest dagelijks verwijderen</a:t>
            </a: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5579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626449" y="704634"/>
            <a:ext cx="7886700" cy="49849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Ieder verblijf heeft een eigen soort </a:t>
            </a:r>
            <a:r>
              <a:rPr lang="nl-NL" b="1" dirty="0" smtClean="0"/>
              <a:t>bodembedekking</a:t>
            </a:r>
            <a:r>
              <a:rPr lang="nl-NL" dirty="0" smtClean="0"/>
              <a:t>: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lvl="1"/>
            <a:r>
              <a:rPr lang="nl-NL" dirty="0" smtClean="0"/>
              <a:t>Zaagsel</a:t>
            </a:r>
          </a:p>
          <a:p>
            <a:pPr lvl="1"/>
            <a:r>
              <a:rPr lang="nl-NL" dirty="0" smtClean="0"/>
              <a:t>Aubiose</a:t>
            </a:r>
          </a:p>
          <a:p>
            <a:pPr lvl="1"/>
            <a:r>
              <a:rPr lang="nl-NL" dirty="0" smtClean="0"/>
              <a:t>Stro</a:t>
            </a:r>
          </a:p>
          <a:p>
            <a:pPr lvl="1"/>
            <a:r>
              <a:rPr lang="nl-NL" dirty="0" smtClean="0"/>
              <a:t>Zand</a:t>
            </a:r>
          </a:p>
          <a:p>
            <a:pPr lvl="1"/>
            <a:r>
              <a:rPr lang="nl-NL" dirty="0" smtClean="0"/>
              <a:t>Vlas</a:t>
            </a:r>
          </a:p>
          <a:p>
            <a:pPr lvl="1"/>
            <a:r>
              <a:rPr lang="nl-NL" dirty="0" smtClean="0"/>
              <a:t>Houtsnippers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0258" y="1824759"/>
            <a:ext cx="1861561" cy="12382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0258" y="3313044"/>
            <a:ext cx="1861561" cy="13961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0258" y="4959211"/>
            <a:ext cx="1861561" cy="13132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38" y="1822152"/>
            <a:ext cx="1861561" cy="1240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38" y="3342109"/>
            <a:ext cx="1861561" cy="13961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38" y="4959211"/>
            <a:ext cx="1861561" cy="13132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163068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Afbeeldingsresultaat voor emmer reinigen dierenverblij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70"/>
          <a:stretch/>
        </p:blipFill>
        <p:spPr bwMode="auto">
          <a:xfrm>
            <a:off x="5264965" y="2780928"/>
            <a:ext cx="3876834" cy="3695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Reinigen </a:t>
            </a:r>
            <a:r>
              <a:rPr lang="nl-NL" dirty="0" smtClean="0"/>
              <a:t>verblijf </a:t>
            </a:r>
            <a:r>
              <a:rPr lang="nl-NL" sz="1200" i="1" dirty="0" smtClean="0"/>
              <a:t>les 1</a:t>
            </a:r>
            <a:endParaRPr lang="nl-NL" sz="1200" i="1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Reinigen van </a:t>
            </a:r>
            <a:r>
              <a:rPr lang="nl-NL" b="1" smtClean="0"/>
              <a:t>dierverblijven </a:t>
            </a:r>
            <a:r>
              <a:rPr lang="nl-NL" b="1" smtClean="0"/>
              <a:t>gebeurt </a:t>
            </a:r>
            <a:r>
              <a:rPr lang="nl-NL" b="1" dirty="0" smtClean="0"/>
              <a:t>volgens een protocol</a:t>
            </a:r>
          </a:p>
          <a:p>
            <a:pPr marL="0" indent="0">
              <a:buNone/>
            </a:pPr>
            <a:endParaRPr lang="nl-NL" b="1" dirty="0" smtClean="0"/>
          </a:p>
          <a:p>
            <a:pPr marL="914400" lvl="1" indent="-514350">
              <a:buFont typeface="+mj-lt"/>
              <a:buAutoNum type="arabicPeriod"/>
            </a:pPr>
            <a:r>
              <a:rPr lang="nl-NL" dirty="0" smtClean="0"/>
              <a:t>Droge reiniging</a:t>
            </a:r>
          </a:p>
          <a:p>
            <a:pPr marL="914400" lvl="1" indent="-514350">
              <a:buFont typeface="+mj-lt"/>
              <a:buAutoNum type="arabicPeriod"/>
            </a:pPr>
            <a:r>
              <a:rPr lang="nl-NL" dirty="0" smtClean="0"/>
              <a:t>Inweken</a:t>
            </a:r>
          </a:p>
          <a:p>
            <a:pPr marL="914400" lvl="1" indent="-514350">
              <a:buFont typeface="+mj-lt"/>
              <a:buAutoNum type="arabicPeriod"/>
            </a:pPr>
            <a:r>
              <a:rPr lang="nl-NL" dirty="0" smtClean="0"/>
              <a:t>Reinigen</a:t>
            </a:r>
          </a:p>
          <a:p>
            <a:pPr marL="914400" lvl="1" indent="-514350">
              <a:buFont typeface="+mj-lt"/>
              <a:buAutoNum type="arabicPeriod"/>
            </a:pPr>
            <a:r>
              <a:rPr lang="nl-NL" dirty="0" smtClean="0"/>
              <a:t>Ontsmetten</a:t>
            </a:r>
          </a:p>
          <a:p>
            <a:pPr marL="914400" lvl="1" indent="-514350">
              <a:buFont typeface="+mj-lt"/>
              <a:buAutoNum type="arabicPeriod"/>
            </a:pPr>
            <a:r>
              <a:rPr lang="nl-NL" dirty="0" smtClean="0"/>
              <a:t>Drogen</a:t>
            </a:r>
          </a:p>
          <a:p>
            <a:pPr marL="914400" lvl="1" indent="-514350">
              <a:buFont typeface="+mj-lt"/>
              <a:buAutoNum type="arabicPeriod"/>
            </a:pPr>
            <a:r>
              <a:rPr lang="nl-NL" dirty="0" smtClean="0"/>
              <a:t>Voer- en watervoorziening spoelen</a:t>
            </a:r>
          </a:p>
          <a:p>
            <a:pPr marL="914400" lvl="1" indent="-514350">
              <a:buFont typeface="+mj-lt"/>
              <a:buAutoNum type="arabicPeriod"/>
            </a:pPr>
            <a:r>
              <a:rPr lang="nl-NL" dirty="0" smtClean="0"/>
              <a:t>Dieren en toebehoren terugplaatsen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4766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551</TotalTime>
  <Words>482</Words>
  <Application>Microsoft Office PowerPoint</Application>
  <PresentationFormat>Diavoorstelling (4:3)</PresentationFormat>
  <Paragraphs>115</Paragraphs>
  <Slides>12</Slides>
  <Notes>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Kantoorthema</vt:lpstr>
      <vt:lpstr>PowerPoint-presentatie</vt:lpstr>
      <vt:lpstr>Thema-inhoud</vt:lpstr>
      <vt:lpstr>Persoonlijke hygiëne les 1</vt:lpstr>
      <vt:lpstr>PowerPoint-presentatie</vt:lpstr>
      <vt:lpstr>PowerPoint-presentatie</vt:lpstr>
      <vt:lpstr>PowerPoint-presentatie</vt:lpstr>
      <vt:lpstr>Verschonen verblijf les 1</vt:lpstr>
      <vt:lpstr>PowerPoint-presentatie</vt:lpstr>
      <vt:lpstr>Reinigen verblijf les 1</vt:lpstr>
      <vt:lpstr>Theorievragen les 1</vt:lpstr>
      <vt:lpstr>Standaard reflectievragen</vt:lpstr>
      <vt:lpstr>PowerPoint-presentatie</vt:lpstr>
    </vt:vector>
  </TitlesOfParts>
  <Company>Clusius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Kitty de Ridder</dc:creator>
  <cp:lastModifiedBy>Inge Zwaan</cp:lastModifiedBy>
  <cp:revision>37</cp:revision>
  <dcterms:created xsi:type="dcterms:W3CDTF">2017-06-22T08:39:10Z</dcterms:created>
  <dcterms:modified xsi:type="dcterms:W3CDTF">2019-02-14T11:38:28Z</dcterms:modified>
</cp:coreProperties>
</file>