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20"/>
  </p:notesMasterIdLst>
  <p:handoutMasterIdLst>
    <p:handoutMasterId r:id="rId21"/>
  </p:handoutMasterIdLst>
  <p:sldIdLst>
    <p:sldId id="345" r:id="rId2"/>
    <p:sldId id="446" r:id="rId3"/>
    <p:sldId id="461" r:id="rId4"/>
    <p:sldId id="447" r:id="rId5"/>
    <p:sldId id="448" r:id="rId6"/>
    <p:sldId id="449" r:id="rId7"/>
    <p:sldId id="453" r:id="rId8"/>
    <p:sldId id="450" r:id="rId9"/>
    <p:sldId id="451" r:id="rId10"/>
    <p:sldId id="452" r:id="rId11"/>
    <p:sldId id="454" r:id="rId12"/>
    <p:sldId id="455" r:id="rId13"/>
    <p:sldId id="456" r:id="rId14"/>
    <p:sldId id="457" r:id="rId15"/>
    <p:sldId id="459" r:id="rId16"/>
    <p:sldId id="460" r:id="rId17"/>
    <p:sldId id="458" r:id="rId18"/>
    <p:sldId id="274" r:id="rId19"/>
  </p:sldIdLst>
  <p:sldSz cx="9144000" cy="6858000" type="screen4x3"/>
  <p:notesSz cx="9996488" cy="686435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FAA32"/>
    <a:srgbClr val="FF0066"/>
    <a:srgbClr val="76B531"/>
    <a:srgbClr val="8EC83E"/>
    <a:srgbClr val="97BE0D"/>
    <a:srgbClr val="A4C139"/>
    <a:srgbClr val="9AB535"/>
    <a:srgbClr val="A1BE38"/>
    <a:srgbClr val="7BB23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34" autoAdjust="0"/>
    <p:restoredTop sz="84164" autoAdjust="0"/>
  </p:normalViewPr>
  <p:slideViewPr>
    <p:cSldViewPr>
      <p:cViewPr varScale="1">
        <p:scale>
          <a:sx n="74" d="100"/>
          <a:sy n="74" d="100"/>
        </p:scale>
        <p:origin x="1714" y="6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4331812" cy="343217"/>
          </a:xfrm>
          <a:prstGeom prst="rect">
            <a:avLst/>
          </a:prstGeom>
        </p:spPr>
        <p:txBody>
          <a:bodyPr vert="horz" lIns="96341" tIns="48171" rIns="96341" bIns="48171" rtlCol="0"/>
          <a:lstStyle>
            <a:lvl1pPr algn="l">
              <a:defRPr sz="1300"/>
            </a:lvl1pPr>
          </a:lstStyle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5662363" y="1"/>
            <a:ext cx="4331812" cy="343217"/>
          </a:xfrm>
          <a:prstGeom prst="rect">
            <a:avLst/>
          </a:prstGeom>
        </p:spPr>
        <p:txBody>
          <a:bodyPr vert="horz" lIns="96341" tIns="48171" rIns="96341" bIns="48171" rtlCol="0"/>
          <a:lstStyle>
            <a:lvl1pPr algn="r">
              <a:defRPr sz="1300"/>
            </a:lvl1pPr>
          </a:lstStyle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6519942"/>
            <a:ext cx="4331812" cy="343217"/>
          </a:xfrm>
          <a:prstGeom prst="rect">
            <a:avLst/>
          </a:prstGeom>
        </p:spPr>
        <p:txBody>
          <a:bodyPr vert="horz" lIns="96341" tIns="48171" rIns="96341" bIns="48171" rtlCol="0" anchor="b"/>
          <a:lstStyle>
            <a:lvl1pPr algn="l">
              <a:defRPr sz="1300"/>
            </a:lvl1pPr>
          </a:lstStyle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5662363" y="6519942"/>
            <a:ext cx="4331812" cy="343217"/>
          </a:xfrm>
          <a:prstGeom prst="rect">
            <a:avLst/>
          </a:prstGeom>
        </p:spPr>
        <p:txBody>
          <a:bodyPr vert="horz" lIns="96341" tIns="48171" rIns="96341" bIns="48171" rtlCol="0" anchor="b"/>
          <a:lstStyle>
            <a:lvl1pPr algn="r">
              <a:defRPr sz="1300"/>
            </a:lvl1pPr>
          </a:lstStyle>
          <a:p>
            <a:fld id="{5D53D48D-6CDE-424D-92FA-58107FA4187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3703735"/>
      </p:ext>
    </p:extLst>
  </p:cSld>
  <p:clrMap bg1="lt1" tx1="dk1" bg2="lt2" tx2="dk2" accent1="accent1" accent2="accent2" accent3="accent3" accent4="accent4" accent5="accent5" accent6="accent6" hlink="hlink" folHlink="folHlink"/>
  <p:hf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4331812" cy="343217"/>
          </a:xfrm>
          <a:prstGeom prst="rect">
            <a:avLst/>
          </a:prstGeom>
        </p:spPr>
        <p:txBody>
          <a:bodyPr vert="horz" lIns="96341" tIns="48171" rIns="96341" bIns="48171" rtlCol="0"/>
          <a:lstStyle>
            <a:lvl1pPr algn="l">
              <a:defRPr sz="1300"/>
            </a:lvl1pPr>
          </a:lstStyle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5662363" y="1"/>
            <a:ext cx="4331812" cy="343217"/>
          </a:xfrm>
          <a:prstGeom prst="rect">
            <a:avLst/>
          </a:prstGeom>
        </p:spPr>
        <p:txBody>
          <a:bodyPr vert="horz" lIns="96341" tIns="48171" rIns="96341" bIns="48171" rtlCol="0"/>
          <a:lstStyle>
            <a:lvl1pPr algn="r">
              <a:defRPr sz="1300"/>
            </a:lvl1pPr>
          </a:lstStyle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3281363" y="514350"/>
            <a:ext cx="3433762" cy="25749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341" tIns="48171" rIns="96341" bIns="48171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999649" y="3260566"/>
            <a:ext cx="7997190" cy="3088958"/>
          </a:xfrm>
          <a:prstGeom prst="rect">
            <a:avLst/>
          </a:prstGeom>
        </p:spPr>
        <p:txBody>
          <a:bodyPr vert="horz" lIns="96341" tIns="48171" rIns="96341" bIns="48171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6519942"/>
            <a:ext cx="4331812" cy="343217"/>
          </a:xfrm>
          <a:prstGeom prst="rect">
            <a:avLst/>
          </a:prstGeom>
        </p:spPr>
        <p:txBody>
          <a:bodyPr vert="horz" lIns="96341" tIns="48171" rIns="96341" bIns="48171" rtlCol="0" anchor="b"/>
          <a:lstStyle>
            <a:lvl1pPr algn="l">
              <a:defRPr sz="1300"/>
            </a:lvl1pPr>
          </a:lstStyle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5662363" y="6519942"/>
            <a:ext cx="4331812" cy="343217"/>
          </a:xfrm>
          <a:prstGeom prst="rect">
            <a:avLst/>
          </a:prstGeom>
        </p:spPr>
        <p:txBody>
          <a:bodyPr vert="horz" lIns="96341" tIns="48171" rIns="96341" bIns="48171" rtlCol="0" anchor="b"/>
          <a:lstStyle>
            <a:lvl1pPr algn="r">
              <a:defRPr sz="1300"/>
            </a:lvl1pPr>
          </a:lstStyle>
          <a:p>
            <a:fld id="{8357C7E2-668F-4C86-9037-86EF8C098E63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19146378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63412"/>
            <a:endParaRPr lang="nl-NL" sz="1300" dirty="0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C7E2-668F-4C86-9037-86EF8C098E63}" type="slidenum">
              <a:rPr lang="nl-NL" smtClean="0"/>
              <a:pPr/>
              <a:t>1</a:t>
            </a:fld>
            <a:endParaRPr lang="nl-NL"/>
          </a:p>
        </p:txBody>
      </p:sp>
      <p:sp>
        <p:nvSpPr>
          <p:cNvPr id="11" name="Tijdelijke aanduiding voor koptekst 10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7153069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C7E2-668F-4C86-9037-86EF8C098E63}" type="slidenum">
              <a:rPr lang="nl-NL" smtClean="0"/>
              <a:pPr/>
              <a:t>11</a:t>
            </a:fld>
            <a:endParaRPr lang="nl-NL"/>
          </a:p>
        </p:txBody>
      </p:sp>
      <p:sp>
        <p:nvSpPr>
          <p:cNvPr id="11" name="Tijdelijke aanduiding voor koptekst 10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569592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C7E2-668F-4C86-9037-86EF8C098E63}" type="slidenum">
              <a:rPr lang="nl-NL" smtClean="0"/>
              <a:pPr/>
              <a:t>12</a:t>
            </a:fld>
            <a:endParaRPr lang="nl-NL"/>
          </a:p>
        </p:txBody>
      </p:sp>
      <p:sp>
        <p:nvSpPr>
          <p:cNvPr id="11" name="Tijdelijke aanduiding voor koptekst 10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7358955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C7E2-668F-4C86-9037-86EF8C098E63}" type="slidenum">
              <a:rPr lang="nl-NL" smtClean="0"/>
              <a:pPr/>
              <a:t>13</a:t>
            </a:fld>
            <a:endParaRPr lang="nl-NL"/>
          </a:p>
        </p:txBody>
      </p:sp>
      <p:sp>
        <p:nvSpPr>
          <p:cNvPr id="11" name="Tijdelijke aanduiding voor koptekst 10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569592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C7E2-668F-4C86-9037-86EF8C098E63}" type="slidenum">
              <a:rPr lang="nl-NL" smtClean="0"/>
              <a:pPr/>
              <a:t>14</a:t>
            </a:fld>
            <a:endParaRPr lang="nl-NL"/>
          </a:p>
        </p:txBody>
      </p:sp>
      <p:sp>
        <p:nvSpPr>
          <p:cNvPr id="11" name="Tijdelijke aanduiding voor koptekst 10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7358955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C7E2-668F-4C86-9037-86EF8C098E63}" type="slidenum">
              <a:rPr lang="nl-NL" smtClean="0"/>
              <a:pPr/>
              <a:t>15</a:t>
            </a:fld>
            <a:endParaRPr lang="nl-NL"/>
          </a:p>
        </p:txBody>
      </p:sp>
      <p:sp>
        <p:nvSpPr>
          <p:cNvPr id="11" name="Tijdelijke aanduiding voor koptekst 10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7358955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C7E2-668F-4C86-9037-86EF8C098E63}" type="slidenum">
              <a:rPr lang="nl-NL" smtClean="0"/>
              <a:pPr/>
              <a:t>16</a:t>
            </a:fld>
            <a:endParaRPr lang="nl-NL"/>
          </a:p>
        </p:txBody>
      </p:sp>
      <p:sp>
        <p:nvSpPr>
          <p:cNvPr id="11" name="Tijdelijke aanduiding voor koptekst 10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7358955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C7E2-668F-4C86-9037-86EF8C098E63}" type="slidenum">
              <a:rPr lang="nl-NL" smtClean="0"/>
              <a:pPr/>
              <a:t>17</a:t>
            </a:fld>
            <a:endParaRPr lang="nl-NL"/>
          </a:p>
        </p:txBody>
      </p:sp>
      <p:sp>
        <p:nvSpPr>
          <p:cNvPr id="11" name="Tijdelijke aanduiding voor koptekst 10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569592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C7E2-668F-4C86-9037-86EF8C098E63}" type="slidenum">
              <a:rPr lang="nl-NL" smtClean="0"/>
              <a:pPr/>
              <a:t>18</a:t>
            </a:fld>
            <a:endParaRPr lang="nl-NL"/>
          </a:p>
        </p:txBody>
      </p:sp>
      <p:sp>
        <p:nvSpPr>
          <p:cNvPr id="11" name="Tijdelijke aanduiding voor koptekst 10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948144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C7E2-668F-4C86-9037-86EF8C098E63}" type="slidenum">
              <a:rPr lang="nl-NL" smtClean="0"/>
              <a:pPr/>
              <a:t>2</a:t>
            </a:fld>
            <a:endParaRPr lang="nl-NL"/>
          </a:p>
        </p:txBody>
      </p:sp>
      <p:sp>
        <p:nvSpPr>
          <p:cNvPr id="11" name="Tijdelijke aanduiding voor koptekst 10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7358955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C7E2-668F-4C86-9037-86EF8C098E63}" type="slidenum">
              <a:rPr lang="nl-NL" smtClean="0"/>
              <a:pPr/>
              <a:t>4</a:t>
            </a:fld>
            <a:endParaRPr lang="nl-NL"/>
          </a:p>
        </p:txBody>
      </p:sp>
      <p:sp>
        <p:nvSpPr>
          <p:cNvPr id="11" name="Tijdelijke aanduiding voor koptekst 10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7358955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C7E2-668F-4C86-9037-86EF8C098E63}" type="slidenum">
              <a:rPr lang="nl-NL" smtClean="0"/>
              <a:pPr/>
              <a:t>5</a:t>
            </a:fld>
            <a:endParaRPr lang="nl-NL"/>
          </a:p>
        </p:txBody>
      </p:sp>
      <p:sp>
        <p:nvSpPr>
          <p:cNvPr id="11" name="Tijdelijke aanduiding voor koptekst 10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7358955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C7E2-668F-4C86-9037-86EF8C098E63}" type="slidenum">
              <a:rPr lang="nl-NL" smtClean="0"/>
              <a:pPr/>
              <a:t>6</a:t>
            </a:fld>
            <a:endParaRPr lang="nl-NL"/>
          </a:p>
        </p:txBody>
      </p:sp>
      <p:sp>
        <p:nvSpPr>
          <p:cNvPr id="11" name="Tijdelijke aanduiding voor koptekst 10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7358955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C7E2-668F-4C86-9037-86EF8C098E63}" type="slidenum">
              <a:rPr lang="nl-NL" smtClean="0"/>
              <a:pPr/>
              <a:t>7</a:t>
            </a:fld>
            <a:endParaRPr lang="nl-NL"/>
          </a:p>
        </p:txBody>
      </p:sp>
      <p:sp>
        <p:nvSpPr>
          <p:cNvPr id="11" name="Tijdelijke aanduiding voor koptekst 10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569592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C7E2-668F-4C86-9037-86EF8C098E63}" type="slidenum">
              <a:rPr lang="nl-NL" smtClean="0"/>
              <a:pPr/>
              <a:t>8</a:t>
            </a:fld>
            <a:endParaRPr lang="nl-NL"/>
          </a:p>
        </p:txBody>
      </p:sp>
      <p:sp>
        <p:nvSpPr>
          <p:cNvPr id="11" name="Tijdelijke aanduiding voor koptekst 10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7358955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C7E2-668F-4C86-9037-86EF8C098E63}" type="slidenum">
              <a:rPr lang="nl-NL" smtClean="0"/>
              <a:pPr/>
              <a:t>9</a:t>
            </a:fld>
            <a:endParaRPr lang="nl-NL"/>
          </a:p>
        </p:txBody>
      </p:sp>
      <p:sp>
        <p:nvSpPr>
          <p:cNvPr id="11" name="Tijdelijke aanduiding voor koptekst 10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7358955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C7E2-668F-4C86-9037-86EF8C098E63}" type="slidenum">
              <a:rPr lang="nl-NL" smtClean="0"/>
              <a:pPr/>
              <a:t>10</a:t>
            </a:fld>
            <a:endParaRPr lang="nl-NL"/>
          </a:p>
        </p:txBody>
      </p:sp>
      <p:sp>
        <p:nvSpPr>
          <p:cNvPr id="11" name="Tijdelijke aanduiding voor koptekst 10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735895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20-3-2020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633036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20-3-2020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021005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20-3-2020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874755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20-3-2020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533063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20-3-2020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864764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20-3-2020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877011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20-3-2020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064830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20-3-2020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991673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20-3-2020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918513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20-3-2020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828973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20-3-2020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492941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2A3189-9521-40DA-95B7-3886042B25D8}" type="datetimeFigureOut">
              <a:rPr lang="nl-NL" smtClean="0"/>
              <a:pPr/>
              <a:t>20-3-2020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526523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image" Target="../media/image1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microsoft.com/office/2007/relationships/hdphoto" Target="../media/hdphoto3.wdp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image" Target="../media/image9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microsoft.com/office/2007/relationships/hdphoto" Target="../media/hdphoto2.wdp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hoek 3"/>
          <p:cNvSpPr/>
          <p:nvPr/>
        </p:nvSpPr>
        <p:spPr>
          <a:xfrm>
            <a:off x="1691680" y="-8679"/>
            <a:ext cx="3217538" cy="5904656"/>
          </a:xfrm>
          <a:prstGeom prst="rect">
            <a:avLst/>
          </a:prstGeom>
          <a:solidFill>
            <a:srgbClr val="97BE0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691680" y="4167607"/>
            <a:ext cx="3217538" cy="1163468"/>
          </a:xfrm>
        </p:spPr>
        <p:txBody>
          <a:bodyPr>
            <a:noAutofit/>
          </a:bodyPr>
          <a:lstStyle/>
          <a:p>
            <a:pPr algn="l"/>
            <a:r>
              <a:rPr lang="nl-NL" sz="3600" b="1" dirty="0" smtClean="0">
                <a:solidFill>
                  <a:schemeClr val="bg1"/>
                </a:solidFill>
              </a:rPr>
              <a:t>Hoofdstuk 4</a:t>
            </a:r>
            <a:br>
              <a:rPr lang="nl-NL" sz="3600" b="1" dirty="0" smtClean="0">
                <a:solidFill>
                  <a:schemeClr val="bg1"/>
                </a:solidFill>
              </a:rPr>
            </a:br>
            <a:r>
              <a:rPr lang="nl-NL" sz="2800" b="1" dirty="0" smtClean="0">
                <a:solidFill>
                  <a:schemeClr val="bg1"/>
                </a:solidFill>
              </a:rPr>
              <a:t>Elektriciteit</a:t>
            </a:r>
            <a:endParaRPr lang="nl-NL" sz="2800" b="1" dirty="0">
              <a:solidFill>
                <a:schemeClr val="bg1"/>
              </a:solidFill>
            </a:endParaRP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691679" y="5380709"/>
            <a:ext cx="3312369" cy="496563"/>
          </a:xfrm>
        </p:spPr>
        <p:txBody>
          <a:bodyPr>
            <a:noAutofit/>
          </a:bodyPr>
          <a:lstStyle/>
          <a:p>
            <a:pPr algn="l"/>
            <a:r>
              <a:rPr lang="nl-NL" sz="2400" dirty="0" smtClean="0">
                <a:solidFill>
                  <a:schemeClr val="bg1"/>
                </a:solidFill>
              </a:rPr>
              <a:t>4.1 Batterijen</a:t>
            </a:r>
            <a:endParaRPr lang="nl-NL" sz="2400" dirty="0">
              <a:solidFill>
                <a:schemeClr val="bg1"/>
              </a:solidFill>
            </a:endParaRPr>
          </a:p>
        </p:txBody>
      </p:sp>
      <p:pic>
        <p:nvPicPr>
          <p:cNvPr id="13" name="Afbeelding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28795" y="6095701"/>
            <a:ext cx="2415205" cy="762299"/>
          </a:xfrm>
          <a:prstGeom prst="rect">
            <a:avLst/>
          </a:prstGeom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976" t="8887" r="17926" b="14624"/>
          <a:stretch/>
        </p:blipFill>
        <p:spPr bwMode="auto">
          <a:xfrm flipH="1">
            <a:off x="-2474" y="2439977"/>
            <a:ext cx="1622146" cy="345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291" t="17097" r="35987" b="22683"/>
          <a:stretch/>
        </p:blipFill>
        <p:spPr bwMode="auto">
          <a:xfrm>
            <a:off x="5004046" y="2439977"/>
            <a:ext cx="2376265" cy="345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877" t="14021" r="65473" b="10108"/>
          <a:stretch/>
        </p:blipFill>
        <p:spPr bwMode="auto">
          <a:xfrm>
            <a:off x="7452319" y="2439977"/>
            <a:ext cx="1691681" cy="345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9271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4.1 Batterijen</a:t>
            </a:r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b="1" dirty="0" smtClean="0"/>
              <a:t>Batterijen in serie schakelen</a:t>
            </a:r>
          </a:p>
          <a:p>
            <a:r>
              <a:rPr lang="nl-NL" b="1" dirty="0" smtClean="0">
                <a:solidFill>
                  <a:srgbClr val="8FAA32"/>
                </a:solidFill>
              </a:rPr>
              <a:t>In serie schakelen</a:t>
            </a:r>
            <a:r>
              <a:rPr lang="nl-NL" dirty="0" smtClean="0"/>
              <a:t> </a:t>
            </a:r>
            <a:r>
              <a:rPr lang="nl-NL" dirty="0" smtClean="0">
                <a:sym typeface="Wingdings" panose="05000000000000000000" pitchFamily="2" charset="2"/>
              </a:rPr>
              <a:t> plus van batterij 1 tegen min van batterij 2, enzovoort</a:t>
            </a:r>
            <a:endParaRPr lang="nl-NL" b="1" dirty="0" smtClean="0">
              <a:solidFill>
                <a:srgbClr val="8FAA32"/>
              </a:solidFill>
            </a:endParaRP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1" y="6476716"/>
            <a:ext cx="9144000" cy="381284"/>
          </a:xfrm>
          <a:prstGeom prst="rect">
            <a:avLst/>
          </a:prstGeom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297844" y="3212976"/>
            <a:ext cx="4271955" cy="8417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Gelijk 2"/>
          <p:cNvSpPr/>
          <p:nvPr/>
        </p:nvSpPr>
        <p:spPr>
          <a:xfrm>
            <a:off x="4569799" y="3409030"/>
            <a:ext cx="936104" cy="504056"/>
          </a:xfrm>
          <a:prstGeom prst="mathEqual">
            <a:avLst/>
          </a:prstGeom>
          <a:solidFill>
            <a:srgbClr val="8FAA32"/>
          </a:solidFill>
          <a:ln>
            <a:solidFill>
              <a:srgbClr val="8FAA3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chemeClr val="tx1"/>
              </a:solidFill>
            </a:endParaRPr>
          </a:p>
        </p:txBody>
      </p:sp>
      <p:sp>
        <p:nvSpPr>
          <p:cNvPr id="6" name="Tekstvak 5"/>
          <p:cNvSpPr txBox="1"/>
          <p:nvPr/>
        </p:nvSpPr>
        <p:spPr>
          <a:xfrm>
            <a:off x="5505903" y="3430225"/>
            <a:ext cx="317055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 smtClean="0"/>
              <a:t>2 x 1,5 V = 3 V</a:t>
            </a:r>
            <a:endParaRPr lang="nl-NL" sz="2400" dirty="0"/>
          </a:p>
        </p:txBody>
      </p:sp>
      <p:pic>
        <p:nvPicPr>
          <p:cNvPr id="9" name="Picture 3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598"/>
          <a:stretch/>
        </p:blipFill>
        <p:spPr bwMode="auto">
          <a:xfrm rot="10800000">
            <a:off x="3580108" y="4335170"/>
            <a:ext cx="3307109" cy="6690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10000" b="9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297842" y="4335170"/>
            <a:ext cx="3395337" cy="6690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Gelijk 9"/>
          <p:cNvSpPr/>
          <p:nvPr/>
        </p:nvSpPr>
        <p:spPr>
          <a:xfrm>
            <a:off x="6835957" y="4417658"/>
            <a:ext cx="936104" cy="504056"/>
          </a:xfrm>
          <a:prstGeom prst="mathEqual">
            <a:avLst/>
          </a:prstGeom>
          <a:solidFill>
            <a:srgbClr val="8FAA32"/>
          </a:solidFill>
          <a:ln>
            <a:solidFill>
              <a:srgbClr val="8FAA3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chemeClr val="tx1"/>
              </a:solidFill>
            </a:endParaRPr>
          </a:p>
        </p:txBody>
      </p:sp>
      <p:sp>
        <p:nvSpPr>
          <p:cNvPr id="11" name="Tekstvak 10"/>
          <p:cNvSpPr txBox="1"/>
          <p:nvPr/>
        </p:nvSpPr>
        <p:spPr>
          <a:xfrm>
            <a:off x="7772059" y="4254187"/>
            <a:ext cx="137194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/>
              <a:t>4</a:t>
            </a:r>
            <a:r>
              <a:rPr lang="nl-NL" sz="2400" dirty="0" smtClean="0"/>
              <a:t> x 1,5 V = 6 V</a:t>
            </a:r>
            <a:endParaRPr lang="nl-NL" sz="2400" dirty="0"/>
          </a:p>
        </p:txBody>
      </p:sp>
      <p:pic>
        <p:nvPicPr>
          <p:cNvPr id="12" name="Picture 3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10000" b="90000" l="45320" r="99015">
                        <a14:backgroundMark x1="47291" y1="80000" x2="46305" y2="3500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5366" r="2597"/>
          <a:stretch/>
        </p:blipFill>
        <p:spPr bwMode="auto">
          <a:xfrm rot="10800000">
            <a:off x="3580109" y="5288891"/>
            <a:ext cx="1766806" cy="6690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10000" b="9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297843" y="5288891"/>
            <a:ext cx="3395337" cy="6690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Gelijk 13"/>
          <p:cNvSpPr/>
          <p:nvPr/>
        </p:nvSpPr>
        <p:spPr>
          <a:xfrm>
            <a:off x="5284464" y="5371379"/>
            <a:ext cx="936104" cy="504056"/>
          </a:xfrm>
          <a:prstGeom prst="mathEqual">
            <a:avLst/>
          </a:prstGeom>
          <a:solidFill>
            <a:srgbClr val="8FAA32"/>
          </a:solidFill>
          <a:ln>
            <a:solidFill>
              <a:srgbClr val="8FAA3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chemeClr val="tx1"/>
              </a:solidFill>
            </a:endParaRPr>
          </a:p>
        </p:txBody>
      </p:sp>
      <p:sp>
        <p:nvSpPr>
          <p:cNvPr id="15" name="Tekstvak 14"/>
          <p:cNvSpPr txBox="1"/>
          <p:nvPr/>
        </p:nvSpPr>
        <p:spPr>
          <a:xfrm>
            <a:off x="6220568" y="5392574"/>
            <a:ext cx="223635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 smtClean="0"/>
              <a:t>3 x 1,5 V = 4,5 V</a:t>
            </a:r>
            <a:endParaRPr lang="nl-NL" sz="2400" dirty="0"/>
          </a:p>
        </p:txBody>
      </p:sp>
    </p:spTree>
    <p:extLst>
      <p:ext uri="{BB962C8B-B14F-4D97-AF65-F5344CB8AC3E}">
        <p14:creationId xmlns:p14="http://schemas.microsoft.com/office/powerpoint/2010/main" val="365619948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"/>
                            </p:stCondLst>
                            <p:childTnLst>
                              <p:par>
                                <p:cTn id="5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/>
      <p:bldP spid="10" grpId="0" animBg="1"/>
      <p:bldP spid="11" grpId="0"/>
      <p:bldP spid="14" grpId="0" animBg="1"/>
      <p:bldP spid="1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4.1 Batterijen</a:t>
            </a:r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ü"/>
            </a:pPr>
            <a:r>
              <a:rPr lang="nl-NL" i="1" dirty="0" smtClean="0">
                <a:solidFill>
                  <a:srgbClr val="8FAA32"/>
                </a:solidFill>
              </a:rPr>
              <a:t>Lees blz. 181</a:t>
            </a:r>
          </a:p>
          <a:p>
            <a:pPr lvl="3">
              <a:buFont typeface="Wingdings" panose="05000000000000000000" pitchFamily="2" charset="2"/>
              <a:buChar char="ü"/>
            </a:pPr>
            <a:endParaRPr lang="nl-NL" i="1" dirty="0" smtClean="0">
              <a:solidFill>
                <a:srgbClr val="8FAA32"/>
              </a:solidFill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lang="nl-NL" i="1" dirty="0" smtClean="0">
                <a:solidFill>
                  <a:srgbClr val="8FAA32"/>
                </a:solidFill>
              </a:rPr>
              <a:t>Maak opdracht </a:t>
            </a:r>
            <a:r>
              <a:rPr lang="nl-NL" i="1" dirty="0">
                <a:solidFill>
                  <a:srgbClr val="8FAA32"/>
                </a:solidFill>
              </a:rPr>
              <a:t>3</a:t>
            </a:r>
            <a:r>
              <a:rPr lang="nl-NL" i="1" dirty="0" smtClean="0">
                <a:solidFill>
                  <a:srgbClr val="8FAA32"/>
                </a:solidFill>
              </a:rPr>
              <a:t> en 4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1" y="6476716"/>
            <a:ext cx="9144000" cy="3812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20038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4.1 Batterijen</a:t>
            </a:r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b="1" dirty="0" smtClean="0"/>
              <a:t>De platte batterij</a:t>
            </a:r>
          </a:p>
          <a:p>
            <a:r>
              <a:rPr lang="nl-NL" dirty="0" smtClean="0"/>
              <a:t>Een </a:t>
            </a:r>
            <a:r>
              <a:rPr lang="nl-NL" b="1" dirty="0" smtClean="0">
                <a:solidFill>
                  <a:srgbClr val="8FAA32"/>
                </a:solidFill>
              </a:rPr>
              <a:t>platte batterij</a:t>
            </a:r>
            <a:r>
              <a:rPr lang="nl-NL" dirty="0" smtClean="0"/>
              <a:t> bestaat uit </a:t>
            </a:r>
            <a:r>
              <a:rPr lang="nl-NL" u="sng" dirty="0" smtClean="0"/>
              <a:t>drie </a:t>
            </a:r>
            <a:r>
              <a:rPr lang="nl-NL" u="sng" dirty="0" err="1" smtClean="0"/>
              <a:t>staaf-batterijen</a:t>
            </a:r>
            <a:r>
              <a:rPr lang="nl-NL" dirty="0" smtClean="0"/>
              <a:t>:</a:t>
            </a:r>
            <a:endParaRPr lang="nl-NL" b="1" dirty="0" smtClean="0">
              <a:solidFill>
                <a:srgbClr val="8FAA32"/>
              </a:solidFill>
            </a:endParaRP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1" y="6476716"/>
            <a:ext cx="9144000" cy="381284"/>
          </a:xfrm>
          <a:prstGeom prst="rect">
            <a:avLst/>
          </a:prstGeom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3501008"/>
            <a:ext cx="5305525" cy="26642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kstvak 2"/>
          <p:cNvSpPr txBox="1"/>
          <p:nvPr/>
        </p:nvSpPr>
        <p:spPr>
          <a:xfrm>
            <a:off x="6444208" y="4417657"/>
            <a:ext cx="165618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400" b="1" dirty="0">
                <a:solidFill>
                  <a:srgbClr val="8FAA32"/>
                </a:solidFill>
              </a:rPr>
              <a:t>i</a:t>
            </a:r>
            <a:r>
              <a:rPr lang="nl-NL" sz="2400" b="1" dirty="0" smtClean="0">
                <a:solidFill>
                  <a:srgbClr val="8FAA32"/>
                </a:solidFill>
              </a:rPr>
              <a:t>n serie geschakeld</a:t>
            </a:r>
            <a:endParaRPr lang="nl-NL" sz="2400" b="1" dirty="0">
              <a:solidFill>
                <a:srgbClr val="8FAA3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13690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4.1 Batterijen</a:t>
            </a:r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ü"/>
            </a:pPr>
            <a:r>
              <a:rPr lang="nl-NL" i="1" dirty="0" smtClean="0">
                <a:solidFill>
                  <a:srgbClr val="8FAA32"/>
                </a:solidFill>
              </a:rPr>
              <a:t>Lees blz. 182</a:t>
            </a:r>
          </a:p>
          <a:p>
            <a:pPr lvl="3">
              <a:buFont typeface="Wingdings" panose="05000000000000000000" pitchFamily="2" charset="2"/>
              <a:buChar char="ü"/>
            </a:pPr>
            <a:endParaRPr lang="nl-NL" i="1" dirty="0" smtClean="0">
              <a:solidFill>
                <a:srgbClr val="8FAA32"/>
              </a:solidFill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lang="nl-NL" i="1" dirty="0" smtClean="0">
                <a:solidFill>
                  <a:srgbClr val="8FAA32"/>
                </a:solidFill>
              </a:rPr>
              <a:t>Maak opdracht 5 t/m 10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1" y="6476716"/>
            <a:ext cx="9144000" cy="3812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98701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4.1 Batterijen</a:t>
            </a:r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b="1" dirty="0" smtClean="0"/>
              <a:t>Batterijen en het milieu</a:t>
            </a:r>
          </a:p>
          <a:p>
            <a:r>
              <a:rPr lang="nl-NL" dirty="0" smtClean="0"/>
              <a:t>In batterijen zitten </a:t>
            </a:r>
            <a:r>
              <a:rPr lang="nl-NL" b="1" dirty="0" smtClean="0">
                <a:solidFill>
                  <a:srgbClr val="8FAA32"/>
                </a:solidFill>
              </a:rPr>
              <a:t>chemische stoffen</a:t>
            </a:r>
            <a:r>
              <a:rPr lang="nl-NL" dirty="0" smtClean="0"/>
              <a:t> </a:t>
            </a:r>
            <a:r>
              <a:rPr lang="nl-NL" dirty="0" smtClean="0">
                <a:sym typeface="Wingdings" panose="05000000000000000000" pitchFamily="2" charset="2"/>
              </a:rPr>
              <a:t> nodig om elektriciteit te maken</a:t>
            </a:r>
          </a:p>
          <a:p>
            <a:pPr lvl="3"/>
            <a:endParaRPr lang="nl-NL" b="1" dirty="0">
              <a:solidFill>
                <a:srgbClr val="8FAA32"/>
              </a:solidFill>
              <a:sym typeface="Wingdings" panose="05000000000000000000" pitchFamily="2" charset="2"/>
            </a:endParaRPr>
          </a:p>
          <a:p>
            <a:r>
              <a:rPr lang="nl-NL" i="1" dirty="0" smtClean="0">
                <a:sym typeface="Wingdings" panose="05000000000000000000" pitchFamily="2" charset="2"/>
              </a:rPr>
              <a:t>Stoffen uitgewerkt</a:t>
            </a:r>
            <a:r>
              <a:rPr lang="nl-NL" dirty="0" smtClean="0">
                <a:sym typeface="Wingdings" panose="05000000000000000000" pitchFamily="2" charset="2"/>
              </a:rPr>
              <a:t>?  batterij </a:t>
            </a:r>
            <a:r>
              <a:rPr lang="nl-NL" u="sng" dirty="0" smtClean="0">
                <a:sym typeface="Wingdings" panose="05000000000000000000" pitchFamily="2" charset="2"/>
              </a:rPr>
              <a:t>leeg</a:t>
            </a:r>
          </a:p>
          <a:p>
            <a:pPr lvl="1"/>
            <a:r>
              <a:rPr lang="nl-NL" dirty="0" smtClean="0">
                <a:sym typeface="Wingdings" panose="05000000000000000000" pitchFamily="2" charset="2"/>
              </a:rPr>
              <a:t>Lege batterijen inleveren bij het </a:t>
            </a:r>
            <a:r>
              <a:rPr lang="nl-NL" b="1" dirty="0" smtClean="0">
                <a:solidFill>
                  <a:srgbClr val="8FAA32"/>
                </a:solidFill>
                <a:sym typeface="Wingdings" panose="05000000000000000000" pitchFamily="2" charset="2"/>
              </a:rPr>
              <a:t>klein chemisch afval</a:t>
            </a:r>
            <a:endParaRPr lang="nl-NL" b="1" dirty="0" smtClean="0">
              <a:solidFill>
                <a:srgbClr val="8FAA32"/>
              </a:solidFill>
            </a:endParaRP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1" y="6476716"/>
            <a:ext cx="9144000" cy="3812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328756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4.1 Batterijen</a:t>
            </a:r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b="1" dirty="0" smtClean="0"/>
              <a:t>De oplaadbare batterij</a:t>
            </a:r>
          </a:p>
          <a:p>
            <a:r>
              <a:rPr lang="nl-NL" dirty="0" smtClean="0"/>
              <a:t>Veel batterijen kun je ook weer ‘vullen’ als ze leeg zijn </a:t>
            </a:r>
            <a:r>
              <a:rPr lang="nl-NL" dirty="0" smtClean="0">
                <a:sym typeface="Wingdings" panose="05000000000000000000" pitchFamily="2" charset="2"/>
              </a:rPr>
              <a:t> </a:t>
            </a:r>
            <a:r>
              <a:rPr lang="nl-NL" b="1" dirty="0" smtClean="0">
                <a:solidFill>
                  <a:srgbClr val="8FAA32"/>
                </a:solidFill>
                <a:sym typeface="Wingdings" panose="05000000000000000000" pitchFamily="2" charset="2"/>
              </a:rPr>
              <a:t>oplaadbare batterijen</a:t>
            </a:r>
          </a:p>
          <a:p>
            <a:pPr lvl="1"/>
            <a:r>
              <a:rPr lang="nl-NL" dirty="0" smtClean="0">
                <a:sym typeface="Wingdings" panose="05000000000000000000" pitchFamily="2" charset="2"/>
              </a:rPr>
              <a:t>Elektriciteit uit het stopcontact laad de batterijen in het oplaad-apparaat weer op</a:t>
            </a:r>
          </a:p>
          <a:p>
            <a:pPr lvl="1"/>
            <a:r>
              <a:rPr lang="nl-NL" dirty="0"/>
              <a:t>Na heel vaak opnieuw </a:t>
            </a:r>
            <a:r>
              <a:rPr lang="nl-NL" dirty="0" smtClean="0"/>
              <a:t>gebruiken</a:t>
            </a:r>
            <a:br>
              <a:rPr lang="nl-NL" dirty="0" smtClean="0"/>
            </a:br>
            <a:r>
              <a:rPr lang="nl-NL" dirty="0" smtClean="0"/>
              <a:t>doen </a:t>
            </a:r>
            <a:r>
              <a:rPr lang="nl-NL" dirty="0"/>
              <a:t>de batterijen het op </a:t>
            </a:r>
            <a:r>
              <a:rPr lang="nl-NL" dirty="0" smtClean="0"/>
              <a:t>het</a:t>
            </a:r>
            <a:br>
              <a:rPr lang="nl-NL" dirty="0" smtClean="0"/>
            </a:br>
            <a:r>
              <a:rPr lang="nl-NL" dirty="0" smtClean="0"/>
              <a:t>laatst </a:t>
            </a:r>
            <a:r>
              <a:rPr lang="nl-NL" dirty="0"/>
              <a:t>niet meer </a:t>
            </a:r>
            <a:r>
              <a:rPr lang="nl-NL" dirty="0">
                <a:sym typeface="Wingdings" panose="05000000000000000000" pitchFamily="2" charset="2"/>
              </a:rPr>
              <a:t> inleveren </a:t>
            </a:r>
            <a:r>
              <a:rPr lang="nl-NL" dirty="0" smtClean="0">
                <a:sym typeface="Wingdings" panose="05000000000000000000" pitchFamily="2" charset="2"/>
              </a:rPr>
              <a:t>bij</a:t>
            </a:r>
            <a:br>
              <a:rPr lang="nl-NL" dirty="0" smtClean="0">
                <a:sym typeface="Wingdings" panose="05000000000000000000" pitchFamily="2" charset="2"/>
              </a:rPr>
            </a:br>
            <a:r>
              <a:rPr lang="nl-NL" dirty="0" smtClean="0">
                <a:sym typeface="Wingdings" panose="05000000000000000000" pitchFamily="2" charset="2"/>
              </a:rPr>
              <a:t>het </a:t>
            </a:r>
            <a:r>
              <a:rPr lang="nl-NL" b="1" dirty="0">
                <a:solidFill>
                  <a:srgbClr val="8FAA32"/>
                </a:solidFill>
                <a:sym typeface="Wingdings" panose="05000000000000000000" pitchFamily="2" charset="2"/>
              </a:rPr>
              <a:t>klein chemisch afval</a:t>
            </a:r>
            <a:endParaRPr lang="nl-NL" b="1" dirty="0">
              <a:solidFill>
                <a:srgbClr val="8FAA32"/>
              </a:solidFill>
            </a:endParaRPr>
          </a:p>
          <a:p>
            <a:pPr lvl="1"/>
            <a:endParaRPr lang="nl-NL" dirty="0" smtClean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1" y="6476716"/>
            <a:ext cx="9144000" cy="381284"/>
          </a:xfrm>
          <a:prstGeom prst="rect">
            <a:avLst/>
          </a:prstGeom>
        </p:spPr>
      </p:pic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6170098" y="4089779"/>
            <a:ext cx="2971701" cy="2160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3091293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4.1 Batterijen</a:t>
            </a:r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b="1" dirty="0" smtClean="0"/>
              <a:t>De oplaadbare batterij</a:t>
            </a:r>
          </a:p>
          <a:p>
            <a:r>
              <a:rPr lang="nl-NL" dirty="0" smtClean="0"/>
              <a:t>Spanning van een oplaadbare batterij is </a:t>
            </a:r>
            <a:r>
              <a:rPr lang="nl-NL" u="sng" dirty="0" smtClean="0"/>
              <a:t>1,2 V</a:t>
            </a:r>
          </a:p>
          <a:p>
            <a:pPr lvl="1"/>
            <a:r>
              <a:rPr lang="nl-NL" dirty="0" smtClean="0"/>
              <a:t>Dit is 0,3 V minder dan een </a:t>
            </a:r>
            <a:r>
              <a:rPr lang="nl-NL" dirty="0" err="1" smtClean="0"/>
              <a:t>penlite</a:t>
            </a:r>
            <a:r>
              <a:rPr lang="nl-NL" dirty="0" smtClean="0"/>
              <a:t>-batterij</a:t>
            </a:r>
          </a:p>
          <a:p>
            <a:pPr lvl="3"/>
            <a:endParaRPr lang="nl-NL" dirty="0"/>
          </a:p>
          <a:p>
            <a:r>
              <a:rPr lang="nl-NL" dirty="0" smtClean="0"/>
              <a:t>Sommige apparaten werken daarom niet goed met oplaadbare batterijen </a:t>
            </a:r>
            <a:r>
              <a:rPr lang="nl-NL" dirty="0" smtClean="0">
                <a:sym typeface="Wingdings" panose="05000000000000000000" pitchFamily="2" charset="2"/>
              </a:rPr>
              <a:t> spanning is </a:t>
            </a:r>
            <a:r>
              <a:rPr lang="nl-NL" u="sng" dirty="0" smtClean="0">
                <a:sym typeface="Wingdings" panose="05000000000000000000" pitchFamily="2" charset="2"/>
              </a:rPr>
              <a:t>te laag</a:t>
            </a:r>
            <a:endParaRPr lang="nl-NL" u="sng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1" y="6476716"/>
            <a:ext cx="9144000" cy="3812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747907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4.1 Batterijen</a:t>
            </a:r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ü"/>
            </a:pPr>
            <a:r>
              <a:rPr lang="nl-NL" i="1" dirty="0" smtClean="0">
                <a:solidFill>
                  <a:srgbClr val="8FAA32"/>
                </a:solidFill>
              </a:rPr>
              <a:t>Lees blz. 186</a:t>
            </a:r>
          </a:p>
          <a:p>
            <a:pPr lvl="3">
              <a:buFont typeface="Wingdings" panose="05000000000000000000" pitchFamily="2" charset="2"/>
              <a:buChar char="ü"/>
            </a:pPr>
            <a:endParaRPr lang="nl-NL" i="1" dirty="0" smtClean="0">
              <a:solidFill>
                <a:srgbClr val="8FAA32"/>
              </a:solidFill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lang="nl-NL" i="1" dirty="0" smtClean="0">
                <a:solidFill>
                  <a:srgbClr val="8FAA32"/>
                </a:solidFill>
              </a:rPr>
              <a:t>Maak opdracht 11 t/m 15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1" y="6476716"/>
            <a:ext cx="9144000" cy="3812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04229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1" y="6476716"/>
            <a:ext cx="9144000" cy="3812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0482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H4 Elektriciteit</a:t>
            </a:r>
            <a:endParaRPr lang="nl-NL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Veel apparaten werken op elektriciteit</a:t>
            </a:r>
          </a:p>
          <a:p>
            <a:pPr lvl="2"/>
            <a:endParaRPr lang="nl-NL" dirty="0"/>
          </a:p>
          <a:p>
            <a:pPr>
              <a:buFont typeface="Wingdings" panose="05000000000000000000" pitchFamily="2" charset="2"/>
              <a:buChar char="ü"/>
            </a:pPr>
            <a:r>
              <a:rPr lang="nl-NL" b="1" i="1" dirty="0" smtClean="0">
                <a:solidFill>
                  <a:srgbClr val="8FAA32"/>
                </a:solidFill>
              </a:rPr>
              <a:t>Welke elektrische apparaten gebruik jij vaak?</a:t>
            </a:r>
            <a:endParaRPr lang="nl-NL" b="1" i="1" dirty="0">
              <a:solidFill>
                <a:srgbClr val="8FAA32"/>
              </a:solidFill>
            </a:endParaRPr>
          </a:p>
          <a:p>
            <a:pPr lvl="1">
              <a:buFont typeface="Wingdings" panose="05000000000000000000" pitchFamily="2" charset="2"/>
              <a:buChar char="ü"/>
            </a:pPr>
            <a:r>
              <a:rPr lang="nl-NL" i="1" dirty="0" smtClean="0">
                <a:solidFill>
                  <a:srgbClr val="8FAA32"/>
                </a:solidFill>
              </a:rPr>
              <a:t>Schrijf vijf apparaten op, op bladzijde 179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1" y="6476716"/>
            <a:ext cx="9144000" cy="381284"/>
          </a:xfrm>
          <a:prstGeom prst="rect">
            <a:avLst/>
          </a:prstGeom>
        </p:spPr>
      </p:pic>
      <p:pic>
        <p:nvPicPr>
          <p:cNvPr id="1026" name="Picture 2" descr="Afbeeldingsresultaat voor elektriciteit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3444" y="93252"/>
            <a:ext cx="7172710" cy="62880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2486297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53" presetClass="exit" presetSubtype="32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8" dur="1000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0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000"/>
                            </p:stCondLst>
                            <p:childTnLst>
                              <p:par>
                                <p:cTn id="2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4500"/>
                            </p:stCondLst>
                            <p:childTnLst>
                              <p:par>
                                <p:cTn id="2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395536" y="1105394"/>
            <a:ext cx="8352928" cy="1470025"/>
          </a:xfrm>
        </p:spPr>
        <p:txBody>
          <a:bodyPr/>
          <a:lstStyle/>
          <a:p>
            <a:r>
              <a:rPr lang="nl-NL" b="1" dirty="0" smtClean="0">
                <a:latin typeface="Arial" panose="020B0604020202020204" pitchFamily="34" charset="0"/>
                <a:cs typeface="Arial" panose="020B0604020202020204" pitchFamily="34" charset="0"/>
              </a:rPr>
              <a:t>§</a:t>
            </a:r>
            <a:r>
              <a:rPr lang="nl-NL" b="1" dirty="0" smtClean="0">
                <a:latin typeface="Arial" panose="020B0604020202020204" pitchFamily="34" charset="0"/>
                <a:cs typeface="Arial" panose="020B0604020202020204" pitchFamily="34" charset="0"/>
              </a:rPr>
              <a:t>4.1 Batterijen</a:t>
            </a:r>
            <a:endParaRPr lang="nl-NL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Ondertitel 7"/>
          <p:cNvSpPr>
            <a:spLocks noGrp="1"/>
          </p:cNvSpPr>
          <p:nvPr>
            <p:ph type="subTitle" idx="1"/>
          </p:nvPr>
        </p:nvSpPr>
        <p:spPr>
          <a:xfrm>
            <a:off x="210639" y="3284985"/>
            <a:ext cx="8679012" cy="2718472"/>
          </a:xfrm>
        </p:spPr>
        <p:txBody>
          <a:bodyPr>
            <a:normAutofit/>
          </a:bodyPr>
          <a:lstStyle/>
          <a:p>
            <a:r>
              <a:rPr lang="nl-NL" sz="28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Doelen:</a:t>
            </a:r>
          </a:p>
          <a:p>
            <a:r>
              <a:rPr lang="nl-NL" sz="2800" i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Je </a:t>
            </a:r>
            <a:r>
              <a:rPr lang="nl-NL" sz="2800" i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hebt kennis over verschillende soorten batterijen</a:t>
            </a:r>
          </a:p>
          <a:p>
            <a:r>
              <a:rPr lang="nl-NL" sz="2800" i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Je kunt aangeven waarvoor de verschillende batterijen geschikt zijn</a:t>
            </a:r>
            <a:endParaRPr lang="nl-NL" sz="2800" i="1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8796" y="6003457"/>
            <a:ext cx="1790855" cy="746825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639" y="6248265"/>
            <a:ext cx="1371791" cy="257211"/>
          </a:xfrm>
          <a:prstGeom prst="rect">
            <a:avLst/>
          </a:prstGeom>
        </p:spPr>
      </p:pic>
      <p:pic>
        <p:nvPicPr>
          <p:cNvPr id="6" name="Afbeelding 5" descr="D:\Users\Inge\Documents\School\4. Stoas Vilentum Hogeschool\Stage Clusius College Alkmaar\Algemeen\Huisstijl\Kleurenbalk Clusius College kleur.jpg"/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318770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Afbeelding 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96336" y="318771"/>
            <a:ext cx="1547663" cy="4884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8078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4.1 Batterijen</a:t>
            </a:r>
            <a:endParaRPr lang="nl-NL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b="1" dirty="0" smtClean="0"/>
              <a:t>Elektriciteit</a:t>
            </a:r>
          </a:p>
          <a:p>
            <a:r>
              <a:rPr lang="nl-NL" dirty="0" smtClean="0"/>
              <a:t>Batterijen leveren </a:t>
            </a:r>
            <a:r>
              <a:rPr lang="nl-NL" b="1" dirty="0" smtClean="0">
                <a:solidFill>
                  <a:srgbClr val="8FAA32"/>
                </a:solidFill>
              </a:rPr>
              <a:t>elektriciteit</a:t>
            </a:r>
          </a:p>
          <a:p>
            <a:pPr lvl="1"/>
            <a:r>
              <a:rPr lang="nl-NL" dirty="0" smtClean="0"/>
              <a:t>Veel apparaten werken op batterijen:</a:t>
            </a:r>
            <a:endParaRPr lang="nl-NL" dirty="0"/>
          </a:p>
          <a:p>
            <a:pPr lvl="2"/>
            <a:r>
              <a:rPr lang="nl-NL" dirty="0" smtClean="0"/>
              <a:t>Rekenmachine</a:t>
            </a:r>
          </a:p>
          <a:p>
            <a:pPr lvl="2"/>
            <a:r>
              <a:rPr lang="nl-NL" dirty="0" smtClean="0"/>
              <a:t>Laptop</a:t>
            </a:r>
          </a:p>
          <a:p>
            <a:pPr lvl="2"/>
            <a:r>
              <a:rPr lang="nl-NL" dirty="0" smtClean="0"/>
              <a:t>Zaklamp</a:t>
            </a:r>
          </a:p>
          <a:p>
            <a:pPr lvl="2"/>
            <a:r>
              <a:rPr lang="nl-NL" dirty="0" smtClean="0"/>
              <a:t>Etc.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1" y="6476716"/>
            <a:ext cx="9144000" cy="3812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357195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4.1 Batterijen</a:t>
            </a:r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b="1" dirty="0" smtClean="0"/>
              <a:t>Elektriciteit</a:t>
            </a:r>
          </a:p>
          <a:p>
            <a:r>
              <a:rPr lang="nl-NL" dirty="0" smtClean="0"/>
              <a:t>Er zijn</a:t>
            </a:r>
            <a:br>
              <a:rPr lang="nl-NL" dirty="0" smtClean="0"/>
            </a:br>
            <a:r>
              <a:rPr lang="nl-NL" dirty="0" smtClean="0"/>
              <a:t>verschillende</a:t>
            </a:r>
            <a:br>
              <a:rPr lang="nl-NL" dirty="0" smtClean="0"/>
            </a:br>
            <a:r>
              <a:rPr lang="nl-NL" u="sng" dirty="0" smtClean="0"/>
              <a:t>soorten</a:t>
            </a:r>
            <a:r>
              <a:rPr lang="nl-NL" dirty="0"/>
              <a:t/>
            </a:r>
            <a:br>
              <a:rPr lang="nl-NL" dirty="0"/>
            </a:br>
            <a:r>
              <a:rPr lang="nl-NL" dirty="0" smtClean="0"/>
              <a:t>batterijen: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1" y="6476716"/>
            <a:ext cx="9144000" cy="381284"/>
          </a:xfrm>
          <a:prstGeom prst="rect">
            <a:avLst/>
          </a:prstGeom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1196752"/>
            <a:ext cx="5649919" cy="51471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9324562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4.1 Batterijen</a:t>
            </a:r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b="1" dirty="0" smtClean="0"/>
              <a:t>De </a:t>
            </a:r>
            <a:r>
              <a:rPr lang="nl-NL" b="1" dirty="0" err="1" smtClean="0"/>
              <a:t>staaf-batterij</a:t>
            </a:r>
            <a:endParaRPr lang="nl-NL" b="1" dirty="0" smtClean="0"/>
          </a:p>
          <a:p>
            <a:r>
              <a:rPr lang="nl-NL" dirty="0" smtClean="0"/>
              <a:t>Ronde vorm</a:t>
            </a:r>
          </a:p>
          <a:p>
            <a:r>
              <a:rPr lang="nl-NL" dirty="0" smtClean="0"/>
              <a:t>Aan één kant een dopje</a:t>
            </a:r>
            <a:r>
              <a:rPr lang="nl-NL" dirty="0"/>
              <a:t> </a:t>
            </a:r>
            <a:r>
              <a:rPr lang="nl-NL" i="1" dirty="0" smtClean="0"/>
              <a:t>(+ van de batterij)</a:t>
            </a:r>
          </a:p>
          <a:p>
            <a:r>
              <a:rPr lang="nl-NL" dirty="0" smtClean="0"/>
              <a:t>Andere kant is plat </a:t>
            </a:r>
            <a:r>
              <a:rPr lang="nl-NL" i="1" dirty="0" smtClean="0"/>
              <a:t>(- van de batterij)</a:t>
            </a:r>
          </a:p>
          <a:p>
            <a:r>
              <a:rPr lang="nl-NL" dirty="0" smtClean="0"/>
              <a:t>De </a:t>
            </a:r>
            <a:r>
              <a:rPr lang="nl-NL" b="1" dirty="0" smtClean="0">
                <a:solidFill>
                  <a:srgbClr val="8FAA32"/>
                </a:solidFill>
              </a:rPr>
              <a:t>spanning</a:t>
            </a:r>
            <a:r>
              <a:rPr lang="nl-NL" dirty="0" smtClean="0"/>
              <a:t> van de batterij is </a:t>
            </a:r>
            <a:r>
              <a:rPr lang="nl-NL" u="sng" dirty="0" smtClean="0"/>
              <a:t>1,5 volt</a:t>
            </a:r>
            <a:r>
              <a:rPr lang="nl-NL" dirty="0" smtClean="0"/>
              <a:t> </a:t>
            </a:r>
            <a:r>
              <a:rPr lang="nl-NL" i="1" dirty="0" smtClean="0"/>
              <a:t>(1,5 V)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1" y="6476716"/>
            <a:ext cx="9144000" cy="381284"/>
          </a:xfrm>
          <a:prstGeom prst="rect">
            <a:avLst/>
          </a:prstGeom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3777711" y="4008534"/>
            <a:ext cx="1584176" cy="27293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512366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4.1 Batterijen</a:t>
            </a:r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ü"/>
            </a:pPr>
            <a:r>
              <a:rPr lang="nl-NL" i="1" dirty="0" smtClean="0">
                <a:solidFill>
                  <a:srgbClr val="8FAA32"/>
                </a:solidFill>
              </a:rPr>
              <a:t>Lees blz. 180</a:t>
            </a:r>
          </a:p>
          <a:p>
            <a:pPr lvl="3">
              <a:buFont typeface="Wingdings" panose="05000000000000000000" pitchFamily="2" charset="2"/>
              <a:buChar char="ü"/>
            </a:pPr>
            <a:endParaRPr lang="nl-NL" i="1" dirty="0" smtClean="0">
              <a:solidFill>
                <a:srgbClr val="8FAA32"/>
              </a:solidFill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lang="nl-NL" i="1" dirty="0" smtClean="0">
                <a:solidFill>
                  <a:srgbClr val="8FAA32"/>
                </a:solidFill>
              </a:rPr>
              <a:t>Maak opdracht 1 en 2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1" y="6476716"/>
            <a:ext cx="9144000" cy="3812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73035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4.1 Batterijen</a:t>
            </a:r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b="1" dirty="0" smtClean="0"/>
              <a:t>De </a:t>
            </a:r>
            <a:r>
              <a:rPr lang="nl-NL" b="1" dirty="0" err="1" smtClean="0"/>
              <a:t>penlite</a:t>
            </a:r>
            <a:r>
              <a:rPr lang="nl-NL" b="1" dirty="0" smtClean="0"/>
              <a:t>-batterij</a:t>
            </a:r>
          </a:p>
          <a:p>
            <a:r>
              <a:rPr lang="nl-NL" dirty="0" smtClean="0"/>
              <a:t>Kleine </a:t>
            </a:r>
            <a:r>
              <a:rPr lang="nl-NL" dirty="0" err="1" smtClean="0"/>
              <a:t>staaf-batterij</a:t>
            </a:r>
            <a:endParaRPr lang="nl-NL" dirty="0" smtClean="0"/>
          </a:p>
          <a:p>
            <a:r>
              <a:rPr lang="nl-NL" dirty="0" smtClean="0"/>
              <a:t>Aan één kant een dopje</a:t>
            </a:r>
            <a:r>
              <a:rPr lang="nl-NL" dirty="0"/>
              <a:t> </a:t>
            </a:r>
            <a:r>
              <a:rPr lang="nl-NL" i="1" dirty="0" smtClean="0"/>
              <a:t>(+ van de batterij)</a:t>
            </a:r>
          </a:p>
          <a:p>
            <a:r>
              <a:rPr lang="nl-NL" dirty="0" smtClean="0"/>
              <a:t>Andere kant is plat </a:t>
            </a:r>
            <a:r>
              <a:rPr lang="nl-NL" i="1" dirty="0" smtClean="0"/>
              <a:t>(- van de batterij)</a:t>
            </a:r>
          </a:p>
          <a:p>
            <a:r>
              <a:rPr lang="nl-NL" dirty="0" smtClean="0"/>
              <a:t>De </a:t>
            </a:r>
            <a:r>
              <a:rPr lang="nl-NL" b="1" dirty="0" smtClean="0">
                <a:solidFill>
                  <a:srgbClr val="8FAA32"/>
                </a:solidFill>
              </a:rPr>
              <a:t>spanning</a:t>
            </a:r>
            <a:r>
              <a:rPr lang="nl-NL" dirty="0" smtClean="0"/>
              <a:t> van de batterij is </a:t>
            </a:r>
            <a:r>
              <a:rPr lang="nl-NL" u="sng" dirty="0" smtClean="0"/>
              <a:t>1,5 volt</a:t>
            </a:r>
            <a:r>
              <a:rPr lang="nl-NL" dirty="0" smtClean="0"/>
              <a:t> </a:t>
            </a:r>
            <a:r>
              <a:rPr lang="nl-NL" i="1" dirty="0" smtClean="0"/>
              <a:t>(1,5 V)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1" y="6476716"/>
            <a:ext cx="9144000" cy="381284"/>
          </a:xfrm>
          <a:prstGeom prst="rect">
            <a:avLst/>
          </a:prstGeom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039"/>
          <a:stretch/>
        </p:blipFill>
        <p:spPr bwMode="auto">
          <a:xfrm rot="16200000">
            <a:off x="4200731" y="4255559"/>
            <a:ext cx="738136" cy="23973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8368638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4.1 Batterijen</a:t>
            </a:r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b="1" dirty="0" smtClean="0"/>
              <a:t>Batterijen in serie schakelen</a:t>
            </a:r>
          </a:p>
          <a:p>
            <a:r>
              <a:rPr lang="nl-NL" dirty="0" smtClean="0"/>
              <a:t>Verlichting van een fiets heeft </a:t>
            </a:r>
            <a:r>
              <a:rPr lang="nl-NL" u="sng" dirty="0" smtClean="0"/>
              <a:t>3 V nodig</a:t>
            </a:r>
            <a:r>
              <a:rPr lang="nl-NL" dirty="0" smtClean="0"/>
              <a:t> om met genoeg licht te branden </a:t>
            </a:r>
            <a:r>
              <a:rPr lang="nl-NL" dirty="0" smtClean="0">
                <a:sym typeface="Wingdings" panose="05000000000000000000" pitchFamily="2" charset="2"/>
              </a:rPr>
              <a:t> 2 x 1,5 V</a:t>
            </a:r>
          </a:p>
          <a:p>
            <a:pPr lvl="3"/>
            <a:endParaRPr lang="nl-NL" dirty="0" smtClean="0">
              <a:sym typeface="Wingdings" panose="05000000000000000000" pitchFamily="2" charset="2"/>
            </a:endParaRPr>
          </a:p>
          <a:p>
            <a:r>
              <a:rPr lang="nl-NL" dirty="0" smtClean="0">
                <a:sym typeface="Wingdings" panose="05000000000000000000" pitchFamily="2" charset="2"/>
              </a:rPr>
              <a:t>Door batterijen </a:t>
            </a:r>
            <a:r>
              <a:rPr lang="nl-NL" u="sng" dirty="0" smtClean="0">
                <a:sym typeface="Wingdings" panose="05000000000000000000" pitchFamily="2" charset="2"/>
              </a:rPr>
              <a:t>achter elkaar</a:t>
            </a:r>
            <a:r>
              <a:rPr lang="nl-NL" dirty="0" smtClean="0">
                <a:sym typeface="Wingdings" panose="05000000000000000000" pitchFamily="2" charset="2"/>
              </a:rPr>
              <a:t> te leggen, kun je de </a:t>
            </a:r>
            <a:r>
              <a:rPr lang="nl-NL" u="sng" dirty="0" smtClean="0">
                <a:sym typeface="Wingdings" panose="05000000000000000000" pitchFamily="2" charset="2"/>
              </a:rPr>
              <a:t>spanning vergroten</a:t>
            </a:r>
            <a:r>
              <a:rPr lang="nl-NL" dirty="0" smtClean="0">
                <a:sym typeface="Wingdings" panose="05000000000000000000" pitchFamily="2" charset="2"/>
              </a:rPr>
              <a:t>  batterijen </a:t>
            </a:r>
            <a:r>
              <a:rPr lang="nl-NL" b="1" dirty="0" smtClean="0">
                <a:solidFill>
                  <a:srgbClr val="8FAA32"/>
                </a:solidFill>
                <a:sym typeface="Wingdings" panose="05000000000000000000" pitchFamily="2" charset="2"/>
              </a:rPr>
              <a:t>in serie schakelen</a:t>
            </a:r>
            <a:endParaRPr lang="nl-NL" b="1" dirty="0" smtClean="0">
              <a:solidFill>
                <a:srgbClr val="8FAA32"/>
              </a:solidFill>
            </a:endParaRP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1" y="6476716"/>
            <a:ext cx="9144000" cy="3812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864202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6453</TotalTime>
  <Words>674</Words>
  <Application>Microsoft Office PowerPoint</Application>
  <PresentationFormat>Diavoorstelling (4:3)</PresentationFormat>
  <Paragraphs>150</Paragraphs>
  <Slides>18</Slides>
  <Notes>17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18</vt:i4>
      </vt:variant>
    </vt:vector>
  </HeadingPairs>
  <TitlesOfParts>
    <vt:vector size="22" baseType="lpstr">
      <vt:lpstr>Arial</vt:lpstr>
      <vt:lpstr>Calibri</vt:lpstr>
      <vt:lpstr>Wingdings</vt:lpstr>
      <vt:lpstr>Kantoorthema</vt:lpstr>
      <vt:lpstr>Hoofdstuk 4 Elektriciteit</vt:lpstr>
      <vt:lpstr>H4 Elektriciteit</vt:lpstr>
      <vt:lpstr>§4.1 Batterijen</vt:lpstr>
      <vt:lpstr>4.1 Batterijen</vt:lpstr>
      <vt:lpstr>4.1 Batterijen</vt:lpstr>
      <vt:lpstr>4.1 Batterijen</vt:lpstr>
      <vt:lpstr>4.1 Batterijen</vt:lpstr>
      <vt:lpstr>4.1 Batterijen</vt:lpstr>
      <vt:lpstr>4.1 Batterijen</vt:lpstr>
      <vt:lpstr>4.1 Batterijen</vt:lpstr>
      <vt:lpstr>4.1 Batterijen</vt:lpstr>
      <vt:lpstr>4.1 Batterijen</vt:lpstr>
      <vt:lpstr>4.1 Batterijen</vt:lpstr>
      <vt:lpstr>4.1 Batterijen</vt:lpstr>
      <vt:lpstr>4.1 Batterijen</vt:lpstr>
      <vt:lpstr>4.1 Batterijen</vt:lpstr>
      <vt:lpstr>4.1 Batterijen</vt:lpstr>
      <vt:lpstr>PowerPoint-presentatie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Inge</dc:creator>
  <cp:lastModifiedBy>Inge Zwaan</cp:lastModifiedBy>
  <cp:revision>391</cp:revision>
  <cp:lastPrinted>2015-01-10T16:11:12Z</cp:lastPrinted>
  <dcterms:created xsi:type="dcterms:W3CDTF">2014-09-23T08:37:22Z</dcterms:created>
  <dcterms:modified xsi:type="dcterms:W3CDTF">2020-03-20T14:42:55Z</dcterms:modified>
</cp:coreProperties>
</file>