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345" r:id="rId2"/>
    <p:sldId id="472" r:id="rId3"/>
    <p:sldId id="463" r:id="rId4"/>
    <p:sldId id="464" r:id="rId5"/>
    <p:sldId id="465" r:id="rId6"/>
    <p:sldId id="466" r:id="rId7"/>
    <p:sldId id="467" r:id="rId8"/>
    <p:sldId id="468" r:id="rId9"/>
    <p:sldId id="469" r:id="rId10"/>
    <p:sldId id="470" r:id="rId11"/>
    <p:sldId id="471" r:id="rId12"/>
    <p:sldId id="274" r:id="rId13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919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199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919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002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002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002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919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002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00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229201"/>
            <a:ext cx="3312369" cy="648072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4.2 Andere spannings-bronnen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7" r="15610"/>
          <a:stretch/>
        </p:blipFill>
        <p:spPr bwMode="auto">
          <a:xfrm>
            <a:off x="5004046" y="2439977"/>
            <a:ext cx="2376265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5"/>
          <a:srcRect l="21753" r="39819"/>
          <a:stretch/>
        </p:blipFill>
        <p:spPr>
          <a:xfrm>
            <a:off x="-2474" y="2439977"/>
            <a:ext cx="1622146" cy="3456000"/>
          </a:xfrm>
          <a:prstGeom prst="rect">
            <a:avLst/>
          </a:prstGeom>
          <a:ln w="19050">
            <a:noFill/>
          </a:ln>
        </p:spPr>
      </p:pic>
      <p:pic>
        <p:nvPicPr>
          <p:cNvPr id="15" name="Picture 4" descr="Gerelateerde afbeeldi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4" r="18503"/>
          <a:stretch/>
        </p:blipFill>
        <p:spPr bwMode="auto">
          <a:xfrm>
            <a:off x="7452319" y="2418377"/>
            <a:ext cx="1691681" cy="347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Veilige spanning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Op school doe je proeven met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veilige spanning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Batterijen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Voedings-apparaat  </a:t>
            </a:r>
            <a:r>
              <a:rPr lang="nl-NL" i="1" dirty="0" smtClean="0">
                <a:sym typeface="Wingdings" panose="05000000000000000000" pitchFamily="2" charset="2"/>
              </a:rPr>
              <a:t>verlaagt de spanning van het stopcontact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098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193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24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0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4.2 Andere spannings-bronnen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fontScale="925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uitleggen hoe een dynamo en een generator werken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de weg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van elektriciteit tot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aan het stopcontact is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het verschil is tussen veilige en gevaarlijke spanning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dynamo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Licht op je fiets werkt op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elektriciteit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Spannings-bron </a:t>
            </a:r>
            <a:r>
              <a:rPr lang="nl-NL" dirty="0">
                <a:sym typeface="Wingdings" panose="05000000000000000000" pitchFamily="2" charset="2"/>
              </a:rPr>
              <a:t>nodig om licht te laten werken  </a:t>
            </a:r>
            <a:r>
              <a:rPr lang="nl-NL" u="sng" dirty="0">
                <a:sym typeface="Wingdings" panose="05000000000000000000" pitchFamily="2" charset="2"/>
              </a:rPr>
              <a:t>batterijen</a:t>
            </a:r>
            <a:r>
              <a:rPr lang="nl-NL" dirty="0">
                <a:sym typeface="Wingdings" panose="05000000000000000000" pitchFamily="2" charset="2"/>
              </a:rPr>
              <a:t> of </a:t>
            </a:r>
            <a:r>
              <a:rPr lang="nl-NL" u="sng" dirty="0" smtClean="0">
                <a:sym typeface="Wingdings" panose="05000000000000000000" pitchFamily="2" charset="2"/>
              </a:rPr>
              <a:t>dynamo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Batterijen gaan leeg  </a:t>
            </a:r>
            <a:r>
              <a:rPr lang="nl-NL" i="1" dirty="0">
                <a:sym typeface="Wingdings" panose="05000000000000000000" pitchFamily="2" charset="2"/>
              </a:rPr>
              <a:t>geen </a:t>
            </a:r>
            <a:r>
              <a:rPr lang="nl-NL" i="1" dirty="0" smtClean="0">
                <a:sym typeface="Wingdings" panose="05000000000000000000" pitchFamily="2" charset="2"/>
              </a:rPr>
              <a:t>licht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Dynamo gaat niet leeg, maar je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moet wel blijven fietsen!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4188220"/>
            <a:ext cx="2502766" cy="2049092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6" name="Tekstvak 5"/>
          <p:cNvSpPr txBox="1"/>
          <p:nvPr/>
        </p:nvSpPr>
        <p:spPr>
          <a:xfrm>
            <a:off x="3563888" y="5664499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s</a:t>
            </a:r>
            <a:r>
              <a:rPr lang="nl-NL" sz="2400" b="1" dirty="0" smtClean="0">
                <a:solidFill>
                  <a:srgbClr val="8FAA32"/>
                </a:solidFill>
              </a:rPr>
              <a:t>panning van 6 V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8" name="Gekromde verbindingslijn 7"/>
          <p:cNvCxnSpPr>
            <a:stCxn id="6" idx="3"/>
          </p:cNvCxnSpPr>
          <p:nvPr/>
        </p:nvCxnSpPr>
        <p:spPr>
          <a:xfrm flipV="1">
            <a:off x="6012160" y="5481937"/>
            <a:ext cx="864096" cy="413395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94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191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16 t/m 20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2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generator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generator</a:t>
            </a:r>
            <a:r>
              <a:rPr lang="nl-NL" dirty="0" smtClean="0">
                <a:sym typeface="Wingdings" panose="05000000000000000000" pitchFamily="2" charset="2"/>
              </a:rPr>
              <a:t> is een hele </a:t>
            </a:r>
            <a:r>
              <a:rPr lang="nl-NL" u="sng" dirty="0" smtClean="0">
                <a:sym typeface="Wingdings" panose="05000000000000000000" pitchFamily="2" charset="2"/>
              </a:rPr>
              <a:t>grote dynamo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Geeft </a:t>
            </a:r>
            <a:r>
              <a:rPr lang="nl-NL" dirty="0">
                <a:sym typeface="Wingdings" panose="05000000000000000000" pitchFamily="2" charset="2"/>
              </a:rPr>
              <a:t>elektriciteit </a:t>
            </a:r>
            <a:r>
              <a:rPr lang="nl-NL" dirty="0" smtClean="0">
                <a:sym typeface="Wingdings" panose="05000000000000000000" pitchFamily="2" charset="2"/>
              </a:rPr>
              <a:t>met een </a:t>
            </a:r>
            <a:r>
              <a:rPr lang="nl-NL" u="sng" dirty="0">
                <a:sym typeface="Wingdings" panose="05000000000000000000" pitchFamily="2" charset="2"/>
              </a:rPr>
              <a:t>hele hoge </a:t>
            </a:r>
            <a:r>
              <a:rPr lang="nl-NL" u="sng" dirty="0" smtClean="0">
                <a:sym typeface="Wingdings" panose="05000000000000000000" pitchFamily="2" charset="2"/>
              </a:rPr>
              <a:t>spanning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>
                <a:sym typeface="Wingdings" panose="05000000000000000000" pitchFamily="2" charset="2"/>
              </a:rPr>
              <a:t>Wind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laat de wieken van de windmolen </a:t>
            </a:r>
            <a:r>
              <a:rPr lang="nl-NL" i="1" dirty="0" smtClean="0">
                <a:sym typeface="Wingdings" panose="05000000000000000000" pitchFamily="2" charset="2"/>
              </a:rPr>
              <a:t>draaien</a:t>
            </a:r>
            <a:r>
              <a:rPr lang="nl-NL" dirty="0" smtClean="0">
                <a:sym typeface="Wingdings" panose="05000000000000000000" pitchFamily="2" charset="2"/>
              </a:rPr>
              <a:t>  generator maakt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elektriciteit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14825"/>
            <a:ext cx="2676525" cy="177165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2915816" y="5301208"/>
            <a:ext cx="22657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g</a:t>
            </a:r>
            <a:r>
              <a:rPr lang="nl-NL" sz="2400" b="1" dirty="0" smtClean="0">
                <a:solidFill>
                  <a:srgbClr val="8FAA32"/>
                </a:solidFill>
              </a:rPr>
              <a:t>enerator, een grote dynamo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8" name="Gekromde verbindingslijn 7"/>
          <p:cNvCxnSpPr>
            <a:stCxn id="6" idx="3"/>
          </p:cNvCxnSpPr>
          <p:nvPr/>
        </p:nvCxnSpPr>
        <p:spPr>
          <a:xfrm flipV="1">
            <a:off x="5181589" y="5301211"/>
            <a:ext cx="1406635" cy="415496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5988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stopcontact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Spanning</a:t>
            </a:r>
            <a:r>
              <a:rPr lang="nl-NL" dirty="0" smtClean="0">
                <a:sym typeface="Wingdings" panose="05000000000000000000" pitchFamily="2" charset="2"/>
              </a:rPr>
              <a:t> op een stopcontact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230 V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Elektriciteit gemaakt door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grote generatoren</a:t>
            </a:r>
            <a:r>
              <a:rPr lang="nl-NL" dirty="0" smtClean="0">
                <a:sym typeface="Wingdings" panose="05000000000000000000" pitchFamily="2" charset="2"/>
              </a:rPr>
              <a:t> in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elektriciteits-centrale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Elektriciteit van </a:t>
            </a:r>
            <a:r>
              <a:rPr lang="nl-NL" u="sng" dirty="0" smtClean="0">
                <a:sym typeface="Wingdings" panose="05000000000000000000" pitchFamily="2" charset="2"/>
              </a:rPr>
              <a:t>windmolens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gaat hier ook heen + energie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van </a:t>
            </a:r>
            <a:r>
              <a:rPr lang="nl-NL" u="sng" dirty="0" smtClean="0">
                <a:sym typeface="Wingdings" panose="05000000000000000000" pitchFamily="2" charset="2"/>
              </a:rPr>
              <a:t>waterkracht</a:t>
            </a:r>
            <a:r>
              <a:rPr lang="nl-NL" dirty="0" smtClean="0">
                <a:sym typeface="Wingdings" panose="05000000000000000000" pitchFamily="2" charset="2"/>
              </a:rPr>
              <a:t> en de </a:t>
            </a:r>
            <a:r>
              <a:rPr lang="nl-NL" u="sng" dirty="0" smtClean="0">
                <a:sym typeface="Wingdings" panose="05000000000000000000" pitchFamily="2" charset="2"/>
              </a:rPr>
              <a:t>zon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41" y="4077072"/>
            <a:ext cx="3123502" cy="221248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2483768" y="5801224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s</a:t>
            </a:r>
            <a:r>
              <a:rPr lang="nl-NL" sz="2400" b="1" dirty="0" smtClean="0">
                <a:solidFill>
                  <a:srgbClr val="8FAA32"/>
                </a:solidFill>
              </a:rPr>
              <a:t>panning van 10 000 V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10" name="Gekromde verbindingslijn 9"/>
          <p:cNvCxnSpPr>
            <a:stCxn id="9" idx="3"/>
          </p:cNvCxnSpPr>
          <p:nvPr/>
        </p:nvCxnSpPr>
        <p:spPr>
          <a:xfrm flipV="1">
            <a:off x="5580112" y="5618663"/>
            <a:ext cx="864096" cy="413394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783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stopcontact</a:t>
            </a:r>
            <a:endParaRPr lang="nl-NL" b="1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Elektriciteit gemaakt in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elektriciteits-centrale</a:t>
            </a:r>
            <a:endParaRPr lang="nl-NL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G</a:t>
            </a:r>
            <a:r>
              <a:rPr lang="nl-NL" dirty="0" smtClean="0">
                <a:sym typeface="Wingdings" panose="05000000000000000000" pitchFamily="2" charset="2"/>
              </a:rPr>
              <a:t>aat naar een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verdeel-station</a:t>
            </a:r>
            <a:endParaRPr lang="nl-NL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Spanning wordt in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transformator-huisjes</a:t>
            </a:r>
            <a:r>
              <a:rPr lang="nl-NL" dirty="0" smtClean="0">
                <a:sym typeface="Wingdings" panose="05000000000000000000" pitchFamily="2" charset="2"/>
              </a:rPr>
              <a:t> verlaagd tot </a:t>
            </a:r>
            <a:r>
              <a:rPr lang="nl-NL" u="sng" dirty="0" smtClean="0">
                <a:sym typeface="Wingdings" panose="05000000000000000000" pitchFamily="2" charset="2"/>
              </a:rPr>
              <a:t>230 V</a:t>
            </a:r>
            <a:endParaRPr lang="nl-NL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i="1" dirty="0">
                <a:sym typeface="Wingdings" panose="05000000000000000000" pitchFamily="2" charset="2"/>
              </a:rPr>
              <a:t>K</a:t>
            </a:r>
            <a:r>
              <a:rPr lang="nl-NL" i="1" dirty="0" smtClean="0">
                <a:sym typeface="Wingdings" panose="05000000000000000000" pitchFamily="2" charset="2"/>
              </a:rPr>
              <a:t>laar voor gebruik!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8" name="Picture 2" descr="Afbeeldingsresultaat voor lich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37112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900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192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21 t/m 23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1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4.2 Andere spannings-bronnen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Gevaarlijke spanning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Van kleine spanning voel je niks, grote spanning is </a:t>
            </a:r>
            <a:r>
              <a:rPr lang="nl-NL" u="sng" dirty="0" smtClean="0">
                <a:sym typeface="Wingdings" panose="05000000000000000000" pitchFamily="2" charset="2"/>
              </a:rPr>
              <a:t>gevaarlijk!</a:t>
            </a:r>
            <a:endParaRPr lang="nl-NL" b="1" u="sng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3350065" y="5058179"/>
            <a:ext cx="1548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8FAA32"/>
                </a:solidFill>
              </a:rPr>
              <a:t>kleine spanning: 6 V</a:t>
            </a:r>
            <a:endParaRPr lang="nl-NL" sz="2400" b="1" dirty="0">
              <a:solidFill>
                <a:srgbClr val="8FAA3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456905"/>
            <a:ext cx="3350065" cy="2801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kromde verbindingslijn 9"/>
          <p:cNvCxnSpPr>
            <a:stCxn id="9" idx="1"/>
          </p:cNvCxnSpPr>
          <p:nvPr/>
        </p:nvCxnSpPr>
        <p:spPr>
          <a:xfrm rot="10800000">
            <a:off x="2901541" y="5058180"/>
            <a:ext cx="448525" cy="600165"/>
          </a:xfrm>
          <a:prstGeom prst="curvedConnector2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Gerelateerde afbeeldi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80928"/>
            <a:ext cx="2769599" cy="358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kstvak 13"/>
          <p:cNvSpPr txBox="1"/>
          <p:nvPr/>
        </p:nvSpPr>
        <p:spPr>
          <a:xfrm>
            <a:off x="4680012" y="3857850"/>
            <a:ext cx="1548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g</a:t>
            </a:r>
            <a:r>
              <a:rPr lang="nl-NL" sz="2400" b="1" dirty="0" smtClean="0">
                <a:solidFill>
                  <a:srgbClr val="8FAA32"/>
                </a:solidFill>
              </a:rPr>
              <a:t>rote spanning: 230 V</a:t>
            </a:r>
            <a:endParaRPr lang="nl-NL" sz="2400" b="1" dirty="0">
              <a:solidFill>
                <a:srgbClr val="8FAA32"/>
              </a:solidFill>
            </a:endParaRPr>
          </a:p>
        </p:txBody>
      </p:sp>
      <p:cxnSp>
        <p:nvCxnSpPr>
          <p:cNvPr id="15" name="Gekromde verbindingslijn 14"/>
          <p:cNvCxnSpPr>
            <a:stCxn id="14" idx="3"/>
          </p:cNvCxnSpPr>
          <p:nvPr/>
        </p:nvCxnSpPr>
        <p:spPr>
          <a:xfrm>
            <a:off x="6228184" y="4458015"/>
            <a:ext cx="2160240" cy="600165"/>
          </a:xfrm>
          <a:prstGeom prst="curvedConnector3">
            <a:avLst>
              <a:gd name="adj1" fmla="val 50000"/>
            </a:avLst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684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6541</TotalTime>
  <Words>445</Words>
  <Application>Microsoft Office PowerPoint</Application>
  <PresentationFormat>Diavoorstelling (4:3)</PresentationFormat>
  <Paragraphs>101</Paragraphs>
  <Slides>12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Kantoorthema</vt:lpstr>
      <vt:lpstr>Hoofdstuk 4 Elektriciteit</vt:lpstr>
      <vt:lpstr>§4.2 Andere spannings-bronnen</vt:lpstr>
      <vt:lpstr>4.2 Andere spannings-bronnen</vt:lpstr>
      <vt:lpstr>4.2 Andere spannings-bronnen</vt:lpstr>
      <vt:lpstr>4.2 Andere spannings-bronnen</vt:lpstr>
      <vt:lpstr>4.2 Andere spannings-bronnen</vt:lpstr>
      <vt:lpstr>4.2 Andere spannings-bronnen</vt:lpstr>
      <vt:lpstr>4.2 Andere spannings-bronnen</vt:lpstr>
      <vt:lpstr>4.2 Andere spannings-bronnen</vt:lpstr>
      <vt:lpstr>4.2 Andere spannings-bronnen</vt:lpstr>
      <vt:lpstr>4.2 Andere spannings-bronnen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405</cp:revision>
  <cp:lastPrinted>2015-01-10T16:11:12Z</cp:lastPrinted>
  <dcterms:created xsi:type="dcterms:W3CDTF">2014-09-23T08:37:22Z</dcterms:created>
  <dcterms:modified xsi:type="dcterms:W3CDTF">2020-03-20T14:46:25Z</dcterms:modified>
</cp:coreProperties>
</file>