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jpg" ContentType="image/jpeg"/>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0" r:id="rId1"/>
  </p:sldMasterIdLst>
  <p:sldIdLst>
    <p:sldId id="256" r:id="rId2"/>
    <p:sldId id="257" r:id="rId3"/>
    <p:sldId id="258" r:id="rId4"/>
    <p:sldId id="284"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8" r:id="rId23"/>
    <p:sldId id="277" r:id="rId24"/>
    <p:sldId id="279" r:id="rId25"/>
    <p:sldId id="288" r:id="rId26"/>
    <p:sldId id="280" r:id="rId27"/>
    <p:sldId id="292" r:id="rId28"/>
    <p:sldId id="287" r:id="rId29"/>
    <p:sldId id="285" r:id="rId30"/>
    <p:sldId id="291" r:id="rId31"/>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854"/>
    <p:restoredTop sz="93891"/>
  </p:normalViewPr>
  <p:slideViewPr>
    <p:cSldViewPr snapToGrid="0" snapToObjects="1">
      <p:cViewPr>
        <p:scale>
          <a:sx n="103" d="100"/>
          <a:sy n="103" d="100"/>
        </p:scale>
        <p:origin x="1360" y="6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presProps" Target="pres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nl-NL" smtClean="0"/>
              <a:t>Titelstijl van model bewerken</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smtClean="0"/>
              <a:t>Klik om de ondertitelstijl van het model te bewerken</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5F40638F-2A06-194D-B7E3-34A1AB6BEAA6}" type="datetimeFigureOut">
              <a:rPr lang="nl-NL" smtClean="0"/>
              <a:t>26-03-20</a:t>
            </a:fld>
            <a:endParaRPr lang="nl-NL"/>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nl-NL"/>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0E3B9A13-8F3E-1D4A-A180-A87DE612B015}" type="slidenum">
              <a:rPr lang="nl-NL" smtClean="0"/>
              <a:t>‹nr.›</a:t>
            </a:fld>
            <a:endParaRPr lang="nl-NL"/>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2682090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Titelstijl van model bewerken</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5F40638F-2A06-194D-B7E3-34A1AB6BEAA6}" type="datetimeFigureOut">
              <a:rPr lang="nl-NL" smtClean="0"/>
              <a:t>26-03-20</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0E3B9A13-8F3E-1D4A-A180-A87DE612B015}" type="slidenum">
              <a:rPr lang="nl-NL" smtClean="0"/>
              <a:t>‹nr.›</a:t>
            </a:fld>
            <a:endParaRPr lang="nl-NL"/>
          </a:p>
        </p:txBody>
      </p:sp>
    </p:spTree>
    <p:extLst>
      <p:ext uri="{BB962C8B-B14F-4D97-AF65-F5344CB8AC3E}">
        <p14:creationId xmlns:p14="http://schemas.microsoft.com/office/powerpoint/2010/main" val="13365361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nl-NL" smtClean="0"/>
              <a:t>Titelstijl van model bewerken</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5F40638F-2A06-194D-B7E3-34A1AB6BEAA6}" type="datetimeFigureOut">
              <a:rPr lang="nl-NL" smtClean="0"/>
              <a:t>26-03-20</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0E3B9A13-8F3E-1D4A-A180-A87DE612B015}" type="slidenum">
              <a:rPr lang="nl-NL" smtClean="0"/>
              <a:t>‹nr.›</a:t>
            </a:fld>
            <a:endParaRPr lang="nl-NL"/>
          </a:p>
        </p:txBody>
      </p:sp>
    </p:spTree>
    <p:extLst>
      <p:ext uri="{BB962C8B-B14F-4D97-AF65-F5344CB8AC3E}">
        <p14:creationId xmlns:p14="http://schemas.microsoft.com/office/powerpoint/2010/main" val="483789290"/>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Titelstijl van model bewerken</a:t>
            </a:r>
            <a:endParaRPr lang="en-US" dirty="0"/>
          </a:p>
        </p:txBody>
      </p:sp>
      <p:sp>
        <p:nvSpPr>
          <p:cNvPr id="3" name="Content Placeholder 2"/>
          <p:cNvSpPr>
            <a:spLocks noGrp="1"/>
          </p:cNvSpPr>
          <p:nvPr>
            <p:ph idx="1"/>
          </p:nvPr>
        </p:nvSpPr>
        <p:spPr/>
        <p:txBody>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5F40638F-2A06-194D-B7E3-34A1AB6BEAA6}" type="datetimeFigureOut">
              <a:rPr lang="nl-NL" smtClean="0"/>
              <a:t>26-03-20</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0E3B9A13-8F3E-1D4A-A180-A87DE612B015}" type="slidenum">
              <a:rPr lang="nl-NL" smtClean="0"/>
              <a:t>‹nr.›</a:t>
            </a:fld>
            <a:endParaRPr lang="nl-NL"/>
          </a:p>
        </p:txBody>
      </p:sp>
    </p:spTree>
    <p:extLst>
      <p:ext uri="{BB962C8B-B14F-4D97-AF65-F5344CB8AC3E}">
        <p14:creationId xmlns:p14="http://schemas.microsoft.com/office/powerpoint/2010/main" val="2216980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nl-NL" smtClean="0"/>
              <a:t>Titelstijl van model bewerken</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smtClean="0"/>
              <a:t>Klik om de tekststijl van het model te bewerken</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5F40638F-2A06-194D-B7E3-34A1AB6BEAA6}" type="datetimeFigureOut">
              <a:rPr lang="nl-NL" smtClean="0"/>
              <a:t>26-03-20</a:t>
            </a:fld>
            <a:endParaRPr lang="nl-NL"/>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nl-NL"/>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0E3B9A13-8F3E-1D4A-A180-A87DE612B015}" type="slidenum">
              <a:rPr lang="nl-NL" smtClean="0"/>
              <a:t>‹nr.›</a:t>
            </a:fld>
            <a:endParaRPr lang="nl-NL"/>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19501561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nl-NL" smtClean="0"/>
              <a:t>Titelstijl van model bewerken</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5" name="Date Placeholder 4"/>
          <p:cNvSpPr>
            <a:spLocks noGrp="1"/>
          </p:cNvSpPr>
          <p:nvPr>
            <p:ph type="dt" sz="half" idx="10"/>
          </p:nvPr>
        </p:nvSpPr>
        <p:spPr/>
        <p:txBody>
          <a:bodyPr/>
          <a:lstStyle/>
          <a:p>
            <a:fld id="{5F40638F-2A06-194D-B7E3-34A1AB6BEAA6}" type="datetimeFigureOut">
              <a:rPr lang="nl-NL" smtClean="0"/>
              <a:t>26-03-20</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0E3B9A13-8F3E-1D4A-A180-A87DE612B015}" type="slidenum">
              <a:rPr lang="nl-NL" smtClean="0"/>
              <a:t>‹nr.›</a:t>
            </a:fld>
            <a:endParaRPr lang="nl-NL"/>
          </a:p>
        </p:txBody>
      </p:sp>
    </p:spTree>
    <p:extLst>
      <p:ext uri="{BB962C8B-B14F-4D97-AF65-F5344CB8AC3E}">
        <p14:creationId xmlns:p14="http://schemas.microsoft.com/office/powerpoint/2010/main" val="5673455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nl-NL" smtClean="0"/>
              <a:t>Titelstijl van model bewerken</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tekststijl van het model te bewerken</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tekststijl van het model te bewerken</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7" name="Date Placeholder 6"/>
          <p:cNvSpPr>
            <a:spLocks noGrp="1"/>
          </p:cNvSpPr>
          <p:nvPr>
            <p:ph type="dt" sz="half" idx="10"/>
          </p:nvPr>
        </p:nvSpPr>
        <p:spPr/>
        <p:txBody>
          <a:bodyPr/>
          <a:lstStyle/>
          <a:p>
            <a:fld id="{5F40638F-2A06-194D-B7E3-34A1AB6BEAA6}" type="datetimeFigureOut">
              <a:rPr lang="nl-NL" smtClean="0"/>
              <a:t>26-03-20</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0E3B9A13-8F3E-1D4A-A180-A87DE612B015}" type="slidenum">
              <a:rPr lang="nl-NL" smtClean="0"/>
              <a:t>‹nr.›</a:t>
            </a:fld>
            <a:endParaRPr lang="nl-NL"/>
          </a:p>
        </p:txBody>
      </p:sp>
    </p:spTree>
    <p:extLst>
      <p:ext uri="{BB962C8B-B14F-4D97-AF65-F5344CB8AC3E}">
        <p14:creationId xmlns:p14="http://schemas.microsoft.com/office/powerpoint/2010/main" val="549467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Titelstijl van model bewerken</a:t>
            </a:r>
            <a:endParaRPr lang="en-US" dirty="0"/>
          </a:p>
        </p:txBody>
      </p:sp>
      <p:sp>
        <p:nvSpPr>
          <p:cNvPr id="3" name="Date Placeholder 2"/>
          <p:cNvSpPr>
            <a:spLocks noGrp="1"/>
          </p:cNvSpPr>
          <p:nvPr>
            <p:ph type="dt" sz="half" idx="10"/>
          </p:nvPr>
        </p:nvSpPr>
        <p:spPr/>
        <p:txBody>
          <a:bodyPr/>
          <a:lstStyle/>
          <a:p>
            <a:fld id="{5F40638F-2A06-194D-B7E3-34A1AB6BEAA6}" type="datetimeFigureOut">
              <a:rPr lang="nl-NL" smtClean="0"/>
              <a:t>26-03-20</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0E3B9A13-8F3E-1D4A-A180-A87DE612B015}" type="slidenum">
              <a:rPr lang="nl-NL" smtClean="0"/>
              <a:t>‹nr.›</a:t>
            </a:fld>
            <a:endParaRPr lang="nl-NL"/>
          </a:p>
        </p:txBody>
      </p:sp>
    </p:spTree>
    <p:extLst>
      <p:ext uri="{BB962C8B-B14F-4D97-AF65-F5344CB8AC3E}">
        <p14:creationId xmlns:p14="http://schemas.microsoft.com/office/powerpoint/2010/main" val="7265400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40638F-2A06-194D-B7E3-34A1AB6BEAA6}" type="datetimeFigureOut">
              <a:rPr lang="nl-NL" smtClean="0"/>
              <a:t>26-03-20</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0E3B9A13-8F3E-1D4A-A180-A87DE612B015}" type="slidenum">
              <a:rPr lang="nl-NL" smtClean="0"/>
              <a:t>‹nr.›</a:t>
            </a:fld>
            <a:endParaRPr lang="nl-NL"/>
          </a:p>
        </p:txBody>
      </p:sp>
    </p:spTree>
    <p:extLst>
      <p:ext uri="{BB962C8B-B14F-4D97-AF65-F5344CB8AC3E}">
        <p14:creationId xmlns:p14="http://schemas.microsoft.com/office/powerpoint/2010/main" val="3670741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Inhoud met bijschrift">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nl-NL" smtClean="0"/>
              <a:t>Titelstijl van model bewerken</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smtClean="0"/>
              <a:t>Klik om de tekststijl van het model te bewerken</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5F40638F-2A06-194D-B7E3-34A1AB6BEAA6}" type="datetimeFigureOut">
              <a:rPr lang="nl-NL" smtClean="0"/>
              <a:t>26-03-20</a:t>
            </a:fld>
            <a:endParaRPr lang="nl-NL"/>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nl-NL"/>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0E3B9A13-8F3E-1D4A-A180-A87DE612B015}" type="slidenum">
              <a:rPr lang="nl-NL" smtClean="0"/>
              <a:t>‹nr.›</a:t>
            </a:fld>
            <a:endParaRPr lang="nl-NL"/>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841431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nl-NL" smtClean="0"/>
              <a:t>Titelstijl van model bewerken</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smtClean="0"/>
              <a:t>Sleep de afbeelding naar de tijdelijke aanduiding of klik op het pictogram als u een afbeelding wilt toevoegen</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smtClean="0"/>
              <a:t>Klik om de tekststijl van het model te bewerken</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5F40638F-2A06-194D-B7E3-34A1AB6BEAA6}" type="datetimeFigureOut">
              <a:rPr lang="nl-NL" smtClean="0"/>
              <a:t>26-03-20</a:t>
            </a:fld>
            <a:endParaRPr lang="nl-NL"/>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nl-NL"/>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0E3B9A13-8F3E-1D4A-A180-A87DE612B015}" type="slidenum">
              <a:rPr lang="nl-NL" smtClean="0"/>
              <a:t>‹nr.›</a:t>
            </a:fld>
            <a:endParaRPr lang="nl-NL"/>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55648449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nl-NL" smtClean="0"/>
              <a:t>Titelstijl van model bewerken</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nl-NL" smtClean="0"/>
              <a:t>Klik om de tekststijl van het model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5F40638F-2A06-194D-B7E3-34A1AB6BEAA6}" type="datetimeFigureOut">
              <a:rPr lang="nl-NL" smtClean="0"/>
              <a:t>26-03-20</a:t>
            </a:fld>
            <a:endParaRPr lang="nl-NL"/>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nl-NL"/>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0E3B9A13-8F3E-1D4A-A180-A87DE612B015}" type="slidenum">
              <a:rPr lang="nl-NL" smtClean="0"/>
              <a:t>‹nr.›</a:t>
            </a:fld>
            <a:endParaRPr lang="nl-NL"/>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61788190"/>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uitgeversgroep.nl/studievideo/video/35499/z-amp-w-k11-hoofdstuk-1-opdracht-a-1-08-ndash-powerpoint-presentatietips"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tif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tif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linoit.com/users/DeniceSellis19/canvases/Someday" TargetMode="External"/><Relationship Id="rId3" Type="http://schemas.openxmlformats.org/officeDocument/2006/relationships/image" Target="../media/image3.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tif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915127" y="2140795"/>
            <a:ext cx="8361229" cy="2098226"/>
          </a:xfrm>
        </p:spPr>
        <p:txBody>
          <a:bodyPr/>
          <a:lstStyle/>
          <a:p>
            <a:r>
              <a:rPr lang="nl-NL" dirty="0" smtClean="0"/>
              <a:t>Communiceren met de opdrachtgever</a:t>
            </a:r>
            <a:endParaRPr lang="nl-NL" dirty="0"/>
          </a:p>
        </p:txBody>
      </p:sp>
      <p:sp>
        <p:nvSpPr>
          <p:cNvPr id="3" name="Ondertitel 2"/>
          <p:cNvSpPr>
            <a:spLocks noGrp="1"/>
          </p:cNvSpPr>
          <p:nvPr>
            <p:ph type="subTitle" idx="1"/>
          </p:nvPr>
        </p:nvSpPr>
        <p:spPr/>
        <p:txBody>
          <a:bodyPr/>
          <a:lstStyle/>
          <a:p>
            <a:r>
              <a:rPr lang="nl-NL" dirty="0" smtClean="0"/>
              <a:t>Klas 4, keuzevak: sport en bewegen</a:t>
            </a:r>
            <a:endParaRPr lang="nl-NL" dirty="0"/>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11579" y="374384"/>
            <a:ext cx="2460256" cy="2460256"/>
          </a:xfrm>
          <a:prstGeom prst="rect">
            <a:avLst/>
          </a:prstGeom>
          <a:effectLst>
            <a:softEdge rad="114300"/>
          </a:effectLst>
        </p:spPr>
      </p:pic>
      <p:pic>
        <p:nvPicPr>
          <p:cNvPr id="5" name="Afbeelding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927" y="4462272"/>
            <a:ext cx="3200400" cy="2395728"/>
          </a:xfrm>
          <a:prstGeom prst="rect">
            <a:avLst/>
          </a:prstGeom>
          <a:effectLst>
            <a:softEdge rad="127000"/>
          </a:effectLst>
        </p:spPr>
      </p:pic>
    </p:spTree>
    <p:extLst>
      <p:ext uri="{BB962C8B-B14F-4D97-AF65-F5344CB8AC3E}">
        <p14:creationId xmlns:p14="http://schemas.microsoft.com/office/powerpoint/2010/main" val="5890518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Wat is een plan van aanpak?</a:t>
            </a:r>
            <a:endParaRPr lang="nl-NL" dirty="0"/>
          </a:p>
        </p:txBody>
      </p:sp>
      <p:sp>
        <p:nvSpPr>
          <p:cNvPr id="3" name="Tijdelijke aanduiding voor inhoud 2"/>
          <p:cNvSpPr>
            <a:spLocks noGrp="1"/>
          </p:cNvSpPr>
          <p:nvPr>
            <p:ph idx="1"/>
          </p:nvPr>
        </p:nvSpPr>
        <p:spPr/>
        <p:txBody>
          <a:bodyPr/>
          <a:lstStyle/>
          <a:p>
            <a:r>
              <a:rPr lang="nl-NL" dirty="0" smtClean="0"/>
              <a:t>Een plan van aanpak is ’’een ruwe schets van een schilder’’. </a:t>
            </a:r>
          </a:p>
          <a:p>
            <a:r>
              <a:rPr lang="nl-NL" dirty="0" smtClean="0"/>
              <a:t>Een schilder bepaalt d.m.v. Schetsen wat hij wel en niet op zijn schilderij wil zetten.</a:t>
            </a:r>
          </a:p>
          <a:p>
            <a:endParaRPr lang="nl-NL" dirty="0"/>
          </a:p>
          <a:p>
            <a:r>
              <a:rPr lang="nl-NL" dirty="0" smtClean="0"/>
              <a:t>Plan van aanpak: activiteiten samenvoegen tot een geheel, grove lijnen aangeven hoe de dag eruit komt te zien.</a:t>
            </a:r>
          </a:p>
          <a:p>
            <a:r>
              <a:rPr lang="nl-NL" dirty="0" smtClean="0"/>
              <a:t>Baseren op de wensen van de opdrachtgever</a:t>
            </a:r>
          </a:p>
          <a:p>
            <a:r>
              <a:rPr lang="nl-NL" dirty="0" smtClean="0"/>
              <a:t>Compleet beeld.</a:t>
            </a:r>
            <a:endParaRPr lang="nl-NL" dirty="0"/>
          </a:p>
        </p:txBody>
      </p:sp>
      <p:pic>
        <p:nvPicPr>
          <p:cNvPr id="4" name="Afbeelding 3"/>
          <p:cNvPicPr>
            <a:picLocks noChangeAspect="1"/>
          </p:cNvPicPr>
          <p:nvPr/>
        </p:nvPicPr>
        <p:blipFill>
          <a:blip r:embed="rId2"/>
          <a:stretch>
            <a:fillRect/>
          </a:stretch>
        </p:blipFill>
        <p:spPr>
          <a:xfrm>
            <a:off x="9097264" y="4005072"/>
            <a:ext cx="2769833" cy="2852928"/>
          </a:xfrm>
          <a:prstGeom prst="rect">
            <a:avLst/>
          </a:prstGeom>
        </p:spPr>
      </p:pic>
    </p:spTree>
    <p:extLst>
      <p:ext uri="{BB962C8B-B14F-4D97-AF65-F5344CB8AC3E}">
        <p14:creationId xmlns:p14="http://schemas.microsoft.com/office/powerpoint/2010/main" val="891657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Hoe moet een plan van aanpak eruit zien?</a:t>
            </a:r>
            <a:endParaRPr lang="nl-NL" dirty="0"/>
          </a:p>
        </p:txBody>
      </p:sp>
      <p:sp>
        <p:nvSpPr>
          <p:cNvPr id="3" name="Tijdelijke aanduiding voor inhoud 2"/>
          <p:cNvSpPr>
            <a:spLocks noGrp="1"/>
          </p:cNvSpPr>
          <p:nvPr>
            <p:ph idx="1"/>
          </p:nvPr>
        </p:nvSpPr>
        <p:spPr/>
        <p:txBody>
          <a:bodyPr/>
          <a:lstStyle/>
          <a:p>
            <a:r>
              <a:rPr lang="nl-NL" dirty="0" smtClean="0"/>
              <a:t>Belangrijk dat de opdrachtgever direct weet of je het allemaal wel goed hebt begrepen.</a:t>
            </a:r>
          </a:p>
          <a:p>
            <a:r>
              <a:rPr lang="nl-NL" dirty="0" smtClean="0"/>
              <a:t>Globale opzet van de sportdag</a:t>
            </a:r>
          </a:p>
          <a:p>
            <a:r>
              <a:rPr lang="nl-NL" dirty="0" smtClean="0"/>
              <a:t>Nog niet ingaan op details</a:t>
            </a:r>
          </a:p>
          <a:p>
            <a:r>
              <a:rPr lang="nl-NL" dirty="0" smtClean="0"/>
              <a:t>Wat gaat er gebeuren op de dag?</a:t>
            </a:r>
            <a:endParaRPr lang="nl-NL" dirty="0"/>
          </a:p>
        </p:txBody>
      </p:sp>
      <p:pic>
        <p:nvPicPr>
          <p:cNvPr id="4" name="Afbeelding 3"/>
          <p:cNvPicPr>
            <a:picLocks noChangeAspect="1"/>
          </p:cNvPicPr>
          <p:nvPr/>
        </p:nvPicPr>
        <p:blipFill>
          <a:blip r:embed="rId2"/>
          <a:stretch>
            <a:fillRect/>
          </a:stretch>
        </p:blipFill>
        <p:spPr>
          <a:xfrm>
            <a:off x="6620256" y="4381596"/>
            <a:ext cx="4992624" cy="2076099"/>
          </a:xfrm>
          <a:prstGeom prst="rect">
            <a:avLst/>
          </a:prstGeom>
        </p:spPr>
      </p:pic>
    </p:spTree>
    <p:extLst>
      <p:ext uri="{BB962C8B-B14F-4D97-AF65-F5344CB8AC3E}">
        <p14:creationId xmlns:p14="http://schemas.microsoft.com/office/powerpoint/2010/main" val="11903695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Voorbeeld </a:t>
            </a:r>
            <a:endParaRPr lang="nl-NL" dirty="0"/>
          </a:p>
        </p:txBody>
      </p:sp>
      <p:sp>
        <p:nvSpPr>
          <p:cNvPr id="3" name="Tijdelijke aanduiding voor inhoud 2"/>
          <p:cNvSpPr>
            <a:spLocks noGrp="1"/>
          </p:cNvSpPr>
          <p:nvPr>
            <p:ph idx="1"/>
          </p:nvPr>
        </p:nvSpPr>
        <p:spPr/>
        <p:txBody>
          <a:bodyPr/>
          <a:lstStyle/>
          <a:p>
            <a:r>
              <a:rPr lang="nl-NL" dirty="0" smtClean="0"/>
              <a:t>‘’Je geeft aan dat er een pauze is van 20 minuten en dat er wat gedronken kan worden. Maar je meldt nog niet wat er voor drinken de kinderen krijgen. Ook zeg je niet hoe laat de pauze is. Zoals je ook over de materialen, het budget, het aantal medewerkers en bijvoorbeeld de regels van de spellen nog geen gedetailleerde informatie versterkt. Jouw plan van aanpak geeft alleen de grote lijnen aan’’.</a:t>
            </a:r>
          </a:p>
          <a:p>
            <a:endParaRPr lang="nl-NL" dirty="0"/>
          </a:p>
          <a:p>
            <a:r>
              <a:rPr lang="nl-NL" dirty="0">
                <a:solidFill>
                  <a:srgbClr val="FF0000"/>
                </a:solidFill>
              </a:rPr>
              <a:t>Elk groepje maakt een plan van aanpak die in het gezamenlijke</a:t>
            </a:r>
            <a:br>
              <a:rPr lang="nl-NL" dirty="0">
                <a:solidFill>
                  <a:srgbClr val="FF0000"/>
                </a:solidFill>
              </a:rPr>
            </a:br>
            <a:r>
              <a:rPr lang="nl-NL" dirty="0" smtClean="0">
                <a:solidFill>
                  <a:srgbClr val="FF0000"/>
                </a:solidFill>
              </a:rPr>
              <a:t>portfolio zal komen. In les 5 gaan we hier aan werken!</a:t>
            </a:r>
            <a:endParaRPr lang="nl-NL" dirty="0">
              <a:solidFill>
                <a:srgbClr val="FF0000"/>
              </a:solidFill>
            </a:endParaRPr>
          </a:p>
          <a:p>
            <a:endParaRPr lang="nl-NL" dirty="0" smtClean="0"/>
          </a:p>
        </p:txBody>
      </p:sp>
      <p:pic>
        <p:nvPicPr>
          <p:cNvPr id="4" name="Afbeelding 3"/>
          <p:cNvPicPr>
            <a:picLocks noChangeAspect="1"/>
          </p:cNvPicPr>
          <p:nvPr/>
        </p:nvPicPr>
        <p:blipFill>
          <a:blip r:embed="rId2"/>
          <a:stretch>
            <a:fillRect/>
          </a:stretch>
        </p:blipFill>
        <p:spPr>
          <a:xfrm>
            <a:off x="8766295" y="4076700"/>
            <a:ext cx="2599944" cy="2599944"/>
          </a:xfrm>
          <a:prstGeom prst="rect">
            <a:avLst/>
          </a:prstGeom>
        </p:spPr>
      </p:pic>
    </p:spTree>
    <p:extLst>
      <p:ext uri="{BB962C8B-B14F-4D97-AF65-F5344CB8AC3E}">
        <p14:creationId xmlns:p14="http://schemas.microsoft.com/office/powerpoint/2010/main" val="19177333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Presentatie</a:t>
            </a:r>
            <a:endParaRPr lang="nl-NL" dirty="0"/>
          </a:p>
        </p:txBody>
      </p:sp>
      <p:sp>
        <p:nvSpPr>
          <p:cNvPr id="3" name="Tijdelijke aanduiding voor inhoud 2"/>
          <p:cNvSpPr>
            <a:spLocks noGrp="1"/>
          </p:cNvSpPr>
          <p:nvPr>
            <p:ph idx="1"/>
          </p:nvPr>
        </p:nvSpPr>
        <p:spPr/>
        <p:txBody>
          <a:bodyPr>
            <a:normAutofit/>
          </a:bodyPr>
          <a:lstStyle/>
          <a:p>
            <a:pPr>
              <a:buFont typeface="Wingdings" charset="2"/>
              <a:buChar char="§"/>
            </a:pPr>
            <a:r>
              <a:rPr lang="nl-NL" sz="2400" strike="sngStrike" dirty="0" smtClean="0"/>
              <a:t>Specificatie</a:t>
            </a:r>
          </a:p>
          <a:p>
            <a:pPr>
              <a:buFont typeface="Wingdings" charset="2"/>
              <a:buChar char="§"/>
            </a:pPr>
            <a:r>
              <a:rPr lang="nl-NL" sz="2400" strike="sngStrike" dirty="0" smtClean="0"/>
              <a:t>Doelgroepenformulier</a:t>
            </a:r>
            <a:endParaRPr lang="nl-NL" sz="2400" strike="sngStrike" dirty="0"/>
          </a:p>
          <a:p>
            <a:pPr>
              <a:buFont typeface="Wingdings" charset="2"/>
              <a:buChar char="§"/>
            </a:pPr>
            <a:r>
              <a:rPr lang="nl-NL" sz="2400" strike="sngStrike" dirty="0"/>
              <a:t>P</a:t>
            </a:r>
            <a:r>
              <a:rPr lang="nl-NL" sz="2400" strike="sngStrike" dirty="0" smtClean="0"/>
              <a:t>lan van aanpak</a:t>
            </a:r>
          </a:p>
          <a:p>
            <a:pPr>
              <a:buFont typeface="Wingdings" charset="2"/>
              <a:buChar char="§"/>
            </a:pPr>
            <a:r>
              <a:rPr lang="nl-NL" sz="2400" dirty="0" smtClean="0"/>
              <a:t>Presentatie</a:t>
            </a:r>
            <a:endParaRPr lang="nl-NL" sz="2400" dirty="0"/>
          </a:p>
        </p:txBody>
      </p:sp>
    </p:spTree>
    <p:extLst>
      <p:ext uri="{BB962C8B-B14F-4D97-AF65-F5344CB8AC3E}">
        <p14:creationId xmlns:p14="http://schemas.microsoft.com/office/powerpoint/2010/main" val="19187177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Presentatie</a:t>
            </a:r>
            <a:endParaRPr lang="nl-NL" dirty="0"/>
          </a:p>
        </p:txBody>
      </p:sp>
      <p:sp>
        <p:nvSpPr>
          <p:cNvPr id="3" name="Tijdelijke aanduiding voor inhoud 2"/>
          <p:cNvSpPr>
            <a:spLocks noGrp="1"/>
          </p:cNvSpPr>
          <p:nvPr>
            <p:ph idx="1"/>
          </p:nvPr>
        </p:nvSpPr>
        <p:spPr/>
        <p:txBody>
          <a:bodyPr/>
          <a:lstStyle/>
          <a:p>
            <a:r>
              <a:rPr lang="nl-NL" dirty="0" smtClean="0"/>
              <a:t>Presentatie wordt gebruikt als uitleg voor de opdrachtgever</a:t>
            </a:r>
          </a:p>
          <a:p>
            <a:r>
              <a:rPr lang="nl-NL" dirty="0" smtClean="0"/>
              <a:t>Denk aan een PowerPointpresentatie</a:t>
            </a:r>
          </a:p>
          <a:p>
            <a:r>
              <a:rPr lang="nl-NL" dirty="0" smtClean="0"/>
              <a:t>Presentatie is belangrijk, omdat de opdrachtgever bepaald of hij/zij tevreden is.</a:t>
            </a:r>
          </a:p>
          <a:p>
            <a:endParaRPr lang="nl-NL" dirty="0"/>
          </a:p>
          <a:p>
            <a:r>
              <a:rPr lang="nl-NL" dirty="0" smtClean="0"/>
              <a:t>Wat is belangrijk?</a:t>
            </a:r>
            <a:br>
              <a:rPr lang="nl-NL" dirty="0" smtClean="0"/>
            </a:br>
            <a:r>
              <a:rPr lang="nl-NL" dirty="0" smtClean="0"/>
              <a:t>- De </a:t>
            </a:r>
            <a:r>
              <a:rPr lang="nl-NL" b="1" dirty="0" smtClean="0"/>
              <a:t>inhoud</a:t>
            </a:r>
            <a:r>
              <a:rPr lang="nl-NL" dirty="0" smtClean="0"/>
              <a:t> van de presentatie</a:t>
            </a:r>
            <a:br>
              <a:rPr lang="nl-NL" dirty="0" smtClean="0"/>
            </a:br>
            <a:r>
              <a:rPr lang="nl-NL" dirty="0" smtClean="0"/>
              <a:t>- De </a:t>
            </a:r>
            <a:r>
              <a:rPr lang="nl-NL" b="1" dirty="0" smtClean="0"/>
              <a:t>opbouw</a:t>
            </a:r>
            <a:r>
              <a:rPr lang="nl-NL" dirty="0" smtClean="0"/>
              <a:t> van de presentatie en de </a:t>
            </a:r>
            <a:r>
              <a:rPr lang="nl-NL" b="1" dirty="0" smtClean="0"/>
              <a:t>volgorde</a:t>
            </a:r>
            <a:br>
              <a:rPr lang="nl-NL" b="1" dirty="0" smtClean="0"/>
            </a:br>
            <a:r>
              <a:rPr lang="nl-NL" b="1" dirty="0" smtClean="0"/>
              <a:t>- </a:t>
            </a:r>
            <a:r>
              <a:rPr lang="nl-NL" dirty="0" smtClean="0"/>
              <a:t>Jouw </a:t>
            </a:r>
            <a:r>
              <a:rPr lang="nl-NL" b="1" dirty="0" smtClean="0"/>
              <a:t>houding, gedrag en taalgebruik</a:t>
            </a:r>
          </a:p>
          <a:p>
            <a:endParaRPr lang="nl-NL" dirty="0"/>
          </a:p>
        </p:txBody>
      </p:sp>
      <p:pic>
        <p:nvPicPr>
          <p:cNvPr id="5" name="Afbeelding 4"/>
          <p:cNvPicPr>
            <a:picLocks noChangeAspect="1"/>
          </p:cNvPicPr>
          <p:nvPr/>
        </p:nvPicPr>
        <p:blipFill>
          <a:blip r:embed="rId2"/>
          <a:stretch>
            <a:fillRect/>
          </a:stretch>
        </p:blipFill>
        <p:spPr>
          <a:xfrm>
            <a:off x="7199376" y="3877056"/>
            <a:ext cx="4418492" cy="2603754"/>
          </a:xfrm>
          <a:prstGeom prst="rect">
            <a:avLst/>
          </a:prstGeom>
        </p:spPr>
      </p:pic>
    </p:spTree>
    <p:extLst>
      <p:ext uri="{BB962C8B-B14F-4D97-AF65-F5344CB8AC3E}">
        <p14:creationId xmlns:p14="http://schemas.microsoft.com/office/powerpoint/2010/main" val="5749984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De voorbereiden vóór de presentatie</a:t>
            </a:r>
            <a:endParaRPr lang="nl-NL" dirty="0"/>
          </a:p>
        </p:txBody>
      </p:sp>
      <p:sp>
        <p:nvSpPr>
          <p:cNvPr id="3" name="Tijdelijke aanduiding voor inhoud 2"/>
          <p:cNvSpPr>
            <a:spLocks noGrp="1"/>
          </p:cNvSpPr>
          <p:nvPr>
            <p:ph idx="1"/>
          </p:nvPr>
        </p:nvSpPr>
        <p:spPr/>
        <p:txBody>
          <a:bodyPr/>
          <a:lstStyle/>
          <a:p>
            <a:r>
              <a:rPr lang="nl-NL" dirty="0" smtClean="0"/>
              <a:t>Tijdsplanning </a:t>
            </a:r>
            <a:r>
              <a:rPr lang="nl-NL" dirty="0" smtClean="0">
                <a:sym typeface="Wingdings"/>
              </a:rPr>
              <a:t> hoelang mag jouw presentatie duren?</a:t>
            </a:r>
          </a:p>
          <a:p>
            <a:r>
              <a:rPr lang="nl-NL" dirty="0" smtClean="0">
                <a:sym typeface="Wingdings"/>
              </a:rPr>
              <a:t>Presentatieruimte  hoe is de ruimte ingericht? Gebruik je een groot of klein scherm? Heb je een aanwijsstok nodig? Is de ruimte licht of donker?</a:t>
            </a:r>
          </a:p>
          <a:p>
            <a:r>
              <a:rPr lang="nl-NL" dirty="0" smtClean="0">
                <a:sym typeface="Wingdings"/>
              </a:rPr>
              <a:t>Beginsituatie  wat weet jouw publiek al over het onderwerp?</a:t>
            </a:r>
          </a:p>
          <a:p>
            <a:r>
              <a:rPr lang="nl-NL" dirty="0" smtClean="0">
                <a:sym typeface="Wingdings"/>
              </a:rPr>
              <a:t>Vragen  zorg dat er voldoende tijd is voor het publiek om vragen te stellen.</a:t>
            </a:r>
            <a:endParaRPr lang="nl-NL" dirty="0"/>
          </a:p>
        </p:txBody>
      </p:sp>
    </p:spTree>
    <p:extLst>
      <p:ext uri="{BB962C8B-B14F-4D97-AF65-F5344CB8AC3E}">
        <p14:creationId xmlns:p14="http://schemas.microsoft.com/office/powerpoint/2010/main" val="7613402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Inleiding presentatie</a:t>
            </a:r>
            <a:endParaRPr lang="nl-NL" dirty="0"/>
          </a:p>
        </p:txBody>
      </p:sp>
      <p:sp>
        <p:nvSpPr>
          <p:cNvPr id="3" name="Tijdelijke aanduiding voor inhoud 2"/>
          <p:cNvSpPr>
            <a:spLocks noGrp="1"/>
          </p:cNvSpPr>
          <p:nvPr>
            <p:ph idx="1"/>
          </p:nvPr>
        </p:nvSpPr>
        <p:spPr/>
        <p:txBody>
          <a:bodyPr/>
          <a:lstStyle/>
          <a:p>
            <a:r>
              <a:rPr lang="nl-NL" dirty="0" smtClean="0"/>
              <a:t>Je opent de presentatie en zorgt voor aandacht</a:t>
            </a:r>
          </a:p>
          <a:p>
            <a:r>
              <a:rPr lang="nl-NL" dirty="0" smtClean="0"/>
              <a:t>Je stelt je voor en geeft eventueel de onderlinge taakverdeling aan.</a:t>
            </a:r>
          </a:p>
          <a:p>
            <a:r>
              <a:rPr lang="nl-NL" dirty="0" smtClean="0"/>
              <a:t>Je legt uit wat jouw doel is of wat je duidelijk wilt maken</a:t>
            </a:r>
          </a:p>
          <a:p>
            <a:r>
              <a:rPr lang="nl-NL" dirty="0" smtClean="0"/>
              <a:t>Je vertelt kort wat er aan bod komt tijdens de presentatie</a:t>
            </a:r>
          </a:p>
          <a:p>
            <a:endParaRPr lang="nl-NL" dirty="0"/>
          </a:p>
        </p:txBody>
      </p:sp>
    </p:spTree>
    <p:extLst>
      <p:ext uri="{BB962C8B-B14F-4D97-AF65-F5344CB8AC3E}">
        <p14:creationId xmlns:p14="http://schemas.microsoft.com/office/powerpoint/2010/main" val="10752379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Inhoud presentatie</a:t>
            </a:r>
            <a:endParaRPr lang="nl-NL" dirty="0"/>
          </a:p>
        </p:txBody>
      </p:sp>
      <p:sp>
        <p:nvSpPr>
          <p:cNvPr id="3" name="Tijdelijke aanduiding voor inhoud 2"/>
          <p:cNvSpPr>
            <a:spLocks noGrp="1"/>
          </p:cNvSpPr>
          <p:nvPr>
            <p:ph idx="1"/>
          </p:nvPr>
        </p:nvSpPr>
        <p:spPr/>
        <p:txBody>
          <a:bodyPr/>
          <a:lstStyle/>
          <a:p>
            <a:r>
              <a:rPr lang="nl-NL" dirty="0" smtClean="0"/>
              <a:t>Hier komen in logische volgorde de dia’s en onderwerpen aan de orde</a:t>
            </a:r>
            <a:endParaRPr lang="nl-NL" dirty="0"/>
          </a:p>
        </p:txBody>
      </p:sp>
    </p:spTree>
    <p:extLst>
      <p:ext uri="{BB962C8B-B14F-4D97-AF65-F5344CB8AC3E}">
        <p14:creationId xmlns:p14="http://schemas.microsoft.com/office/powerpoint/2010/main" val="1652630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Afsluiting presentatie</a:t>
            </a:r>
            <a:endParaRPr lang="nl-NL" dirty="0"/>
          </a:p>
        </p:txBody>
      </p:sp>
      <p:sp>
        <p:nvSpPr>
          <p:cNvPr id="3" name="Tijdelijke aanduiding voor inhoud 2"/>
          <p:cNvSpPr>
            <a:spLocks noGrp="1"/>
          </p:cNvSpPr>
          <p:nvPr>
            <p:ph idx="1"/>
          </p:nvPr>
        </p:nvSpPr>
        <p:spPr/>
        <p:txBody>
          <a:bodyPr/>
          <a:lstStyle/>
          <a:p>
            <a:r>
              <a:rPr lang="nl-NL" dirty="0" smtClean="0"/>
              <a:t>Je geeft een korte samenvatting of conclusie en geeft ruimte voor het stellen van vragen.</a:t>
            </a:r>
            <a:endParaRPr lang="nl-NL" dirty="0"/>
          </a:p>
        </p:txBody>
      </p:sp>
    </p:spTree>
    <p:extLst>
      <p:ext uri="{BB962C8B-B14F-4D97-AF65-F5344CB8AC3E}">
        <p14:creationId xmlns:p14="http://schemas.microsoft.com/office/powerpoint/2010/main" val="6120218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Tips voor een goede presentatie</a:t>
            </a:r>
            <a:endParaRPr lang="nl-NL" dirty="0"/>
          </a:p>
        </p:txBody>
      </p:sp>
      <p:sp>
        <p:nvSpPr>
          <p:cNvPr id="3" name="Tijdelijke aanduiding voor inhoud 2"/>
          <p:cNvSpPr>
            <a:spLocks noGrp="1"/>
          </p:cNvSpPr>
          <p:nvPr>
            <p:ph idx="1"/>
          </p:nvPr>
        </p:nvSpPr>
        <p:spPr/>
        <p:txBody>
          <a:bodyPr>
            <a:normAutofit fontScale="92500" lnSpcReduction="10000"/>
          </a:bodyPr>
          <a:lstStyle/>
          <a:p>
            <a:r>
              <a:rPr lang="nl-NL" dirty="0" smtClean="0"/>
              <a:t>De grootste missers zijn:</a:t>
            </a:r>
          </a:p>
          <a:p>
            <a:r>
              <a:rPr lang="nl-NL" dirty="0" smtClean="0"/>
              <a:t>Te veel verschillende animatie-effecten of achtergronden</a:t>
            </a:r>
          </a:p>
          <a:p>
            <a:r>
              <a:rPr lang="nl-NL" dirty="0" smtClean="0"/>
              <a:t>Slechte opmaak van de dia (kleur of lettertype)</a:t>
            </a:r>
          </a:p>
          <a:p>
            <a:r>
              <a:rPr lang="nl-NL" dirty="0" smtClean="0"/>
              <a:t>Meekijken naar het scherm en teksten letterlijk voorlezen.</a:t>
            </a:r>
          </a:p>
          <a:p>
            <a:r>
              <a:rPr lang="nl-NL" dirty="0" smtClean="0"/>
              <a:t>Slechte voorbereiding (zoeken naar bestanden, niet weten wat op elke dia staat).</a:t>
            </a:r>
          </a:p>
          <a:p>
            <a:r>
              <a:rPr lang="nl-NL" dirty="0" smtClean="0"/>
              <a:t>Slechte verstaanbaarheid of lichaamshouding</a:t>
            </a:r>
          </a:p>
          <a:p>
            <a:r>
              <a:rPr lang="nl-NL" dirty="0" smtClean="0"/>
              <a:t>Te moeilijke woorden, te lange zinnen of te veel herhalen</a:t>
            </a:r>
          </a:p>
          <a:p>
            <a:r>
              <a:rPr lang="nl-NL" dirty="0" smtClean="0"/>
              <a:t>Spelling niet laten controleren</a:t>
            </a:r>
          </a:p>
          <a:p>
            <a:r>
              <a:rPr lang="nl-NL" dirty="0" smtClean="0"/>
              <a:t>Onderlinge taakverdeling onduidelijk (wie vertelt wat?)</a:t>
            </a:r>
            <a:endParaRPr lang="nl-NL" dirty="0"/>
          </a:p>
        </p:txBody>
      </p:sp>
    </p:spTree>
    <p:extLst>
      <p:ext uri="{BB962C8B-B14F-4D97-AF65-F5344CB8AC3E}">
        <p14:creationId xmlns:p14="http://schemas.microsoft.com/office/powerpoint/2010/main" val="9560051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Doelen</a:t>
            </a:r>
            <a:endParaRPr lang="nl-NL" dirty="0"/>
          </a:p>
        </p:txBody>
      </p:sp>
      <p:sp>
        <p:nvSpPr>
          <p:cNvPr id="3" name="Tijdelijke aanduiding voor inhoud 2"/>
          <p:cNvSpPr>
            <a:spLocks noGrp="1"/>
          </p:cNvSpPr>
          <p:nvPr>
            <p:ph idx="1"/>
          </p:nvPr>
        </p:nvSpPr>
        <p:spPr/>
        <p:txBody>
          <a:bodyPr>
            <a:normAutofit fontScale="92500" lnSpcReduction="10000"/>
          </a:bodyPr>
          <a:lstStyle/>
          <a:p>
            <a:pPr>
              <a:buFont typeface="Wingdings" charset="2"/>
              <a:buChar char="§"/>
            </a:pPr>
            <a:r>
              <a:rPr lang="nl-NL" dirty="0" smtClean="0"/>
              <a:t>Aan het eind van de les weet/heb ik:</a:t>
            </a:r>
          </a:p>
          <a:p>
            <a:pPr>
              <a:buFont typeface="Wingdings" charset="2"/>
              <a:buChar char="§"/>
            </a:pPr>
            <a:r>
              <a:rPr lang="nl-NL" dirty="0" smtClean="0"/>
              <a:t>Wat een specificatie is, wat een doelgroepenformulier en plan van aanpak is en weet ik waaruit een goede presentatie staat</a:t>
            </a:r>
          </a:p>
          <a:p>
            <a:pPr>
              <a:buFont typeface="Wingdings" charset="2"/>
              <a:buChar char="§"/>
            </a:pPr>
            <a:r>
              <a:rPr lang="nl-NL" dirty="0" smtClean="0"/>
              <a:t>Informatie verzamelt over sport- en bewegingsmogelijkheden in de regio</a:t>
            </a:r>
          </a:p>
          <a:p>
            <a:pPr>
              <a:buFont typeface="Wingdings" charset="2"/>
              <a:buChar char="§"/>
            </a:pPr>
            <a:r>
              <a:rPr lang="nl-NL" dirty="0" smtClean="0"/>
              <a:t>Geoefend met het presenteren van een presentatie</a:t>
            </a:r>
          </a:p>
          <a:p>
            <a:pPr>
              <a:buFont typeface="Wingdings" charset="2"/>
              <a:buChar char="§"/>
            </a:pPr>
            <a:r>
              <a:rPr lang="nl-NL" dirty="0" smtClean="0"/>
              <a:t>Samen met mijn klas verschillende verzorging/verpleeghuizen benadert om deel te nemen aan het sportevenement. </a:t>
            </a:r>
          </a:p>
          <a:p>
            <a:pPr>
              <a:buFont typeface="Wingdings" charset="2"/>
              <a:buChar char="§"/>
            </a:pPr>
            <a:r>
              <a:rPr lang="nl-NL" dirty="0" smtClean="0"/>
              <a:t>Samen met mijn klas een doelgroepenformulier gemaakt voor de vervolgafspraak met de opdrachtgever.</a:t>
            </a:r>
          </a:p>
          <a:p>
            <a:pPr>
              <a:buFont typeface="Wingdings" charset="2"/>
              <a:buChar char="§"/>
            </a:pPr>
            <a:r>
              <a:rPr lang="nl-NL" dirty="0" smtClean="0"/>
              <a:t>Wat er van mij en mijn groepje verwacht wordt voor de volgende vergadering.</a:t>
            </a:r>
          </a:p>
          <a:p>
            <a:pPr>
              <a:buFont typeface="Wingdings" charset="2"/>
              <a:buChar char="§"/>
            </a:pPr>
            <a:endParaRPr lang="nl-NL" dirty="0" smtClean="0"/>
          </a:p>
          <a:p>
            <a:pPr>
              <a:buFont typeface="Wingdings" charset="2"/>
              <a:buChar char="§"/>
            </a:pPr>
            <a:endParaRPr lang="nl-NL" dirty="0" smtClean="0"/>
          </a:p>
          <a:p>
            <a:pPr>
              <a:buFont typeface="Wingdings" charset="2"/>
              <a:buChar char="§"/>
            </a:pPr>
            <a:endParaRPr lang="nl-NL" dirty="0" smtClean="0"/>
          </a:p>
          <a:p>
            <a:pPr>
              <a:buFont typeface="Wingdings" charset="2"/>
              <a:buChar char="§"/>
            </a:pPr>
            <a:endParaRPr lang="nl-NL" dirty="0" smtClean="0"/>
          </a:p>
          <a:p>
            <a:pPr>
              <a:buFont typeface="Wingdings" charset="2"/>
              <a:buChar char="§"/>
            </a:pPr>
            <a:endParaRPr lang="nl-NL" dirty="0"/>
          </a:p>
          <a:p>
            <a:pPr>
              <a:buFont typeface="Wingdings" charset="2"/>
              <a:buChar char="§"/>
            </a:pPr>
            <a:endParaRPr lang="nl-NL" dirty="0" smtClean="0"/>
          </a:p>
          <a:p>
            <a:pPr>
              <a:buFont typeface="Wingdings" charset="2"/>
              <a:buChar char="§"/>
            </a:pPr>
            <a:endParaRPr lang="nl-NL" dirty="0"/>
          </a:p>
          <a:p>
            <a:pPr>
              <a:buFont typeface="Wingdings" charset="2"/>
              <a:buChar char="§"/>
            </a:pPr>
            <a:endParaRPr lang="nl-NL" dirty="0" smtClean="0"/>
          </a:p>
          <a:p>
            <a:pPr>
              <a:buFont typeface="Wingdings" charset="2"/>
              <a:buChar char="§"/>
            </a:pPr>
            <a:endParaRPr lang="nl-NL" dirty="0"/>
          </a:p>
        </p:txBody>
      </p:sp>
    </p:spTree>
    <p:extLst>
      <p:ext uri="{BB962C8B-B14F-4D97-AF65-F5344CB8AC3E}">
        <p14:creationId xmlns:p14="http://schemas.microsoft.com/office/powerpoint/2010/main" val="11200107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Film</a:t>
            </a:r>
            <a:endParaRPr lang="nl-NL" dirty="0"/>
          </a:p>
        </p:txBody>
      </p:sp>
      <p:sp>
        <p:nvSpPr>
          <p:cNvPr id="3" name="Tijdelijke aanduiding voor inhoud 2"/>
          <p:cNvSpPr>
            <a:spLocks noGrp="1"/>
          </p:cNvSpPr>
          <p:nvPr>
            <p:ph idx="1"/>
          </p:nvPr>
        </p:nvSpPr>
        <p:spPr/>
        <p:txBody>
          <a:bodyPr/>
          <a:lstStyle/>
          <a:p>
            <a:r>
              <a:rPr lang="nl-NL" dirty="0">
                <a:hlinkClick r:id="rId2"/>
              </a:rPr>
              <a:t>https://</a:t>
            </a:r>
            <a:r>
              <a:rPr lang="nl-NL" dirty="0" smtClean="0">
                <a:hlinkClick r:id="rId2"/>
              </a:rPr>
              <a:t>www.uitgeversgroep.nl/studievideo/video/35499/z-amp-w-k11-hoofdstuk-1-opdracht-a-1-08-ndash-powerpoint-presentatietips</a:t>
            </a:r>
            <a:r>
              <a:rPr lang="nl-NL" dirty="0" smtClean="0"/>
              <a:t> </a:t>
            </a:r>
          </a:p>
          <a:p>
            <a:endParaRPr lang="nl-NL" dirty="0"/>
          </a:p>
          <a:p>
            <a:r>
              <a:rPr lang="nl-NL" dirty="0" smtClean="0"/>
              <a:t>Bekijk het filmpje</a:t>
            </a:r>
          </a:p>
          <a:p>
            <a:r>
              <a:rPr lang="nl-NL" dirty="0" smtClean="0"/>
              <a:t>Schrijf de tips vanuit het filmpje op in je schrift.</a:t>
            </a:r>
            <a:endParaRPr lang="nl-NL" dirty="0"/>
          </a:p>
        </p:txBody>
      </p:sp>
    </p:spTree>
    <p:extLst>
      <p:ext uri="{BB962C8B-B14F-4D97-AF65-F5344CB8AC3E}">
        <p14:creationId xmlns:p14="http://schemas.microsoft.com/office/powerpoint/2010/main" val="7947882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smtClean="0"/>
              <a:t>PRAKTIJK</a:t>
            </a:r>
            <a:endParaRPr lang="nl-NL" dirty="0"/>
          </a:p>
        </p:txBody>
      </p:sp>
      <p:sp>
        <p:nvSpPr>
          <p:cNvPr id="3" name="Ondertitel 2"/>
          <p:cNvSpPr>
            <a:spLocks noGrp="1"/>
          </p:cNvSpPr>
          <p:nvPr>
            <p:ph type="subTitle" idx="1"/>
          </p:nvPr>
        </p:nvSpPr>
        <p:spPr/>
        <p:txBody>
          <a:bodyPr/>
          <a:lstStyle/>
          <a:p>
            <a:endParaRPr lang="nl-NL" dirty="0"/>
          </a:p>
        </p:txBody>
      </p:sp>
    </p:spTree>
    <p:extLst>
      <p:ext uri="{BB962C8B-B14F-4D97-AF65-F5344CB8AC3E}">
        <p14:creationId xmlns:p14="http://schemas.microsoft.com/office/powerpoint/2010/main" val="7768381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Sport en bewegingsmogelijkheden in de regio</a:t>
            </a:r>
            <a:endParaRPr lang="nl-NL" dirty="0"/>
          </a:p>
        </p:txBody>
      </p:sp>
      <p:sp>
        <p:nvSpPr>
          <p:cNvPr id="3" name="Tijdelijke aanduiding voor inhoud 2"/>
          <p:cNvSpPr>
            <a:spLocks noGrp="1"/>
          </p:cNvSpPr>
          <p:nvPr>
            <p:ph idx="1"/>
          </p:nvPr>
        </p:nvSpPr>
        <p:spPr/>
        <p:txBody>
          <a:bodyPr>
            <a:normAutofit fontScale="92500" lnSpcReduction="10000"/>
          </a:bodyPr>
          <a:lstStyle/>
          <a:p>
            <a:r>
              <a:rPr lang="nl-NL" dirty="0" smtClean="0"/>
              <a:t>Maak tweetallen </a:t>
            </a:r>
          </a:p>
          <a:p>
            <a:r>
              <a:rPr lang="nl-NL" dirty="0" smtClean="0"/>
              <a:t>Zoek twee sport en bewegingsmogelijkheden op in de regio. </a:t>
            </a:r>
          </a:p>
          <a:p>
            <a:endParaRPr lang="nl-NL" dirty="0"/>
          </a:p>
          <a:p>
            <a:r>
              <a:rPr lang="nl-NL" dirty="0" smtClean="0"/>
              <a:t>Beantwoord de volgende vragen en schrijf de </a:t>
            </a:r>
            <a:br>
              <a:rPr lang="nl-NL" dirty="0" smtClean="0"/>
            </a:br>
            <a:r>
              <a:rPr lang="nl-NL" dirty="0" smtClean="0"/>
              <a:t>antwoorden op:</a:t>
            </a:r>
            <a:br>
              <a:rPr lang="nl-NL" dirty="0" smtClean="0"/>
            </a:br>
            <a:r>
              <a:rPr lang="nl-NL" dirty="0" smtClean="0"/>
              <a:t>- Wat heb je gevonden?</a:t>
            </a:r>
            <a:br>
              <a:rPr lang="nl-NL" dirty="0" smtClean="0"/>
            </a:br>
            <a:r>
              <a:rPr lang="nl-NL" dirty="0" smtClean="0"/>
              <a:t>- Wat houdt het in?</a:t>
            </a:r>
            <a:br>
              <a:rPr lang="nl-NL" dirty="0" smtClean="0"/>
            </a:br>
            <a:r>
              <a:rPr lang="nl-NL" dirty="0" smtClean="0"/>
              <a:t>- Waar is het te vinden?</a:t>
            </a:r>
            <a:br>
              <a:rPr lang="nl-NL" dirty="0" smtClean="0"/>
            </a:br>
            <a:r>
              <a:rPr lang="nl-NL" dirty="0" smtClean="0"/>
              <a:t>- Wat doen ze?</a:t>
            </a:r>
            <a:br>
              <a:rPr lang="nl-NL" dirty="0" smtClean="0"/>
            </a:br>
            <a:r>
              <a:rPr lang="nl-NL" dirty="0" smtClean="0"/>
              <a:t>- Voor welke doelgroep is de bewegingsmogelijkheid?</a:t>
            </a:r>
            <a:br>
              <a:rPr lang="nl-NL" dirty="0" smtClean="0"/>
            </a:br>
            <a:r>
              <a:rPr lang="nl-NL" dirty="0" smtClean="0"/>
              <a:t>- Wat vinden jullie van deze sport en bewegings-</a:t>
            </a:r>
            <a:br>
              <a:rPr lang="nl-NL" dirty="0" smtClean="0"/>
            </a:br>
            <a:r>
              <a:rPr lang="nl-NL" dirty="0" smtClean="0"/>
              <a:t>mogelijkheid?</a:t>
            </a:r>
          </a:p>
        </p:txBody>
      </p:sp>
      <p:pic>
        <p:nvPicPr>
          <p:cNvPr id="4" name="Afbeelding 3"/>
          <p:cNvPicPr>
            <a:picLocks noChangeAspect="1"/>
          </p:cNvPicPr>
          <p:nvPr/>
        </p:nvPicPr>
        <p:blipFill>
          <a:blip r:embed="rId2"/>
          <a:stretch>
            <a:fillRect/>
          </a:stretch>
        </p:blipFill>
        <p:spPr>
          <a:xfrm>
            <a:off x="7791810" y="3516731"/>
            <a:ext cx="3998407" cy="2606977"/>
          </a:xfrm>
          <a:prstGeom prst="rect">
            <a:avLst/>
          </a:prstGeom>
        </p:spPr>
      </p:pic>
    </p:spTree>
    <p:extLst>
      <p:ext uri="{BB962C8B-B14F-4D97-AF65-F5344CB8AC3E}">
        <p14:creationId xmlns:p14="http://schemas.microsoft.com/office/powerpoint/2010/main" val="16361993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Oefenopdracht; presenteren sport en bewegingsmogelijkheden</a:t>
            </a:r>
            <a:endParaRPr lang="nl-NL" dirty="0"/>
          </a:p>
        </p:txBody>
      </p:sp>
      <p:sp>
        <p:nvSpPr>
          <p:cNvPr id="3" name="Tijdelijke aanduiding voor inhoud 2"/>
          <p:cNvSpPr>
            <a:spLocks noGrp="1"/>
          </p:cNvSpPr>
          <p:nvPr>
            <p:ph idx="1"/>
          </p:nvPr>
        </p:nvSpPr>
        <p:spPr/>
        <p:txBody>
          <a:bodyPr/>
          <a:lstStyle/>
          <a:p>
            <a:r>
              <a:rPr lang="nl-NL" dirty="0" smtClean="0"/>
              <a:t>Maak in hetzelfde tweetal een PowerPoint presentatie en verwerk de vragen die je in de vorige dia hebt opgeschreven.</a:t>
            </a:r>
          </a:p>
          <a:p>
            <a:r>
              <a:rPr lang="nl-NL" dirty="0" smtClean="0"/>
              <a:t>Hou rekening met de inleiding, inhoud, afsluiting en tips die eerder deze les gegeven zijn.</a:t>
            </a:r>
            <a:endParaRPr lang="nl-NL" dirty="0"/>
          </a:p>
        </p:txBody>
      </p:sp>
    </p:spTree>
    <p:extLst>
      <p:ext uri="{BB962C8B-B14F-4D97-AF65-F5344CB8AC3E}">
        <p14:creationId xmlns:p14="http://schemas.microsoft.com/office/powerpoint/2010/main" val="2164986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lstStyle/>
          <a:p>
            <a:r>
              <a:rPr lang="nl-NL" dirty="0" smtClean="0"/>
              <a:t>PRESENTEREN</a:t>
            </a:r>
          </a:p>
          <a:p>
            <a:endParaRPr lang="nl-NL" dirty="0"/>
          </a:p>
          <a:p>
            <a:r>
              <a:rPr lang="nl-NL" dirty="0" smtClean="0"/>
              <a:t>8 groepjes van twee </a:t>
            </a:r>
          </a:p>
          <a:p>
            <a:r>
              <a:rPr lang="nl-NL" dirty="0" smtClean="0"/>
              <a:t>8 x 5 minuten.</a:t>
            </a:r>
            <a:endParaRPr lang="nl-NL" dirty="0"/>
          </a:p>
        </p:txBody>
      </p:sp>
    </p:spTree>
    <p:extLst>
      <p:ext uri="{BB962C8B-B14F-4D97-AF65-F5344CB8AC3E}">
        <p14:creationId xmlns:p14="http://schemas.microsoft.com/office/powerpoint/2010/main" val="12889585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Doel sportevenement</a:t>
            </a:r>
            <a:endParaRPr lang="nl-NL" dirty="0"/>
          </a:p>
        </p:txBody>
      </p:sp>
      <p:sp>
        <p:nvSpPr>
          <p:cNvPr id="3" name="Tijdelijke aanduiding voor inhoud 2"/>
          <p:cNvSpPr>
            <a:spLocks noGrp="1"/>
          </p:cNvSpPr>
          <p:nvPr>
            <p:ph idx="1"/>
          </p:nvPr>
        </p:nvSpPr>
        <p:spPr/>
        <p:txBody>
          <a:bodyPr/>
          <a:lstStyle/>
          <a:p>
            <a:r>
              <a:rPr lang="nl-NL" dirty="0" smtClean="0"/>
              <a:t>Er worden 6 sport- en/of bewegingsactiviteiten aangeboden</a:t>
            </a:r>
          </a:p>
          <a:p>
            <a:r>
              <a:rPr lang="nl-NL" dirty="0" smtClean="0"/>
              <a:t>Elk groepje van 4 bedenkt een passende sport- en/of bewegingsactiviteit voor deze ouderen</a:t>
            </a:r>
          </a:p>
          <a:p>
            <a:r>
              <a:rPr lang="nl-NL" dirty="0" smtClean="0"/>
              <a:t>Er kunnen max. 24 ouderen deelnemen aan het evenement. </a:t>
            </a:r>
          </a:p>
          <a:p>
            <a:r>
              <a:rPr lang="nl-NL" dirty="0" smtClean="0"/>
              <a:t>Welke voorbereidingen je moet treffen en aan welke eisen deze opdracht moet voldoen, wordt in de volgende lessen besproken.</a:t>
            </a:r>
            <a:endParaRPr lang="nl-NL" dirty="0"/>
          </a:p>
        </p:txBody>
      </p:sp>
    </p:spTree>
    <p:extLst>
      <p:ext uri="{BB962C8B-B14F-4D97-AF65-F5344CB8AC3E}">
        <p14:creationId xmlns:p14="http://schemas.microsoft.com/office/powerpoint/2010/main" val="20491616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Sportmogelijkheid kiezen</a:t>
            </a:r>
            <a:endParaRPr lang="nl-NL" dirty="0"/>
          </a:p>
        </p:txBody>
      </p:sp>
      <p:sp>
        <p:nvSpPr>
          <p:cNvPr id="6" name="Tijdelijke aanduiding voor inhoud 5"/>
          <p:cNvSpPr>
            <a:spLocks noGrp="1"/>
          </p:cNvSpPr>
          <p:nvPr>
            <p:ph idx="1"/>
          </p:nvPr>
        </p:nvSpPr>
        <p:spPr/>
        <p:txBody>
          <a:bodyPr>
            <a:noAutofit/>
          </a:bodyPr>
          <a:lstStyle/>
          <a:p>
            <a:r>
              <a:rPr lang="nl-NL" sz="1800" dirty="0" smtClean="0"/>
              <a:t>Ga klassikaal op zoek naar een verzorging/verpleeghuis in de regio waar jullie het sportevenement kunnen uitvoeren. </a:t>
            </a:r>
          </a:p>
          <a:p>
            <a:r>
              <a:rPr lang="nl-NL" sz="1800" dirty="0" smtClean="0"/>
              <a:t>Ga met elkaar om de tafel en verdeel de taken (opstelling: u-vorm)</a:t>
            </a:r>
          </a:p>
          <a:p>
            <a:endParaRPr lang="nl-NL" sz="1800" dirty="0" smtClean="0"/>
          </a:p>
          <a:p>
            <a:r>
              <a:rPr lang="nl-NL" sz="1800" i="1" dirty="0" smtClean="0"/>
              <a:t>Taak voorzitter &amp; notulist (bel/mail);</a:t>
            </a:r>
            <a:endParaRPr lang="nl-NL" sz="1800" i="1" dirty="0"/>
          </a:p>
          <a:p>
            <a:r>
              <a:rPr lang="nl-NL" sz="1800" dirty="0" smtClean="0"/>
              <a:t>Voorzitter: Communiceer kort de opdracht met het verzorging/verpleeghuis</a:t>
            </a:r>
          </a:p>
          <a:p>
            <a:r>
              <a:rPr lang="nl-NL" sz="1800" dirty="0" smtClean="0"/>
              <a:t>Voorzitter: Vraag om een vervolgafspraak om het gehele plan met de opdrachtgever te bespreken.</a:t>
            </a:r>
          </a:p>
          <a:p>
            <a:r>
              <a:rPr lang="nl-NL" sz="1800" dirty="0" smtClean="0"/>
              <a:t>Notulist; maakt een kort verslag wat er tijdens dit gesprek aan de orde is gekomen en stuur dit door naar alle leden.</a:t>
            </a:r>
          </a:p>
          <a:p>
            <a:endParaRPr lang="nl-NL" sz="1600" dirty="0" smtClean="0"/>
          </a:p>
          <a:p>
            <a:endParaRPr lang="nl-NL" sz="1600" dirty="0" smtClean="0"/>
          </a:p>
        </p:txBody>
      </p:sp>
    </p:spTree>
    <p:extLst>
      <p:ext uri="{BB962C8B-B14F-4D97-AF65-F5344CB8AC3E}">
        <p14:creationId xmlns:p14="http://schemas.microsoft.com/office/powerpoint/2010/main" val="14264166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Doelgroepenformulier maken</a:t>
            </a:r>
            <a:br>
              <a:rPr lang="nl-NL" dirty="0" smtClean="0"/>
            </a:br>
            <a:r>
              <a:rPr lang="nl-NL" dirty="0" smtClean="0"/>
              <a:t>(vervolgafspraak opdrachtgever)</a:t>
            </a:r>
            <a:endParaRPr lang="nl-NL" dirty="0"/>
          </a:p>
        </p:txBody>
      </p:sp>
      <p:sp>
        <p:nvSpPr>
          <p:cNvPr id="3" name="Tijdelijke aanduiding voor inhoud 2"/>
          <p:cNvSpPr>
            <a:spLocks noGrp="1"/>
          </p:cNvSpPr>
          <p:nvPr>
            <p:ph idx="1"/>
          </p:nvPr>
        </p:nvSpPr>
        <p:spPr/>
        <p:txBody>
          <a:bodyPr>
            <a:normAutofit/>
          </a:bodyPr>
          <a:lstStyle/>
          <a:p>
            <a:r>
              <a:rPr lang="nl-NL" dirty="0" smtClean="0"/>
              <a:t>(opstelling u-vorm)</a:t>
            </a:r>
          </a:p>
          <a:p>
            <a:r>
              <a:rPr lang="nl-NL" dirty="0" smtClean="0"/>
              <a:t>Voorzitter; schrijft op het Whiteboard mee</a:t>
            </a:r>
            <a:endParaRPr lang="nl-NL" dirty="0"/>
          </a:p>
          <a:p>
            <a:r>
              <a:rPr lang="nl-NL" dirty="0" smtClean="0"/>
              <a:t>Vraag aan alle leden: </a:t>
            </a:r>
            <a:br>
              <a:rPr lang="nl-NL" dirty="0" smtClean="0"/>
            </a:br>
            <a:r>
              <a:rPr lang="nl-NL" dirty="0" smtClean="0"/>
              <a:t>- Stel </a:t>
            </a:r>
            <a:r>
              <a:rPr lang="nl-NL" dirty="0"/>
              <a:t>samen vragen op die je zou kunnen stellen aan </a:t>
            </a:r>
            <a:r>
              <a:rPr lang="nl-NL" dirty="0" smtClean="0"/>
              <a:t>de opdrachtgever om </a:t>
            </a:r>
            <a:r>
              <a:rPr lang="nl-NL" dirty="0"/>
              <a:t>jouw beeld van het sportevenement, de doelgroep en het verzorging/verpleeghuis compleet en helder te krijgen.</a:t>
            </a:r>
          </a:p>
          <a:p>
            <a:r>
              <a:rPr lang="nl-NL" dirty="0"/>
              <a:t>Max. 10 krachtige vragen </a:t>
            </a:r>
            <a:r>
              <a:rPr lang="nl-NL" dirty="0">
                <a:sym typeface="Wingdings"/>
              </a:rPr>
              <a:t> zorg voor goede openvragen</a:t>
            </a:r>
            <a:r>
              <a:rPr lang="nl-NL" dirty="0" smtClean="0">
                <a:sym typeface="Wingdings"/>
              </a:rPr>
              <a:t>.</a:t>
            </a:r>
            <a:endParaRPr lang="nl-NL" dirty="0" smtClean="0"/>
          </a:p>
          <a:p>
            <a:endParaRPr lang="nl-NL" dirty="0"/>
          </a:p>
          <a:p>
            <a:endParaRPr lang="nl-NL" dirty="0" smtClean="0"/>
          </a:p>
          <a:p>
            <a:endParaRPr lang="nl-NL" dirty="0" smtClean="0"/>
          </a:p>
        </p:txBody>
      </p:sp>
    </p:spTree>
    <p:extLst>
      <p:ext uri="{BB962C8B-B14F-4D97-AF65-F5344CB8AC3E}">
        <p14:creationId xmlns:p14="http://schemas.microsoft.com/office/powerpoint/2010/main" val="6405141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Eindopdracht: kennismakingspresentatie werkveld</a:t>
            </a:r>
            <a:endParaRPr lang="nl-NL" dirty="0"/>
          </a:p>
        </p:txBody>
      </p:sp>
      <p:sp>
        <p:nvSpPr>
          <p:cNvPr id="3" name="Tijdelijke aanduiding voor inhoud 2"/>
          <p:cNvSpPr>
            <a:spLocks noGrp="1"/>
          </p:cNvSpPr>
          <p:nvPr>
            <p:ph idx="1"/>
          </p:nvPr>
        </p:nvSpPr>
        <p:spPr/>
        <p:txBody>
          <a:bodyPr/>
          <a:lstStyle/>
          <a:p>
            <a:r>
              <a:rPr lang="nl-NL" dirty="0" smtClean="0"/>
              <a:t>Doel: </a:t>
            </a:r>
            <a:r>
              <a:rPr lang="nl-NL" b="1" dirty="0" smtClean="0"/>
              <a:t>samenwerken</a:t>
            </a:r>
          </a:p>
          <a:p>
            <a:r>
              <a:rPr lang="nl-NL" dirty="0" smtClean="0"/>
              <a:t>Maak samen met de klas tijdens de 2</a:t>
            </a:r>
            <a:r>
              <a:rPr lang="nl-NL" baseline="30000" dirty="0" smtClean="0"/>
              <a:t>e</a:t>
            </a:r>
            <a:r>
              <a:rPr lang="nl-NL" dirty="0" smtClean="0"/>
              <a:t> vergadering een kennismaking-</a:t>
            </a:r>
            <a:br>
              <a:rPr lang="nl-NL" dirty="0" smtClean="0"/>
            </a:br>
            <a:r>
              <a:rPr lang="nl-NL" dirty="0" smtClean="0"/>
              <a:t>spresentatie voor de opdrachtgever en de 20 deelnemers aan het</a:t>
            </a:r>
            <a:br>
              <a:rPr lang="nl-NL" dirty="0" smtClean="0"/>
            </a:br>
            <a:r>
              <a:rPr lang="nl-NL" dirty="0" smtClean="0"/>
              <a:t>sportevenement.</a:t>
            </a:r>
          </a:p>
          <a:p>
            <a:r>
              <a:rPr lang="nl-NL" dirty="0" smtClean="0"/>
              <a:t>Zie de uitleg van de opdracht op Sharenet.</a:t>
            </a:r>
          </a:p>
          <a:p>
            <a:r>
              <a:rPr lang="nl-NL" i="1" dirty="0" smtClean="0">
                <a:solidFill>
                  <a:srgbClr val="FF0000"/>
                </a:solidFill>
              </a:rPr>
              <a:t>Kennismakingspresentatie wordt in les 7 op het werkveld gepresenteerd</a:t>
            </a:r>
          </a:p>
          <a:p>
            <a:endParaRPr lang="nl-NL" dirty="0"/>
          </a:p>
          <a:p>
            <a:endParaRPr lang="nl-NL" dirty="0" smtClean="0"/>
          </a:p>
        </p:txBody>
      </p:sp>
      <p:pic>
        <p:nvPicPr>
          <p:cNvPr id="4" name="Afbeelding 3"/>
          <p:cNvPicPr>
            <a:picLocks noChangeAspect="1"/>
          </p:cNvPicPr>
          <p:nvPr/>
        </p:nvPicPr>
        <p:blipFill>
          <a:blip r:embed="rId2"/>
          <a:stretch>
            <a:fillRect/>
          </a:stretch>
        </p:blipFill>
        <p:spPr>
          <a:xfrm>
            <a:off x="8701217" y="1900881"/>
            <a:ext cx="3810000" cy="2438400"/>
          </a:xfrm>
          <a:prstGeom prst="rect">
            <a:avLst/>
          </a:prstGeom>
        </p:spPr>
      </p:pic>
    </p:spTree>
    <p:extLst>
      <p:ext uri="{BB962C8B-B14F-4D97-AF65-F5344CB8AC3E}">
        <p14:creationId xmlns:p14="http://schemas.microsoft.com/office/powerpoint/2010/main" val="5491881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Zijn de doelen behaald?</a:t>
            </a:r>
            <a:endParaRPr lang="nl-NL" dirty="0"/>
          </a:p>
        </p:txBody>
      </p:sp>
      <p:sp>
        <p:nvSpPr>
          <p:cNvPr id="3" name="Tijdelijke aanduiding voor inhoud 2"/>
          <p:cNvSpPr>
            <a:spLocks noGrp="1"/>
          </p:cNvSpPr>
          <p:nvPr>
            <p:ph idx="1"/>
          </p:nvPr>
        </p:nvSpPr>
        <p:spPr/>
        <p:txBody>
          <a:bodyPr>
            <a:normAutofit fontScale="92500" lnSpcReduction="10000"/>
          </a:bodyPr>
          <a:lstStyle/>
          <a:p>
            <a:pPr>
              <a:buFont typeface="Wingdings" charset="2"/>
              <a:buChar char="§"/>
            </a:pPr>
            <a:r>
              <a:rPr lang="nl-NL" dirty="0" smtClean="0"/>
              <a:t>Aan </a:t>
            </a:r>
            <a:r>
              <a:rPr lang="nl-NL" dirty="0"/>
              <a:t>het eind van de les weet/heb ik:</a:t>
            </a:r>
          </a:p>
          <a:p>
            <a:pPr>
              <a:buFont typeface="Wingdings" charset="2"/>
              <a:buChar char="§"/>
            </a:pPr>
            <a:r>
              <a:rPr lang="nl-NL" dirty="0"/>
              <a:t>Wat een specificatie is, wat een doelgroepenformulier en plan van aanpak is en weet ik waaruit een goede presentatie staat</a:t>
            </a:r>
          </a:p>
          <a:p>
            <a:pPr>
              <a:buFont typeface="Wingdings" charset="2"/>
              <a:buChar char="§"/>
            </a:pPr>
            <a:r>
              <a:rPr lang="nl-NL" dirty="0"/>
              <a:t>Informatie verzamelt over sport- en bewegingsmogelijkheden in de regio</a:t>
            </a:r>
          </a:p>
          <a:p>
            <a:pPr>
              <a:buFont typeface="Wingdings" charset="2"/>
              <a:buChar char="§"/>
            </a:pPr>
            <a:r>
              <a:rPr lang="nl-NL" dirty="0"/>
              <a:t>Geoefend met het presenteren van een presentatie</a:t>
            </a:r>
          </a:p>
          <a:p>
            <a:pPr>
              <a:buFont typeface="Wingdings" charset="2"/>
              <a:buChar char="§"/>
            </a:pPr>
            <a:r>
              <a:rPr lang="nl-NL" dirty="0"/>
              <a:t>Samen met mijn klas verschillende verzorging/verpleeghuizen benadert om deel te nemen aan het sportevenement. </a:t>
            </a:r>
          </a:p>
          <a:p>
            <a:pPr>
              <a:buFont typeface="Wingdings" charset="2"/>
              <a:buChar char="§"/>
            </a:pPr>
            <a:r>
              <a:rPr lang="nl-NL" dirty="0"/>
              <a:t>Samen met mijn klas een doelgroepenformulier gemaakt voor de vervolgafspraak met de opdrachtgever.</a:t>
            </a:r>
          </a:p>
          <a:p>
            <a:pPr>
              <a:buFont typeface="Wingdings" charset="2"/>
              <a:buChar char="§"/>
            </a:pPr>
            <a:r>
              <a:rPr lang="nl-NL" dirty="0"/>
              <a:t>Wat er van mij en mijn groepje verwacht wordt voor de volgende vergadering.</a:t>
            </a:r>
          </a:p>
          <a:p>
            <a:endParaRPr lang="nl-NL" dirty="0" smtClean="0"/>
          </a:p>
        </p:txBody>
      </p:sp>
    </p:spTree>
    <p:extLst>
      <p:ext uri="{BB962C8B-B14F-4D97-AF65-F5344CB8AC3E}">
        <p14:creationId xmlns:p14="http://schemas.microsoft.com/office/powerpoint/2010/main" val="20085939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I</a:t>
            </a:r>
            <a:r>
              <a:rPr lang="nl-NL" dirty="0" smtClean="0"/>
              <a:t>nleiding</a:t>
            </a:r>
            <a:endParaRPr lang="nl-NL" dirty="0"/>
          </a:p>
        </p:txBody>
      </p:sp>
      <p:sp>
        <p:nvSpPr>
          <p:cNvPr id="3" name="Tijdelijke aanduiding voor inhoud 2"/>
          <p:cNvSpPr>
            <a:spLocks noGrp="1"/>
          </p:cNvSpPr>
          <p:nvPr>
            <p:ph idx="1"/>
          </p:nvPr>
        </p:nvSpPr>
        <p:spPr/>
        <p:txBody>
          <a:bodyPr/>
          <a:lstStyle/>
          <a:p>
            <a:r>
              <a:rPr lang="nl-NL" dirty="0">
                <a:hlinkClick r:id="rId2"/>
              </a:rPr>
              <a:t>http://</a:t>
            </a:r>
            <a:r>
              <a:rPr lang="nl-NL" dirty="0" smtClean="0">
                <a:hlinkClick r:id="rId2"/>
              </a:rPr>
              <a:t>linoit.com/users/DeniceSellis19/canvases/Someday</a:t>
            </a:r>
            <a:r>
              <a:rPr lang="nl-NL" dirty="0" smtClean="0"/>
              <a:t> </a:t>
            </a:r>
            <a:endParaRPr lang="nl-NL" dirty="0"/>
          </a:p>
        </p:txBody>
      </p:sp>
      <p:sp>
        <p:nvSpPr>
          <p:cNvPr id="4" name="Tekstvak 3"/>
          <p:cNvSpPr txBox="1"/>
          <p:nvPr/>
        </p:nvSpPr>
        <p:spPr>
          <a:xfrm>
            <a:off x="1561672" y="3708971"/>
            <a:ext cx="8522013" cy="923330"/>
          </a:xfrm>
          <a:prstGeom prst="rect">
            <a:avLst/>
          </a:prstGeom>
          <a:noFill/>
        </p:spPr>
        <p:txBody>
          <a:bodyPr wrap="none" rtlCol="0">
            <a:spAutoFit/>
          </a:bodyPr>
          <a:lstStyle/>
          <a:p>
            <a:pPr marL="342900" indent="-342900">
              <a:buAutoNum type="arabicPeriod"/>
            </a:pPr>
            <a:r>
              <a:rPr lang="nl-NL" dirty="0" smtClean="0"/>
              <a:t>Ga naar de site </a:t>
            </a:r>
          </a:p>
          <a:p>
            <a:pPr marL="342900" indent="-342900">
              <a:buAutoNum type="arabicPeriod"/>
            </a:pPr>
            <a:r>
              <a:rPr lang="nl-NL" dirty="0" smtClean="0"/>
              <a:t>Individueel: waar denk jij aan als het gaat over communiceren met een opdrachtgever?</a:t>
            </a:r>
            <a:br>
              <a:rPr lang="nl-NL" dirty="0" smtClean="0"/>
            </a:br>
            <a:r>
              <a:rPr lang="nl-NL" dirty="0" smtClean="0"/>
              <a:t>Benoem twee punten.</a:t>
            </a:r>
            <a:endParaRPr lang="nl-NL" dirty="0"/>
          </a:p>
        </p:txBody>
      </p:sp>
      <p:pic>
        <p:nvPicPr>
          <p:cNvPr id="5" name="Afbeelding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3608" y="220151"/>
            <a:ext cx="3943849" cy="2417198"/>
          </a:xfrm>
          <a:prstGeom prst="rect">
            <a:avLst/>
          </a:prstGeom>
        </p:spPr>
      </p:pic>
    </p:spTree>
    <p:extLst>
      <p:ext uri="{BB962C8B-B14F-4D97-AF65-F5344CB8AC3E}">
        <p14:creationId xmlns:p14="http://schemas.microsoft.com/office/powerpoint/2010/main" val="67248231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Huiswerk</a:t>
            </a:r>
            <a:endParaRPr lang="nl-NL" dirty="0"/>
          </a:p>
        </p:txBody>
      </p:sp>
      <p:sp>
        <p:nvSpPr>
          <p:cNvPr id="3" name="Tijdelijke aanduiding voor inhoud 2"/>
          <p:cNvSpPr>
            <a:spLocks noGrp="1"/>
          </p:cNvSpPr>
          <p:nvPr>
            <p:ph idx="1"/>
          </p:nvPr>
        </p:nvSpPr>
        <p:spPr/>
        <p:txBody>
          <a:bodyPr>
            <a:normAutofit fontScale="85000" lnSpcReduction="20000"/>
          </a:bodyPr>
          <a:lstStyle/>
          <a:p>
            <a:r>
              <a:rPr lang="nl-NL" dirty="0"/>
              <a:t>- Lees de agenda door voor de tweede vergadering</a:t>
            </a:r>
            <a:br>
              <a:rPr lang="nl-NL" dirty="0"/>
            </a:br>
            <a:r>
              <a:rPr lang="nl-NL" dirty="0"/>
              <a:t>- Bekijk de bijlagen: opdracht; kennismakingspresentatie en werkkaart PowerPoint presentatie maken</a:t>
            </a:r>
            <a:br>
              <a:rPr lang="nl-NL" dirty="0"/>
            </a:br>
            <a:r>
              <a:rPr lang="nl-NL" dirty="0"/>
              <a:t>- Lees de doelen </a:t>
            </a:r>
            <a:r>
              <a:rPr lang="nl-NL" dirty="0" smtClean="0"/>
              <a:t>door</a:t>
            </a:r>
            <a:br>
              <a:rPr lang="nl-NL" dirty="0" smtClean="0"/>
            </a:br>
            <a:r>
              <a:rPr lang="nl-NL" dirty="0" smtClean="0"/>
              <a:t>- Ga met je groepje zoeken naar een verzorging/verpleeghuis die deel wil nemen aan het sportevenement, zodat jullie als klas in de vergadering knopen kunnen doorhakken.</a:t>
            </a:r>
            <a:br>
              <a:rPr lang="nl-NL" dirty="0" smtClean="0"/>
            </a:br>
            <a:r>
              <a:rPr lang="nl-NL" b="1" dirty="0" smtClean="0"/>
              <a:t/>
            </a:r>
            <a:br>
              <a:rPr lang="nl-NL" b="1" dirty="0" smtClean="0"/>
            </a:br>
            <a:r>
              <a:rPr lang="nl-NL" b="1" dirty="0" smtClean="0"/>
              <a:t>Doel tweede vergadering:</a:t>
            </a:r>
            <a:r>
              <a:rPr lang="nl-NL" dirty="0" smtClean="0"/>
              <a:t/>
            </a:r>
            <a:br>
              <a:rPr lang="nl-NL" dirty="0" smtClean="0"/>
            </a:br>
            <a:r>
              <a:rPr lang="nl-NL" dirty="0" smtClean="0"/>
              <a:t>1. Definitief besluit verzorging/verpleeghuis + datum vervolgafspraak</a:t>
            </a:r>
            <a:br>
              <a:rPr lang="nl-NL" dirty="0" smtClean="0"/>
            </a:br>
            <a:r>
              <a:rPr lang="nl-NL" dirty="0" smtClean="0"/>
              <a:t>2. Verder met het draaiboek (+ eventueel takenverdeling)</a:t>
            </a:r>
            <a:br>
              <a:rPr lang="nl-NL" dirty="0" smtClean="0"/>
            </a:br>
            <a:r>
              <a:rPr lang="nl-NL" dirty="0" smtClean="0"/>
              <a:t>3. Maken van de kennismakingspresentatie</a:t>
            </a:r>
          </a:p>
          <a:p>
            <a:endParaRPr lang="nl-NL" dirty="0"/>
          </a:p>
          <a:p>
            <a:r>
              <a:rPr lang="nl-NL" dirty="0" smtClean="0"/>
              <a:t>Wanneer het verzorging/verpleeghuis bekent is en de vervolgafspraak is geweest, kan er in de derde vergadering aandacht besteedt worden aan de specificatie.</a:t>
            </a:r>
            <a:br>
              <a:rPr lang="nl-NL" dirty="0" smtClean="0"/>
            </a:br>
            <a:r>
              <a:rPr lang="nl-NL" dirty="0" smtClean="0"/>
              <a:t/>
            </a:r>
            <a:br>
              <a:rPr lang="nl-NL" dirty="0" smtClean="0"/>
            </a:br>
            <a:endParaRPr lang="nl-NL" dirty="0" smtClean="0"/>
          </a:p>
        </p:txBody>
      </p:sp>
    </p:spTree>
    <p:extLst>
      <p:ext uri="{BB962C8B-B14F-4D97-AF65-F5344CB8AC3E}">
        <p14:creationId xmlns:p14="http://schemas.microsoft.com/office/powerpoint/2010/main" val="18940502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smtClean="0"/>
              <a:t>Theorie</a:t>
            </a:r>
            <a:endParaRPr lang="nl-NL" dirty="0"/>
          </a:p>
        </p:txBody>
      </p:sp>
      <p:sp>
        <p:nvSpPr>
          <p:cNvPr id="3" name="Ondertitel 2"/>
          <p:cNvSpPr>
            <a:spLocks noGrp="1"/>
          </p:cNvSpPr>
          <p:nvPr>
            <p:ph type="subTitle" idx="1"/>
          </p:nvPr>
        </p:nvSpPr>
        <p:spPr/>
        <p:txBody>
          <a:bodyPr/>
          <a:lstStyle/>
          <a:p>
            <a:endParaRPr lang="nl-NL"/>
          </a:p>
        </p:txBody>
      </p:sp>
    </p:spTree>
    <p:extLst>
      <p:ext uri="{BB962C8B-B14F-4D97-AF65-F5344CB8AC3E}">
        <p14:creationId xmlns:p14="http://schemas.microsoft.com/office/powerpoint/2010/main" val="14718222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Opdrachtgevers</a:t>
            </a:r>
            <a:endParaRPr lang="nl-NL" dirty="0"/>
          </a:p>
        </p:txBody>
      </p:sp>
      <p:sp>
        <p:nvSpPr>
          <p:cNvPr id="3" name="Tijdelijke aanduiding voor inhoud 2"/>
          <p:cNvSpPr>
            <a:spLocks noGrp="1"/>
          </p:cNvSpPr>
          <p:nvPr>
            <p:ph idx="1"/>
          </p:nvPr>
        </p:nvSpPr>
        <p:spPr/>
        <p:txBody>
          <a:bodyPr/>
          <a:lstStyle/>
          <a:p>
            <a:pPr>
              <a:buFont typeface="Wingdings" charset="2"/>
              <a:buChar char="§"/>
            </a:pPr>
            <a:r>
              <a:rPr lang="nl-NL" dirty="0" smtClean="0"/>
              <a:t> Opdrachten worden meestal gegeven door een </a:t>
            </a:r>
            <a:r>
              <a:rPr lang="nl-NL" b="1" dirty="0" smtClean="0"/>
              <a:t>opdrachtgever</a:t>
            </a:r>
          </a:p>
          <a:p>
            <a:pPr>
              <a:buFont typeface="Wingdings" charset="2"/>
              <a:buChar char="§"/>
            </a:pPr>
            <a:r>
              <a:rPr lang="nl-NL" b="1" dirty="0"/>
              <a:t> </a:t>
            </a:r>
            <a:r>
              <a:rPr lang="nl-NL" dirty="0" smtClean="0"/>
              <a:t>Een opdrachtgever = iemand die een opdracht geeft voor het organiseren van een sportdag/sportevenement.</a:t>
            </a:r>
          </a:p>
          <a:p>
            <a:pPr>
              <a:buFont typeface="Wingdings" charset="2"/>
              <a:buChar char="§"/>
            </a:pPr>
            <a:r>
              <a:rPr lang="nl-NL" b="1" dirty="0"/>
              <a:t> </a:t>
            </a:r>
            <a:r>
              <a:rPr lang="nl-NL" dirty="0" smtClean="0"/>
              <a:t>Opdrachtgever = iemand binnen/buiten de school</a:t>
            </a:r>
          </a:p>
          <a:p>
            <a:pPr>
              <a:buFont typeface="Wingdings" charset="2"/>
              <a:buChar char="§"/>
            </a:pPr>
            <a:r>
              <a:rPr lang="nl-NL" b="1" dirty="0"/>
              <a:t> </a:t>
            </a:r>
            <a:r>
              <a:rPr lang="nl-NL" dirty="0" smtClean="0"/>
              <a:t>De opdrachtgever komt op uitnodiging om de opdracht toe te lichten.</a:t>
            </a:r>
            <a:endParaRPr lang="nl-NL" b="1" dirty="0"/>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7303" y="4346298"/>
            <a:ext cx="3044697" cy="2408960"/>
          </a:xfrm>
          <a:prstGeom prst="rect">
            <a:avLst/>
          </a:prstGeom>
        </p:spPr>
      </p:pic>
    </p:spTree>
    <p:extLst>
      <p:ext uri="{BB962C8B-B14F-4D97-AF65-F5344CB8AC3E}">
        <p14:creationId xmlns:p14="http://schemas.microsoft.com/office/powerpoint/2010/main" val="5689552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De module</a:t>
            </a:r>
            <a:endParaRPr lang="nl-NL" dirty="0"/>
          </a:p>
        </p:txBody>
      </p:sp>
      <p:sp>
        <p:nvSpPr>
          <p:cNvPr id="3" name="Tijdelijke aanduiding voor inhoud 2"/>
          <p:cNvSpPr>
            <a:spLocks noGrp="1"/>
          </p:cNvSpPr>
          <p:nvPr>
            <p:ph idx="1"/>
          </p:nvPr>
        </p:nvSpPr>
        <p:spPr/>
        <p:txBody>
          <a:bodyPr/>
          <a:lstStyle/>
          <a:p>
            <a:pPr>
              <a:buFont typeface="Wingdings" charset="2"/>
              <a:buChar char="§"/>
            </a:pPr>
            <a:r>
              <a:rPr lang="nl-NL" dirty="0"/>
              <a:t> </a:t>
            </a:r>
            <a:r>
              <a:rPr lang="nl-NL" dirty="0" smtClean="0"/>
              <a:t>Je werkt samen aan de voorbereiding van een opdracht</a:t>
            </a:r>
          </a:p>
          <a:p>
            <a:pPr>
              <a:buFont typeface="Wingdings" charset="2"/>
              <a:buChar char="§"/>
            </a:pPr>
            <a:r>
              <a:rPr lang="nl-NL" dirty="0" smtClean="0"/>
              <a:t> Samenwerking is dus erg belangrijk!</a:t>
            </a:r>
          </a:p>
          <a:p>
            <a:pPr>
              <a:buFont typeface="Wingdings" charset="2"/>
              <a:buChar char="§"/>
            </a:pPr>
            <a:r>
              <a:rPr lang="nl-NL" dirty="0"/>
              <a:t> </a:t>
            </a:r>
            <a:r>
              <a:rPr lang="nl-NL" dirty="0" smtClean="0"/>
              <a:t>Verantwoordelijkheidsgevoel</a:t>
            </a:r>
          </a:p>
          <a:p>
            <a:pPr>
              <a:buFont typeface="Wingdings" charset="2"/>
              <a:buChar char="§"/>
            </a:pPr>
            <a:endParaRPr lang="nl-NL" dirty="0"/>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15578" y="3285190"/>
            <a:ext cx="5538239" cy="3024170"/>
          </a:xfrm>
          <a:prstGeom prst="rect">
            <a:avLst/>
          </a:prstGeom>
        </p:spPr>
      </p:pic>
    </p:spTree>
    <p:extLst>
      <p:ext uri="{BB962C8B-B14F-4D97-AF65-F5344CB8AC3E}">
        <p14:creationId xmlns:p14="http://schemas.microsoft.com/office/powerpoint/2010/main" val="16073380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Specificatie</a:t>
            </a:r>
            <a:endParaRPr lang="nl-NL" dirty="0"/>
          </a:p>
        </p:txBody>
      </p:sp>
      <p:sp>
        <p:nvSpPr>
          <p:cNvPr id="3" name="Tijdelijke aanduiding voor inhoud 2"/>
          <p:cNvSpPr>
            <a:spLocks noGrp="1"/>
          </p:cNvSpPr>
          <p:nvPr>
            <p:ph idx="1"/>
          </p:nvPr>
        </p:nvSpPr>
        <p:spPr/>
        <p:txBody>
          <a:bodyPr/>
          <a:lstStyle/>
          <a:p>
            <a:pPr>
              <a:buFont typeface="Wingdings" charset="2"/>
              <a:buChar char="§"/>
            </a:pPr>
            <a:r>
              <a:rPr lang="nl-NL" dirty="0" smtClean="0"/>
              <a:t> De opdrachtgever zal vragen of je iets voor hem/haar wilt </a:t>
            </a:r>
            <a:r>
              <a:rPr lang="nl-NL" b="1" dirty="0" smtClean="0"/>
              <a:t>organiseren. </a:t>
            </a:r>
          </a:p>
          <a:p>
            <a:pPr>
              <a:buFont typeface="Wingdings" charset="2"/>
              <a:buChar char="§"/>
            </a:pPr>
            <a:r>
              <a:rPr lang="nl-NL" b="1" dirty="0"/>
              <a:t> </a:t>
            </a:r>
            <a:r>
              <a:rPr lang="nl-NL" dirty="0" smtClean="0"/>
              <a:t>Hier komt veel bij kijken</a:t>
            </a:r>
          </a:p>
          <a:p>
            <a:pPr>
              <a:buFont typeface="Wingdings" charset="2"/>
              <a:buChar char="§"/>
            </a:pPr>
            <a:r>
              <a:rPr lang="nl-NL" b="1" dirty="0"/>
              <a:t> </a:t>
            </a:r>
            <a:r>
              <a:rPr lang="nl-NL" dirty="0" smtClean="0"/>
              <a:t>De opdrachtgever moet allereerst informatie geven, zodat je weet waar je allemaal rekening mee moet houden. </a:t>
            </a:r>
          </a:p>
          <a:p>
            <a:pPr>
              <a:buFont typeface="Wingdings" charset="2"/>
              <a:buChar char="§"/>
            </a:pPr>
            <a:endParaRPr lang="nl-NL" b="1" dirty="0"/>
          </a:p>
          <a:p>
            <a:pPr>
              <a:buFont typeface="Wingdings" charset="2"/>
              <a:buChar char="§"/>
            </a:pPr>
            <a:r>
              <a:rPr lang="nl-NL" dirty="0"/>
              <a:t> </a:t>
            </a:r>
            <a:r>
              <a:rPr lang="nl-NL" dirty="0" smtClean="0"/>
              <a:t>Deze informatie noemen we: </a:t>
            </a:r>
            <a:r>
              <a:rPr lang="nl-NL" b="1" dirty="0" smtClean="0"/>
              <a:t>specificatie </a:t>
            </a:r>
            <a:r>
              <a:rPr lang="nl-NL" b="1" dirty="0" smtClean="0">
                <a:sym typeface="Wingdings"/>
              </a:rPr>
              <a:t> ’boodschappenlijstje</a:t>
            </a:r>
            <a:endParaRPr lang="nl-NL" b="1" dirty="0" smtClean="0"/>
          </a:p>
          <a:p>
            <a:pPr>
              <a:buFont typeface="Wingdings" charset="2"/>
              <a:buChar char="§"/>
            </a:pPr>
            <a:endParaRPr lang="nl-NL" dirty="0"/>
          </a:p>
        </p:txBody>
      </p:sp>
      <p:pic>
        <p:nvPicPr>
          <p:cNvPr id="4" name="Afbeelding 3"/>
          <p:cNvPicPr>
            <a:picLocks noChangeAspect="1"/>
          </p:cNvPicPr>
          <p:nvPr/>
        </p:nvPicPr>
        <p:blipFill rotWithShape="1">
          <a:blip r:embed="rId2"/>
          <a:srcRect t="57378" b="12959"/>
          <a:stretch/>
        </p:blipFill>
        <p:spPr>
          <a:xfrm>
            <a:off x="8087896" y="4894712"/>
            <a:ext cx="4682881" cy="1963288"/>
          </a:xfrm>
          <a:prstGeom prst="rect">
            <a:avLst/>
          </a:prstGeom>
        </p:spPr>
      </p:pic>
    </p:spTree>
    <p:extLst>
      <p:ext uri="{BB962C8B-B14F-4D97-AF65-F5344CB8AC3E}">
        <p14:creationId xmlns:p14="http://schemas.microsoft.com/office/powerpoint/2010/main" val="15334566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Doelgroep</a:t>
            </a:r>
            <a:endParaRPr lang="nl-NL" dirty="0"/>
          </a:p>
        </p:txBody>
      </p:sp>
      <p:sp>
        <p:nvSpPr>
          <p:cNvPr id="3" name="Tijdelijke aanduiding voor inhoud 2"/>
          <p:cNvSpPr>
            <a:spLocks noGrp="1"/>
          </p:cNvSpPr>
          <p:nvPr>
            <p:ph idx="1"/>
          </p:nvPr>
        </p:nvSpPr>
        <p:spPr/>
        <p:txBody>
          <a:bodyPr/>
          <a:lstStyle/>
          <a:p>
            <a:pPr>
              <a:buFont typeface="Wingdings" charset="2"/>
              <a:buChar char="§"/>
            </a:pPr>
            <a:r>
              <a:rPr lang="nl-NL" dirty="0" smtClean="0"/>
              <a:t> Om te weten te komen of de opdrachtgever zelf niet iets vergeet, zal je hem of haar vragen moeten stellen.</a:t>
            </a:r>
          </a:p>
          <a:p>
            <a:pPr>
              <a:buFont typeface="Wingdings" charset="2"/>
              <a:buChar char="§"/>
            </a:pPr>
            <a:r>
              <a:rPr lang="nl-NL" dirty="0"/>
              <a:t> </a:t>
            </a:r>
            <a:r>
              <a:rPr lang="nl-NL" dirty="0" smtClean="0"/>
              <a:t>‘Plaatje compleet te krijgen’</a:t>
            </a:r>
          </a:p>
          <a:p>
            <a:pPr>
              <a:buFont typeface="Wingdings" charset="2"/>
              <a:buChar char="§"/>
            </a:pPr>
            <a:r>
              <a:rPr lang="nl-NL" dirty="0"/>
              <a:t> </a:t>
            </a:r>
            <a:r>
              <a:rPr lang="nl-NL" dirty="0" smtClean="0"/>
              <a:t>Welke soort vragen stel je?</a:t>
            </a:r>
          </a:p>
          <a:p>
            <a:pPr>
              <a:buFont typeface="Wingdings" charset="2"/>
              <a:buChar char="§"/>
            </a:pPr>
            <a:r>
              <a:rPr lang="nl-NL" dirty="0"/>
              <a:t> </a:t>
            </a:r>
            <a:r>
              <a:rPr lang="nl-NL" dirty="0" smtClean="0"/>
              <a:t>Welke doelgroep?</a:t>
            </a:r>
          </a:p>
          <a:p>
            <a:pPr>
              <a:buFont typeface="Wingdings" charset="2"/>
              <a:buChar char="§"/>
            </a:pPr>
            <a:r>
              <a:rPr lang="nl-NL" dirty="0"/>
              <a:t> </a:t>
            </a:r>
            <a:r>
              <a:rPr lang="nl-NL" b="1" dirty="0" smtClean="0"/>
              <a:t>Doelgroep = is de groep voor wie je iets gaat organiseren</a:t>
            </a:r>
          </a:p>
          <a:p>
            <a:pPr>
              <a:buFont typeface="Wingdings" charset="2"/>
              <a:buChar char="§"/>
            </a:pPr>
            <a:r>
              <a:rPr lang="nl-NL" b="1" dirty="0"/>
              <a:t> </a:t>
            </a:r>
            <a:r>
              <a:rPr lang="nl-NL" dirty="0" smtClean="0"/>
              <a:t>Doelgroepenformulier</a:t>
            </a:r>
            <a:endParaRPr lang="nl-NL" dirty="0"/>
          </a:p>
        </p:txBody>
      </p:sp>
      <p:pic>
        <p:nvPicPr>
          <p:cNvPr id="4" name="Afbeelding 3"/>
          <p:cNvPicPr>
            <a:picLocks noChangeAspect="1"/>
          </p:cNvPicPr>
          <p:nvPr/>
        </p:nvPicPr>
        <p:blipFill>
          <a:blip r:embed="rId2"/>
          <a:stretch>
            <a:fillRect/>
          </a:stretch>
        </p:blipFill>
        <p:spPr>
          <a:xfrm>
            <a:off x="7633699" y="4848356"/>
            <a:ext cx="4335694" cy="1926975"/>
          </a:xfrm>
          <a:prstGeom prst="rect">
            <a:avLst/>
          </a:prstGeom>
        </p:spPr>
      </p:pic>
    </p:spTree>
    <p:extLst>
      <p:ext uri="{BB962C8B-B14F-4D97-AF65-F5344CB8AC3E}">
        <p14:creationId xmlns:p14="http://schemas.microsoft.com/office/powerpoint/2010/main" val="9498835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Plan van aanpak</a:t>
            </a:r>
            <a:endParaRPr lang="nl-NL" dirty="0"/>
          </a:p>
        </p:txBody>
      </p:sp>
      <p:sp>
        <p:nvSpPr>
          <p:cNvPr id="3" name="Tijdelijke aanduiding voor inhoud 2"/>
          <p:cNvSpPr>
            <a:spLocks noGrp="1"/>
          </p:cNvSpPr>
          <p:nvPr>
            <p:ph idx="1"/>
          </p:nvPr>
        </p:nvSpPr>
        <p:spPr/>
        <p:txBody>
          <a:bodyPr/>
          <a:lstStyle/>
          <a:p>
            <a:pPr>
              <a:buFont typeface="Wingdings" charset="2"/>
              <a:buChar char="§"/>
            </a:pPr>
            <a:r>
              <a:rPr lang="nl-NL" dirty="0" smtClean="0"/>
              <a:t> </a:t>
            </a:r>
            <a:r>
              <a:rPr lang="nl-NL" sz="2400" strike="sngStrike" dirty="0" smtClean="0"/>
              <a:t>Specificatie</a:t>
            </a:r>
          </a:p>
          <a:p>
            <a:pPr>
              <a:buFont typeface="Wingdings" charset="2"/>
              <a:buChar char="§"/>
            </a:pPr>
            <a:r>
              <a:rPr lang="nl-NL" sz="2400" strike="sngStrike" dirty="0" smtClean="0"/>
              <a:t> Doelgroepenformulier</a:t>
            </a:r>
          </a:p>
          <a:p>
            <a:pPr>
              <a:buFont typeface="Wingdings" charset="2"/>
              <a:buChar char="§"/>
            </a:pPr>
            <a:endParaRPr lang="nl-NL" dirty="0" smtClean="0"/>
          </a:p>
          <a:p>
            <a:pPr>
              <a:buFont typeface="Wingdings" charset="2"/>
              <a:buChar char="§"/>
            </a:pPr>
            <a:r>
              <a:rPr lang="nl-NL" sz="2400" dirty="0" smtClean="0"/>
              <a:t>PLAN VAN AANPAK </a:t>
            </a:r>
            <a:endParaRPr lang="nl-NL" sz="2400" strike="sngStrike" dirty="0" smtClean="0"/>
          </a:p>
        </p:txBody>
      </p:sp>
      <p:pic>
        <p:nvPicPr>
          <p:cNvPr id="4" name="Afbeelding 3"/>
          <p:cNvPicPr>
            <a:picLocks noChangeAspect="1"/>
          </p:cNvPicPr>
          <p:nvPr/>
        </p:nvPicPr>
        <p:blipFill>
          <a:blip r:embed="rId2"/>
          <a:stretch>
            <a:fillRect/>
          </a:stretch>
        </p:blipFill>
        <p:spPr>
          <a:xfrm>
            <a:off x="6719824" y="1076960"/>
            <a:ext cx="5080000" cy="5232400"/>
          </a:xfrm>
          <a:prstGeom prst="rect">
            <a:avLst/>
          </a:prstGeom>
        </p:spPr>
      </p:pic>
    </p:spTree>
    <p:extLst>
      <p:ext uri="{BB962C8B-B14F-4D97-AF65-F5344CB8AC3E}">
        <p14:creationId xmlns:p14="http://schemas.microsoft.com/office/powerpoint/2010/main" val="1417886687"/>
      </p:ext>
    </p:extLst>
  </p:cSld>
  <p:clrMapOvr>
    <a:masterClrMapping/>
  </p:clrMapOvr>
</p:sld>
</file>

<file path=ppt/theme/theme1.xml><?xml version="1.0" encoding="utf-8"?>
<a:theme xmlns:a="http://schemas.openxmlformats.org/drawingml/2006/main" name="Bijsnijden">
  <a:themeElements>
    <a:clrScheme name="Bijsnijden">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Bijsnijden">
      <a:majorFont>
        <a:latin typeface="Franklin Gothic Book" panose="020B0503020102020204"/>
        <a:ea typeface=""/>
        <a:cs typeface=""/>
      </a:majorFont>
      <a:minorFont>
        <a:latin typeface="Franklin Gothic Book" panose="020B0503020102020204"/>
        <a:ea typeface=""/>
        <a:cs typeface=""/>
      </a:minorFont>
    </a:fontScheme>
    <a:fmtScheme name="Bijsnijden">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docProps/app.xml><?xml version="1.0" encoding="utf-8"?>
<Properties xmlns="http://schemas.openxmlformats.org/officeDocument/2006/extended-properties" xmlns:vt="http://schemas.openxmlformats.org/officeDocument/2006/docPropsVTypes">
  <Template>Crop</Template>
  <TotalTime>1818</TotalTime>
  <Words>1151</Words>
  <Application>Microsoft Macintosh PowerPoint</Application>
  <PresentationFormat>Breedbeeld</PresentationFormat>
  <Paragraphs>154</Paragraphs>
  <Slides>30</Slides>
  <Notes>0</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30</vt:i4>
      </vt:variant>
    </vt:vector>
  </HeadingPairs>
  <TitlesOfParts>
    <vt:vector size="33" baseType="lpstr">
      <vt:lpstr>Franklin Gothic Book</vt:lpstr>
      <vt:lpstr>Wingdings</vt:lpstr>
      <vt:lpstr>Bijsnijden</vt:lpstr>
      <vt:lpstr>Communiceren met de opdrachtgever</vt:lpstr>
      <vt:lpstr>Doelen</vt:lpstr>
      <vt:lpstr>Inleiding</vt:lpstr>
      <vt:lpstr>Theorie</vt:lpstr>
      <vt:lpstr>Opdrachtgevers</vt:lpstr>
      <vt:lpstr>De module</vt:lpstr>
      <vt:lpstr>Specificatie</vt:lpstr>
      <vt:lpstr>Doelgroep</vt:lpstr>
      <vt:lpstr>Plan van aanpak</vt:lpstr>
      <vt:lpstr>Wat is een plan van aanpak?</vt:lpstr>
      <vt:lpstr>Hoe moet een plan van aanpak eruit zien?</vt:lpstr>
      <vt:lpstr>Voorbeeld </vt:lpstr>
      <vt:lpstr>Presentatie</vt:lpstr>
      <vt:lpstr>Presentatie</vt:lpstr>
      <vt:lpstr>De voorbereiden vóór de presentatie</vt:lpstr>
      <vt:lpstr>Inleiding presentatie</vt:lpstr>
      <vt:lpstr>Inhoud presentatie</vt:lpstr>
      <vt:lpstr>Afsluiting presentatie</vt:lpstr>
      <vt:lpstr>Tips voor een goede presentatie</vt:lpstr>
      <vt:lpstr>Film</vt:lpstr>
      <vt:lpstr>PRAKTIJK</vt:lpstr>
      <vt:lpstr>Sport en bewegingsmogelijkheden in de regio</vt:lpstr>
      <vt:lpstr>Oefenopdracht; presenteren sport en bewegingsmogelijkheden</vt:lpstr>
      <vt:lpstr>PowerPoint-presentatie</vt:lpstr>
      <vt:lpstr>Doel sportevenement</vt:lpstr>
      <vt:lpstr>Sportmogelijkheid kiezen</vt:lpstr>
      <vt:lpstr>Doelgroepenformulier maken (vervolgafspraak opdrachtgever)</vt:lpstr>
      <vt:lpstr>Eindopdracht: kennismakingspresentatie werkveld</vt:lpstr>
      <vt:lpstr>Zijn de doelen behaald?</vt:lpstr>
      <vt:lpstr>Huiswerk</vt:lpstr>
    </vt:vector>
  </TitlesOfParts>
  <Company/>
  <LinksUpToDate>false</LinksUpToDate>
  <SharedDoc>false</SharedDoc>
  <HyperlinksChanged>false</HyperlinksChanged>
  <AppVersion>15.0026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Communiceren met de opdrachtgever</dc:title>
  <dc:creator>Denice Sellis</dc:creator>
  <cp:lastModifiedBy>Denice Sellis</cp:lastModifiedBy>
  <cp:revision>47</cp:revision>
  <cp:lastPrinted>2019-10-08T11:13:21Z</cp:lastPrinted>
  <dcterms:created xsi:type="dcterms:W3CDTF">2019-09-24T11:54:28Z</dcterms:created>
  <dcterms:modified xsi:type="dcterms:W3CDTF">2020-03-26T08:38:28Z</dcterms:modified>
</cp:coreProperties>
</file>