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4"/>
  </p:sldMasterIdLst>
  <p:notesMasterIdLst>
    <p:notesMasterId r:id="rId38"/>
  </p:notesMasterIdLst>
  <p:handoutMasterIdLst>
    <p:handoutMasterId r:id="rId39"/>
  </p:handoutMasterIdLst>
  <p:sldIdLst>
    <p:sldId id="295" r:id="rId5"/>
    <p:sldId id="298" r:id="rId6"/>
    <p:sldId id="299" r:id="rId7"/>
    <p:sldId id="259" r:id="rId8"/>
    <p:sldId id="290" r:id="rId9"/>
    <p:sldId id="292" r:id="rId10"/>
    <p:sldId id="293" r:id="rId11"/>
    <p:sldId id="291" r:id="rId12"/>
    <p:sldId id="294" r:id="rId13"/>
    <p:sldId id="286" r:id="rId14"/>
    <p:sldId id="316" r:id="rId15"/>
    <p:sldId id="317" r:id="rId16"/>
    <p:sldId id="300" r:id="rId17"/>
    <p:sldId id="278" r:id="rId18"/>
    <p:sldId id="271" r:id="rId19"/>
    <p:sldId id="296" r:id="rId20"/>
    <p:sldId id="279" r:id="rId21"/>
    <p:sldId id="301" r:id="rId22"/>
    <p:sldId id="318" r:id="rId23"/>
    <p:sldId id="319" r:id="rId24"/>
    <p:sldId id="304" r:id="rId25"/>
    <p:sldId id="303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282" r:id="rId37"/>
  </p:sldIdLst>
  <p:sldSz cx="9144000" cy="6858000" type="screen4x3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86" autoAdjust="0"/>
  </p:normalViewPr>
  <p:slideViewPr>
    <p:cSldViewPr>
      <p:cViewPr varScale="1">
        <p:scale>
          <a:sx n="66" d="100"/>
          <a:sy n="66" d="100"/>
        </p:scale>
        <p:origin x="131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25" cy="497205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493" y="0"/>
            <a:ext cx="2949525" cy="497205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r">
              <a:defRPr sz="1200"/>
            </a:lvl1pPr>
          </a:lstStyle>
          <a:p>
            <a:fld id="{B4DECD55-4D77-47F5-B19A-C3D2EBF9C946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5302"/>
            <a:ext cx="2949525" cy="497205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493" y="9445302"/>
            <a:ext cx="2949525" cy="497205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r">
              <a:defRPr sz="1200"/>
            </a:lvl1pPr>
          </a:lstStyle>
          <a:p>
            <a:fld id="{27A1E095-A685-46FA-A189-761F8FA239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3996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8" cy="497205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8" cy="497205"/>
          </a:xfrm>
          <a:prstGeom prst="rect">
            <a:avLst/>
          </a:prstGeom>
        </p:spPr>
        <p:txBody>
          <a:bodyPr vert="horz" lIns="91842" tIns="45921" rIns="91842" bIns="45921" rtlCol="0"/>
          <a:lstStyle>
            <a:lvl1pPr algn="r">
              <a:defRPr sz="1200"/>
            </a:lvl1pPr>
          </a:lstStyle>
          <a:p>
            <a:fld id="{7C9E699A-3E47-4B7E-A588-00927640DB88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2" tIns="45921" rIns="91842" bIns="4592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842" tIns="45921" rIns="91842" bIns="45921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445170"/>
            <a:ext cx="2949098" cy="497205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8" cy="497205"/>
          </a:xfrm>
          <a:prstGeom prst="rect">
            <a:avLst/>
          </a:prstGeom>
        </p:spPr>
        <p:txBody>
          <a:bodyPr vert="horz" lIns="91842" tIns="45921" rIns="91842" bIns="45921" rtlCol="0" anchor="b"/>
          <a:lstStyle>
            <a:lvl1pPr algn="r">
              <a:defRPr sz="1200"/>
            </a:lvl1pPr>
          </a:lstStyle>
          <a:p>
            <a:fld id="{72265FA8-6BF1-4F96-A069-E1DB53A27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37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nl-NL" altLang="nl-NL">
              <a:ea typeface="Geneva"/>
              <a:cs typeface="Geneva"/>
            </a:endParaRPr>
          </a:p>
        </p:txBody>
      </p:sp>
      <p:sp>
        <p:nvSpPr>
          <p:cNvPr id="4915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436" indent="-2854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651" indent="-22801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269" indent="-22801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292" indent="-22801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503" indent="-2280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715" indent="-2280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2927" indent="-2280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2138" indent="-22801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665122D-53F3-4744-A865-9E21F1D4F436}" type="slidenum">
              <a:rPr lang="nl-NL" altLang="nl-NL" smtClean="0">
                <a:latin typeface="Arial" pitchFamily="34" charset="0"/>
                <a:ea typeface="Geneva"/>
                <a:cs typeface="Geneva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nl-NL" altLang="nl-NL">
              <a:latin typeface="Arial" pitchFamily="34" charset="0"/>
              <a:ea typeface="Geneva"/>
              <a:cs typeface="Genev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49717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544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sz="1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4438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8928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Tvpk</a:t>
            </a:r>
            <a:r>
              <a:rPr lang="nl-NL" baseline="0" dirty="0"/>
              <a:t> inventariseert de zorgvraag; krijgt van meerdere disciplines informatie om juiste indicatie te stellen. </a:t>
            </a:r>
          </a:p>
          <a:p>
            <a:r>
              <a:rPr lang="nl-NL" baseline="0" dirty="0"/>
              <a:t>Als naar huis niet mogelijk (niet veilig mobiliseren, </a:t>
            </a:r>
            <a:r>
              <a:rPr lang="nl-NL" baseline="0" dirty="0" err="1"/>
              <a:t>onplanbare</a:t>
            </a:r>
            <a:r>
              <a:rPr lang="nl-NL" baseline="0" dirty="0"/>
              <a:t> zorg)  is, dan verschillende mogelijkheden.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1981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411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953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280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4884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265FA8-6BF1-4F96-A069-E1DB53A273B7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8022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666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1641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7861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81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6644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691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573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7691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0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8000" y="540000"/>
            <a:ext cx="7848000" cy="615553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defRPr sz="3400" b="1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/>
              <a:t>Klik om de stijl te bewerken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000" y="2196000"/>
            <a:ext cx="7776000" cy="33855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x-none" dirty="0"/>
          </a:p>
        </p:txBody>
      </p:sp>
      <p:sp>
        <p:nvSpPr>
          <p:cNvPr id="6" name="Tijdelijke aanduiding voor tekst 4"/>
          <p:cNvSpPr>
            <a:spLocks noGrp="1"/>
          </p:cNvSpPr>
          <p:nvPr>
            <p:ph type="body" sz="quarter" idx="10"/>
          </p:nvPr>
        </p:nvSpPr>
        <p:spPr>
          <a:xfrm>
            <a:off x="576000" y="5950800"/>
            <a:ext cx="4464000" cy="36038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1pPr>
            <a:lvl2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2pPr>
            <a:lvl3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3pPr>
            <a:lvl4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4pPr>
            <a:lvl5pPr marL="0" indent="0">
              <a:spcBef>
                <a:spcPts val="384"/>
              </a:spcBef>
              <a:buFontTx/>
              <a:buNone/>
              <a:defRPr sz="1600">
                <a:solidFill>
                  <a:srgbClr val="003183"/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237040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366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66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68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3683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08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16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776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287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C750F-44E9-44A8-A49A-13F019230607}" type="datetimeFigureOut">
              <a:rPr lang="nl-NL" smtClean="0"/>
              <a:pPr/>
              <a:t>17-5-2020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524534-E5DA-4F52-B82D-2195E31AAD7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03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ctrTitle"/>
          </p:nvPr>
        </p:nvSpPr>
        <p:spPr>
          <a:xfrm>
            <a:off x="647700" y="539750"/>
            <a:ext cx="7848600" cy="1661993"/>
          </a:xfrm>
        </p:spPr>
        <p:txBody>
          <a:bodyPr anchor="t"/>
          <a:lstStyle/>
          <a:p>
            <a:pPr eaLnBrk="1" hangingPunct="1"/>
            <a:r>
              <a:rPr lang="nl-NL" altLang="nl-NL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Transferverpleegkundigen UMCG en Transmurale samenwerking</a:t>
            </a:r>
            <a:endParaRPr lang="en-US" altLang="nl-NL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00" name="Tijdelijke aanduiding voor tekst 1"/>
          <p:cNvSpPr>
            <a:spLocks noGrp="1"/>
          </p:cNvSpPr>
          <p:nvPr>
            <p:ph type="body" sz="quarter" idx="10"/>
          </p:nvPr>
        </p:nvSpPr>
        <p:spPr>
          <a:xfrm>
            <a:off x="395288" y="5732463"/>
            <a:ext cx="4464744" cy="648865"/>
          </a:xfrm>
          <a:noFill/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</a:rPr>
              <a:t>Datum: 18 </a:t>
            </a:r>
            <a:r>
              <a:rPr lang="en-US" sz="1400" b="1" dirty="0" err="1">
                <a:solidFill>
                  <a:schemeClr val="tx1"/>
                </a:solidFill>
              </a:rPr>
              <a:t>mei</a:t>
            </a:r>
            <a:r>
              <a:rPr lang="en-US" sz="1400" b="1" dirty="0">
                <a:solidFill>
                  <a:schemeClr val="tx1"/>
                </a:solidFill>
              </a:rPr>
              <a:t> 2020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7412" name="Ondertitel 1"/>
          <p:cNvSpPr>
            <a:spLocks noGrp="1"/>
          </p:cNvSpPr>
          <p:nvPr>
            <p:ph type="subTitle" idx="1"/>
          </p:nvPr>
        </p:nvSpPr>
        <p:spPr>
          <a:xfrm>
            <a:off x="684213" y="2195513"/>
            <a:ext cx="7775575" cy="338554"/>
          </a:xfrm>
        </p:spPr>
        <p:txBody>
          <a:bodyPr/>
          <a:lstStyle/>
          <a:p>
            <a:endParaRPr lang="nl-NL" altLang="nl-N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57457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vormen van nazorg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1988840"/>
            <a:ext cx="6347714" cy="4052523"/>
          </a:xfrm>
        </p:spPr>
        <p:txBody>
          <a:bodyPr>
            <a:noAutofit/>
          </a:bodyPr>
          <a:lstStyle/>
          <a:p>
            <a:r>
              <a:rPr lang="nl-NL" dirty="0"/>
              <a:t>Thuiszorg/ terminale zorg</a:t>
            </a:r>
          </a:p>
          <a:p>
            <a:r>
              <a:rPr lang="nl-NL" dirty="0"/>
              <a:t>Tijdelijke zorg in woonzorgcentrum met </a:t>
            </a:r>
            <a:r>
              <a:rPr lang="nl-NL" b="1" dirty="0" err="1"/>
              <a:t>E</a:t>
            </a:r>
            <a:r>
              <a:rPr lang="nl-NL" dirty="0" err="1"/>
              <a:t>erste</a:t>
            </a:r>
            <a:r>
              <a:rPr lang="nl-NL" b="1" dirty="0" err="1"/>
              <a:t>L</a:t>
            </a:r>
            <a:r>
              <a:rPr lang="nl-NL" dirty="0" err="1"/>
              <a:t>ijns</a:t>
            </a:r>
            <a:r>
              <a:rPr lang="nl-NL" b="1" dirty="0" err="1"/>
              <a:t>V</a:t>
            </a:r>
            <a:r>
              <a:rPr lang="nl-NL" dirty="0" err="1"/>
              <a:t>erblijf</a:t>
            </a:r>
            <a:r>
              <a:rPr lang="nl-NL" dirty="0"/>
              <a:t> laag(ELV laag)</a:t>
            </a:r>
          </a:p>
          <a:p>
            <a:r>
              <a:rPr lang="nl-NL" dirty="0"/>
              <a:t>Tijdelijke zorg in </a:t>
            </a:r>
            <a:r>
              <a:rPr lang="nl-NL" b="1" dirty="0"/>
              <a:t>verpleeghuis</a:t>
            </a:r>
            <a:r>
              <a:rPr lang="nl-NL" dirty="0"/>
              <a:t> met </a:t>
            </a:r>
            <a:r>
              <a:rPr lang="nl-NL" b="1" dirty="0" err="1"/>
              <a:t>E</a:t>
            </a:r>
            <a:r>
              <a:rPr lang="nl-NL" dirty="0" err="1"/>
              <a:t>erste</a:t>
            </a:r>
            <a:r>
              <a:rPr lang="nl-NL" b="1" dirty="0" err="1"/>
              <a:t>L</a:t>
            </a:r>
            <a:r>
              <a:rPr lang="nl-NL" dirty="0" err="1"/>
              <a:t>ijns</a:t>
            </a:r>
            <a:r>
              <a:rPr lang="nl-NL" b="1" dirty="0" err="1"/>
              <a:t>V</a:t>
            </a:r>
            <a:r>
              <a:rPr lang="nl-NL" dirty="0" err="1"/>
              <a:t>erblijf</a:t>
            </a:r>
            <a:r>
              <a:rPr lang="nl-NL" dirty="0"/>
              <a:t> hoog(ELV hoog)</a:t>
            </a:r>
          </a:p>
          <a:p>
            <a:r>
              <a:rPr lang="nl-NL" dirty="0"/>
              <a:t>Terminale zorg in verpleeghuis met </a:t>
            </a:r>
            <a:r>
              <a:rPr lang="nl-NL" b="1" dirty="0" err="1"/>
              <a:t>E</a:t>
            </a:r>
            <a:r>
              <a:rPr lang="nl-NL" dirty="0" err="1"/>
              <a:t>erste</a:t>
            </a:r>
            <a:r>
              <a:rPr lang="nl-NL" b="1" dirty="0" err="1"/>
              <a:t>L</a:t>
            </a:r>
            <a:r>
              <a:rPr lang="nl-NL" dirty="0" err="1"/>
              <a:t>ijns</a:t>
            </a:r>
            <a:r>
              <a:rPr lang="nl-NL" b="1" dirty="0" err="1"/>
              <a:t>V</a:t>
            </a:r>
            <a:r>
              <a:rPr lang="nl-NL" dirty="0" err="1"/>
              <a:t>erblijf</a:t>
            </a:r>
            <a:r>
              <a:rPr lang="nl-NL" dirty="0"/>
              <a:t>(ELV palliatief)</a:t>
            </a:r>
          </a:p>
          <a:p>
            <a:r>
              <a:rPr lang="nl-NL" dirty="0"/>
              <a:t>Revalidatie in verpleeghuis. </a:t>
            </a:r>
            <a:r>
              <a:rPr lang="nl-NL" b="1" dirty="0"/>
              <a:t>G</a:t>
            </a:r>
            <a:r>
              <a:rPr lang="nl-NL" dirty="0"/>
              <a:t>eriatrische </a:t>
            </a:r>
            <a:r>
              <a:rPr lang="nl-NL" b="1" dirty="0"/>
              <a:t>R</a:t>
            </a:r>
            <a:r>
              <a:rPr lang="nl-NL" dirty="0"/>
              <a:t>evalidatie</a:t>
            </a:r>
            <a:r>
              <a:rPr lang="nl-NL" b="1" dirty="0"/>
              <a:t>z</a:t>
            </a:r>
            <a:r>
              <a:rPr lang="nl-NL" dirty="0"/>
              <a:t>org(GRZ)</a:t>
            </a:r>
            <a:r>
              <a:rPr lang="nl-NL" b="1" dirty="0"/>
              <a:t> </a:t>
            </a:r>
          </a:p>
          <a:p>
            <a:r>
              <a:rPr lang="nl-NL" b="1" dirty="0"/>
              <a:t>Wonen</a:t>
            </a:r>
            <a:r>
              <a:rPr lang="nl-NL" dirty="0"/>
              <a:t> in woonzorgcentrum/verpleeghuis. </a:t>
            </a:r>
            <a:r>
              <a:rPr lang="nl-NL" dirty="0" err="1"/>
              <a:t>Longstay</a:t>
            </a:r>
            <a:r>
              <a:rPr lang="nl-NL" dirty="0"/>
              <a:t> = </a:t>
            </a:r>
            <a:r>
              <a:rPr lang="nl-NL" b="1" dirty="0"/>
              <a:t>W</a:t>
            </a:r>
            <a:r>
              <a:rPr lang="nl-NL" dirty="0"/>
              <a:t>et </a:t>
            </a:r>
            <a:r>
              <a:rPr lang="nl-NL" b="1" dirty="0"/>
              <a:t>L</a:t>
            </a:r>
            <a:r>
              <a:rPr lang="nl-NL" dirty="0"/>
              <a:t>angdurige </a:t>
            </a:r>
            <a:r>
              <a:rPr lang="nl-NL" b="1" dirty="0"/>
              <a:t>Z</a:t>
            </a:r>
            <a:r>
              <a:rPr lang="nl-NL" dirty="0"/>
              <a:t>org(WLZ)</a:t>
            </a:r>
          </a:p>
          <a:p>
            <a:r>
              <a:rPr lang="nl-NL" dirty="0"/>
              <a:t>Wet Maatschappelijke Ondersteuning(WMO)</a:t>
            </a:r>
          </a:p>
          <a:p>
            <a:r>
              <a:rPr lang="nl-NL" i="1" dirty="0"/>
              <a:t>Klinische revalidatie (Beatrixoord o.a.) door </a:t>
            </a:r>
            <a:r>
              <a:rPr lang="nl-NL" i="1" dirty="0" err="1"/>
              <a:t>revalidatie-arts</a:t>
            </a:r>
            <a:endParaRPr lang="nl-NL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Thuiszorg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2648" y="1600200"/>
            <a:ext cx="8531352" cy="5257800"/>
          </a:xfrm>
        </p:spPr>
        <p:txBody>
          <a:bodyPr>
            <a:normAutofit/>
          </a:bodyPr>
          <a:lstStyle/>
          <a:p>
            <a:r>
              <a:rPr lang="nl-NL" dirty="0"/>
              <a:t>Zorg(leef)plan = indicatie door wijkverpleegkundige</a:t>
            </a:r>
          </a:p>
          <a:p>
            <a:r>
              <a:rPr lang="nl-NL" dirty="0"/>
              <a:t>Goede informatie (verpleegkundig en medisch)aanleveren</a:t>
            </a:r>
          </a:p>
          <a:p>
            <a:r>
              <a:rPr lang="nl-NL" dirty="0"/>
              <a:t>Belangrijk: waarom kan patiënt en/of mantelzorger zorg zelf niet      leveren? </a:t>
            </a:r>
          </a:p>
          <a:p>
            <a:r>
              <a:rPr lang="nl-NL" dirty="0"/>
              <a:t>Persoonlijke verzorging krijg je </a:t>
            </a:r>
            <a:r>
              <a:rPr lang="nl-NL" b="1" dirty="0"/>
              <a:t>niet:</a:t>
            </a:r>
          </a:p>
          <a:p>
            <a:pPr lvl="1"/>
            <a:r>
              <a:rPr lang="nl-NL" dirty="0"/>
              <a:t>- als je een gezonde partner hebt</a:t>
            </a:r>
          </a:p>
          <a:p>
            <a:pPr lvl="1"/>
            <a:r>
              <a:rPr lang="nl-NL" dirty="0"/>
              <a:t>- werk van de partner is geen reden</a:t>
            </a:r>
          </a:p>
          <a:p>
            <a:pPr lvl="1"/>
            <a:r>
              <a:rPr lang="nl-NL" dirty="0"/>
              <a:t>-	uit voorzorg/is wel even makkelijk</a:t>
            </a:r>
          </a:p>
          <a:p>
            <a:r>
              <a:rPr lang="nl-NL" dirty="0"/>
              <a:t>- boodschappen en huishoudelijke hulp wordt niet door een 	verzorgende/verpleegkundige van de thuiszorg gedaan. Aanvraag voor 		huishoudelijke hulp loopt via de WMO van de gemeente</a:t>
            </a:r>
          </a:p>
        </p:txBody>
      </p:sp>
    </p:spTree>
    <p:extLst>
      <p:ext uri="{BB962C8B-B14F-4D97-AF65-F5344CB8AC3E}">
        <p14:creationId xmlns:p14="http://schemas.microsoft.com/office/powerpoint/2010/main" val="474991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Terminale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Levensverwachting van de patiënt is korter dan 3 maanden.</a:t>
            </a:r>
          </a:p>
          <a:p>
            <a:pPr marL="0" indent="0">
              <a:buNone/>
            </a:pPr>
            <a:r>
              <a:rPr lang="nl-NL" dirty="0"/>
              <a:t>Behandelend arts moet dit met de patiënt en/of familie bespreken.</a:t>
            </a:r>
          </a:p>
          <a:p>
            <a:r>
              <a:rPr lang="nl-NL" dirty="0"/>
              <a:t>Naar huis met zorgmomenten</a:t>
            </a:r>
          </a:p>
          <a:p>
            <a:r>
              <a:rPr lang="nl-NL" dirty="0"/>
              <a:t>Naar huis met 24-uurs zorg</a:t>
            </a:r>
          </a:p>
          <a:p>
            <a:r>
              <a:rPr lang="nl-NL" dirty="0"/>
              <a:t>Naar hospice</a:t>
            </a:r>
          </a:p>
          <a:p>
            <a:r>
              <a:rPr lang="nl-NL" dirty="0"/>
              <a:t>Naar verpleeghuis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7232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Opname in woonzorgcentrum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ELV Laag</a:t>
            </a:r>
          </a:p>
          <a:p>
            <a:r>
              <a:rPr lang="nl-NL" dirty="0"/>
              <a:t>Aandoening is somatisch, er is binnen 12 weken zodanig herstel te verwachten dat de patiënt naar de thuissituatie kan terugkeren</a:t>
            </a:r>
          </a:p>
          <a:p>
            <a:r>
              <a:rPr lang="nl-NL" dirty="0"/>
              <a:t>Patiënt heeft geen partner of partner met objectiveerbare beperkingen waardoor hij/zij de noodzakelijke hulp en toezicht niet kan bieden </a:t>
            </a:r>
          </a:p>
          <a:p>
            <a:r>
              <a:rPr lang="nl-NL" dirty="0"/>
              <a:t>Alleen als er sprake is van </a:t>
            </a:r>
            <a:r>
              <a:rPr lang="nl-NL" b="1" dirty="0"/>
              <a:t>niet </a:t>
            </a:r>
            <a:r>
              <a:rPr lang="nl-NL" b="1" dirty="0" err="1"/>
              <a:t>planbare</a:t>
            </a:r>
            <a:r>
              <a:rPr lang="nl-NL" b="1" dirty="0"/>
              <a:t> zorg en zorg in de directe nabijheid</a:t>
            </a:r>
            <a:r>
              <a:rPr lang="nl-NL" dirty="0"/>
              <a:t>, bv niet alleen naar toilet kunnen/transfers maken</a:t>
            </a:r>
          </a:p>
          <a:p>
            <a:r>
              <a:rPr lang="nl-NL" dirty="0"/>
              <a:t>Huisarts is eindverantwoordelijke voor deze zorg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4477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Opname in verpleeghuis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ELV Hoog</a:t>
            </a:r>
          </a:p>
          <a:p>
            <a:r>
              <a:rPr lang="nl-NL" dirty="0"/>
              <a:t>Gericht op terugkeer naar huis</a:t>
            </a:r>
          </a:p>
          <a:p>
            <a:r>
              <a:rPr lang="nl-NL" dirty="0"/>
              <a:t>Er is sprake van meervoudige problematiek zonder specifieke behandeldoelen van meerdere disciplines (= dus </a:t>
            </a:r>
            <a:r>
              <a:rPr lang="nl-NL" b="1" dirty="0"/>
              <a:t>geen</a:t>
            </a:r>
            <a:r>
              <a:rPr lang="nl-NL" dirty="0"/>
              <a:t> revalidatie)</a:t>
            </a:r>
          </a:p>
          <a:p>
            <a:r>
              <a:rPr lang="nl-NL" dirty="0"/>
              <a:t>Patiënt heeft veel (verpleegkundige) zorg nodig en moet met 2 personen uit bed/met transfers geholpen worden.</a:t>
            </a:r>
          </a:p>
          <a:p>
            <a:r>
              <a:rPr lang="nl-NL" dirty="0"/>
              <a:t>Specialist ouderengeneeskunde is eindverantwoordelijke voor deze zorg</a:t>
            </a:r>
          </a:p>
        </p:txBody>
      </p:sp>
    </p:spTree>
    <p:extLst>
      <p:ext uri="{BB962C8B-B14F-4D97-AF65-F5344CB8AC3E}">
        <p14:creationId xmlns:p14="http://schemas.microsoft.com/office/powerpoint/2010/main" val="3320266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Opname in een verpleeghuis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dirty="0"/>
              <a:t>Geriatrische </a:t>
            </a:r>
            <a:r>
              <a:rPr lang="nl-NL" dirty="0" err="1"/>
              <a:t>RevalidatieZorg</a:t>
            </a:r>
            <a:r>
              <a:rPr lang="nl-NL" dirty="0"/>
              <a:t>(GRZ)</a:t>
            </a:r>
          </a:p>
          <a:p>
            <a:r>
              <a:rPr lang="nl-NL" dirty="0"/>
              <a:t>Revalidatie in het verpleeghuis </a:t>
            </a:r>
          </a:p>
          <a:p>
            <a:r>
              <a:rPr lang="nl-NL" dirty="0"/>
              <a:t>Tvpk doet de triage </a:t>
            </a:r>
          </a:p>
          <a:p>
            <a:r>
              <a:rPr lang="nl-NL" dirty="0"/>
              <a:t>Bij aanmelding: wat is het doel van de revalidatie, belastbaarheid vd patiënt, geschatte duur behandeling, is patiënt </a:t>
            </a:r>
            <a:r>
              <a:rPr lang="nl-NL" b="1" dirty="0"/>
              <a:t>leer- en </a:t>
            </a:r>
            <a:r>
              <a:rPr lang="nl-NL" b="1" dirty="0" err="1"/>
              <a:t>trainbaar</a:t>
            </a:r>
            <a:endParaRPr lang="nl-NL" b="1" dirty="0"/>
          </a:p>
          <a:p>
            <a:r>
              <a:rPr lang="nl-NL" dirty="0"/>
              <a:t>Specialist ouderen geneeskunde van het verpleeghuis opent DBC</a:t>
            </a:r>
          </a:p>
          <a:p>
            <a:pPr marL="0" indent="0">
              <a:buNone/>
            </a:pPr>
            <a:endParaRPr lang="nl-NL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Voorwaarden GRZ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Multidisciplinaire revalidatiezorg</a:t>
            </a:r>
          </a:p>
          <a:p>
            <a:r>
              <a:rPr lang="nl-NL" dirty="0"/>
              <a:t>Aansluitend aan ziekenhuisopname of binnen 1 week na ziekenhuisopname (spijtoptanten)</a:t>
            </a:r>
          </a:p>
          <a:p>
            <a:r>
              <a:rPr lang="nl-NL" dirty="0"/>
              <a:t>GRZ vanuit thuissituatie: beoordeling door Specialist Ouderen Geneeskunde</a:t>
            </a:r>
          </a:p>
          <a:p>
            <a:r>
              <a:rPr lang="nl-NL" dirty="0"/>
              <a:t>Terugkeer naar huis na de revalidatie</a:t>
            </a:r>
          </a:p>
          <a:p>
            <a:r>
              <a:rPr lang="nl-NL" dirty="0" err="1"/>
              <a:t>Trainbaar</a:t>
            </a:r>
            <a:r>
              <a:rPr lang="nl-NL" dirty="0"/>
              <a:t>/leerbaar</a:t>
            </a:r>
          </a:p>
          <a:p>
            <a:r>
              <a:rPr lang="nl-NL" dirty="0"/>
              <a:t>Maximale duur is 6 maanden</a:t>
            </a:r>
          </a:p>
        </p:txBody>
      </p:sp>
    </p:spTree>
    <p:extLst>
      <p:ext uri="{BB962C8B-B14F-4D97-AF65-F5344CB8AC3E}">
        <p14:creationId xmlns:p14="http://schemas.microsoft.com/office/powerpoint/2010/main" val="1967084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 Langdurige 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514116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nl-NL" sz="1800" b="1" dirty="0"/>
              <a:t>Blijvend</a:t>
            </a:r>
            <a:r>
              <a:rPr lang="nl-NL" sz="1800" dirty="0"/>
              <a:t> 24-uurs zorg in nabijheid en/of permanent toezicht (langdurend) nodig</a:t>
            </a:r>
          </a:p>
          <a:p>
            <a:r>
              <a:rPr lang="nl-NL" dirty="0"/>
              <a:t>Vanuit ziekenhuis vraagt de transferverpleegkundige de indicatie            aan bij het </a:t>
            </a:r>
            <a:r>
              <a:rPr lang="nl-NL" b="1" dirty="0"/>
              <a:t>CIZ </a:t>
            </a:r>
            <a:r>
              <a:rPr lang="nl-NL" dirty="0"/>
              <a:t>(Centrum Indicatiestelling Zorg) voor langdurig  verblijf (wonen) in woonzorgcentrum of verpleeghuis.</a:t>
            </a:r>
          </a:p>
          <a:p>
            <a:r>
              <a:rPr lang="nl-NL" dirty="0"/>
              <a:t>CIZ stelt de juiste indicatie en bepaalt of iemand daarvoor in    aanmerking komt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0328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 Maatschappelijke ondersteuning(WMO)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altLang="nl-NL" dirty="0"/>
              <a:t>Extramurale ondersteuning, verzorging verstandelijke of zintuiglijke beperking, psychiatrisch ziektebeeld</a:t>
            </a:r>
          </a:p>
          <a:p>
            <a:r>
              <a:rPr lang="nl-NL" altLang="nl-NL" dirty="0"/>
              <a:t>Beschermd wonen psychiatrische stoornis</a:t>
            </a:r>
          </a:p>
          <a:p>
            <a:r>
              <a:rPr lang="nl-NL" altLang="nl-NL" dirty="0"/>
              <a:t>Begeleiding, dagbesteding</a:t>
            </a:r>
          </a:p>
          <a:p>
            <a:r>
              <a:rPr lang="nl-NL" altLang="nl-NL" dirty="0"/>
              <a:t>Huishoudelijke hulp(zeer beperkt)</a:t>
            </a:r>
          </a:p>
          <a:p>
            <a:r>
              <a:rPr lang="nl-NL" altLang="nl-NL" dirty="0" err="1"/>
              <a:t>Jeugdwet</a:t>
            </a:r>
            <a:endParaRPr lang="nl-NL" altLang="nl-NL" dirty="0"/>
          </a:p>
          <a:p>
            <a:r>
              <a:rPr lang="nl-NL" altLang="nl-NL" dirty="0"/>
              <a:t>Blijvende Hulpmiddelen </a:t>
            </a:r>
          </a:p>
          <a:p>
            <a:r>
              <a:rPr lang="nl-NL" altLang="nl-NL" dirty="0"/>
              <a:t>Transferverpleegkundige stelt zorgvraag vast</a:t>
            </a:r>
          </a:p>
          <a:p>
            <a:r>
              <a:rPr lang="nl-NL" altLang="nl-NL" dirty="0"/>
              <a:t>Gemeente zet zorg door naar aanbieder en gevraagde zorg wordt ingezet</a:t>
            </a:r>
          </a:p>
          <a:p>
            <a:r>
              <a:rPr lang="nl-NL" altLang="nl-NL" dirty="0"/>
              <a:t>Gemeente indiceert in de thuissituatie</a:t>
            </a:r>
          </a:p>
          <a:p>
            <a:endParaRPr lang="en-US" alt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2787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Medische hulpmiddelen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Wanneer een patiënt naar huis gaat met infuustherapie, zuurstof, sondevoeding, negatieve druktherapie(bv VAC-systeem), TPV  dan coördineert de transferverpleegkundige de aanvraag van de medische hulpmiddelen die nodig zijn</a:t>
            </a:r>
          </a:p>
          <a:p>
            <a:r>
              <a:rPr lang="nl-NL" dirty="0"/>
              <a:t>Aanvraag voor sondevoeding gebeurt in afstemming met de diëtist</a:t>
            </a:r>
          </a:p>
          <a:p>
            <a:r>
              <a:rPr lang="nl-NL" dirty="0"/>
              <a:t>Aanvraag voor TPV gebeurt in afstemming van het voedingsteam</a:t>
            </a:r>
          </a:p>
        </p:txBody>
      </p:sp>
    </p:spTree>
    <p:extLst>
      <p:ext uri="{BB962C8B-B14F-4D97-AF65-F5344CB8AC3E}">
        <p14:creationId xmlns:p14="http://schemas.microsoft.com/office/powerpoint/2010/main" val="2117912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Doelstelling transfer- verpleegkundigen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dirty="0"/>
              <a:t>Kwaliteit van zorg aan de patiënt na ontslag uit het ziekenhuis door de juiste zorg op de juiste plaats en de juiste tijd door de juiste zorgaanbieder.</a:t>
            </a:r>
          </a:p>
          <a:p>
            <a:pPr>
              <a:buNone/>
            </a:pPr>
            <a:endParaRPr lang="nl-NL" altLang="nl-NL" dirty="0"/>
          </a:p>
          <a:p>
            <a:pPr>
              <a:buFont typeface="Arial" charset="0"/>
              <a:buChar char="•"/>
            </a:pPr>
            <a:r>
              <a:rPr lang="nl-NL" altLang="nl-NL" dirty="0"/>
              <a:t>verbetering kwaliteit zorg(keten)</a:t>
            </a:r>
          </a:p>
          <a:p>
            <a:pPr>
              <a:buFont typeface="Arial" charset="0"/>
              <a:buChar char="•"/>
            </a:pPr>
            <a:r>
              <a:rPr lang="nl-NL" altLang="nl-NL" dirty="0"/>
              <a:t>verbetering organisatie van uitstroom patiënten</a:t>
            </a:r>
          </a:p>
          <a:p>
            <a:pPr>
              <a:buFont typeface="Arial" charset="0"/>
              <a:buChar char="•"/>
            </a:pPr>
            <a:r>
              <a:rPr lang="nl-NL" altLang="nl-NL" dirty="0"/>
              <a:t>reductie ligduur</a:t>
            </a:r>
          </a:p>
          <a:p>
            <a:pPr>
              <a:buFont typeface="Arial" charset="0"/>
              <a:buChar char="•"/>
            </a:pPr>
            <a:r>
              <a:rPr lang="nl-NL" altLang="nl-NL" dirty="0"/>
              <a:t>reductie verkeerde bed problematiek</a:t>
            </a:r>
          </a:p>
          <a:p>
            <a:pPr>
              <a:buFont typeface="Arial" charset="0"/>
              <a:buChar char="•"/>
            </a:pPr>
            <a:r>
              <a:rPr lang="nl-NL" altLang="nl-NL" dirty="0"/>
              <a:t>Innovatie qua zorgaanbod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90797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Wanneer een patiënt thuis bv een hoog/laag bed, rolstoel of andere hulpmiddelen nodig heeft regelt de transferverpleegkundige dit. Kosten zijn voor de zorgverzekeraar</a:t>
            </a:r>
          </a:p>
          <a:p>
            <a:r>
              <a:rPr lang="nl-NL" dirty="0"/>
              <a:t>Wanneer een patiënt krukken, rollator of een looprekje nodig heeft kan de transferverpleegkundige dit regelen echter de kosten moeten door de patiënt zelf betaald worden</a:t>
            </a:r>
          </a:p>
        </p:txBody>
      </p:sp>
    </p:spTree>
    <p:extLst>
      <p:ext uri="{BB962C8B-B14F-4D97-AF65-F5344CB8AC3E}">
        <p14:creationId xmlns:p14="http://schemas.microsoft.com/office/powerpoint/2010/main" val="1611506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Goed om te weten (</a:t>
            </a:r>
            <a:r>
              <a:rPr lang="nl-NL" sz="2000" dirty="0" err="1"/>
              <a:t>DO’s</a:t>
            </a:r>
            <a:r>
              <a:rPr lang="nl-NL" sz="2000" dirty="0"/>
              <a:t> and </a:t>
            </a:r>
            <a:r>
              <a:rPr lang="nl-NL" sz="2000" dirty="0" err="1"/>
              <a:t>Don’t</a:t>
            </a:r>
            <a:r>
              <a:rPr lang="nl-NL" sz="2000" dirty="0"/>
              <a:t>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r>
              <a:rPr lang="nl-NL" dirty="0"/>
              <a:t>Doe </a:t>
            </a:r>
            <a:r>
              <a:rPr lang="nl-NL" b="1" dirty="0"/>
              <a:t>geen</a:t>
            </a:r>
            <a:r>
              <a:rPr lang="nl-NL" dirty="0"/>
              <a:t> toezeggingen of beloftes naar patiënt m.b.t. de nazorg</a:t>
            </a:r>
          </a:p>
          <a:p>
            <a:r>
              <a:rPr lang="nl-NL" dirty="0"/>
              <a:t>Patiënt met delier kan in de acute fase moeilijk uitgeplaatst worden</a:t>
            </a:r>
          </a:p>
          <a:p>
            <a:r>
              <a:rPr lang="nl-NL" dirty="0"/>
              <a:t>We doen ons uiterste best iedereen op geplande ontslagdatum met ontslag te laten gaan. We zijn echter afhankelijk van de aanmeldingen, externe partijen zoals CIZ, wachtlijsten, de Sprong, thuiszorg etc.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6607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Transmurale samenwerking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Samenwerking tussen zorgaanbieders in de keten in het belang van de patiënt waardoor hij/zij de juiste zorg, op de juiste plaats door de juiste zorgaanbieder en de juiste tijd krijgt</a:t>
            </a:r>
          </a:p>
          <a:p>
            <a:r>
              <a:rPr lang="nl-NL" dirty="0"/>
              <a:t>Korte lijntjes en elkaar kennen zijn belangrijk</a:t>
            </a:r>
          </a:p>
          <a:p>
            <a:r>
              <a:rPr lang="nl-NL" dirty="0"/>
              <a:t>Meerdere netwerken in de regio</a:t>
            </a:r>
          </a:p>
          <a:p>
            <a:pPr lvl="1"/>
            <a:r>
              <a:rPr lang="nl-NL" dirty="0"/>
              <a:t>ZorgnaZorg</a:t>
            </a:r>
          </a:p>
          <a:p>
            <a:pPr lvl="1"/>
            <a:r>
              <a:rPr lang="nl-NL" dirty="0"/>
              <a:t>Geriatrische </a:t>
            </a:r>
            <a:r>
              <a:rPr lang="nl-NL" dirty="0" err="1"/>
              <a:t>RevalidatieZorg</a:t>
            </a:r>
            <a:r>
              <a:rPr lang="nl-NL" dirty="0"/>
              <a:t> (GRZ)</a:t>
            </a:r>
          </a:p>
          <a:p>
            <a:pPr lvl="1"/>
            <a:r>
              <a:rPr lang="nl-NL" dirty="0"/>
              <a:t>Transmurale verpleegkundige samenwerking</a:t>
            </a:r>
          </a:p>
          <a:p>
            <a:pPr lvl="1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lvl="1"/>
            <a:endParaRPr lang="en-US" alt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8720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ZorgnaZorg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Coöperatie in Noord Nederland </a:t>
            </a:r>
          </a:p>
          <a:p>
            <a:r>
              <a:rPr lang="nl-NL" dirty="0"/>
              <a:t>Samenwerking tussen ziekenhuizen en verpleeghuizen met als doel:</a:t>
            </a:r>
          </a:p>
          <a:p>
            <a:pPr marL="0" indent="0">
              <a:buNone/>
            </a:pPr>
            <a:r>
              <a:rPr lang="nl-NL" dirty="0"/>
              <a:t>	Verhogen kwaliteit van zorg voor de patiënt door het 	verbeteren van logistieke processen tussen 	zorgaanbieders door op een efficiënte wijze de juiste 	zorg op de juiste plaats te organiseren.</a:t>
            </a:r>
          </a:p>
          <a:p>
            <a:pPr marL="0" indent="0">
              <a:buNone/>
            </a:pPr>
            <a:r>
              <a:rPr lang="nl-NL" dirty="0"/>
              <a:t>	Hierdoor is het verblijf in het ziekenhuis niet langer 	dan medisch noodzakelijk en de vervolgbehandeling 	kan zo snel mogelijk beginnen rekening houdend met 	de voorkeuren van de patiënt.</a:t>
            </a:r>
          </a:p>
          <a:p>
            <a:r>
              <a:rPr lang="nl-NL" dirty="0"/>
              <a:t>www.zorgnazorg.nl</a:t>
            </a:r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 l="54050" t="29412" r="8264" b="26765"/>
          <a:stretch>
            <a:fillRect/>
          </a:stretch>
        </p:blipFill>
        <p:spPr bwMode="auto">
          <a:xfrm>
            <a:off x="3419872" y="5661248"/>
            <a:ext cx="1547664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43488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ZorgnaZorg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2060848"/>
            <a:ext cx="6347714" cy="4176464"/>
          </a:xfrm>
        </p:spPr>
        <p:txBody>
          <a:bodyPr>
            <a:noAutofit/>
          </a:bodyPr>
          <a:lstStyle/>
          <a:p>
            <a:r>
              <a:rPr lang="nl-NL" dirty="0"/>
              <a:t>Leden zijn ziekenhuizen(UMCG, Martini ziekenhuis, </a:t>
            </a:r>
            <a:r>
              <a:rPr lang="nl-NL" dirty="0" err="1"/>
              <a:t>Ommelander</a:t>
            </a:r>
            <a:r>
              <a:rPr lang="nl-NL" dirty="0"/>
              <a:t> ziekenhuis Groningen en </a:t>
            </a:r>
            <a:r>
              <a:rPr lang="nl-NL" dirty="0" err="1"/>
              <a:t>Treant</a:t>
            </a:r>
            <a:r>
              <a:rPr lang="nl-NL" dirty="0"/>
              <a:t>)en 24 zorginstellingen met 143 locaties</a:t>
            </a:r>
          </a:p>
          <a:p>
            <a:r>
              <a:rPr lang="nl-NL" dirty="0"/>
              <a:t>De frontoffice van ZorgnaZorg organiseert de nazorg voor patiënten die na verblijf in het ziekenhuis naar een verpleeghuis gaan. Dit gebeurt op basis van afspraken die binnen de coöperatie zijn gemaakt </a:t>
            </a:r>
          </a:p>
          <a:p>
            <a:r>
              <a:rPr lang="nl-NL" dirty="0"/>
              <a:t>Daarnaast is de frontoffice van ZorgnaZorg het coördinatiepunt voor het organiseren van (spoed) opnames in het verpleeghuis voor huisartsen.</a:t>
            </a:r>
          </a:p>
          <a:p>
            <a:r>
              <a:rPr lang="nl-NL" dirty="0"/>
              <a:t>ZorgnaZorg maakt gebruik van een Zorgmonitor die een actueel beeld geeft van beschikbare capaciteit in de deelnemende zorginstellingen. </a:t>
            </a:r>
          </a:p>
        </p:txBody>
      </p:sp>
    </p:spTree>
    <p:extLst>
      <p:ext uri="{BB962C8B-B14F-4D97-AF65-F5344CB8AC3E}">
        <p14:creationId xmlns:p14="http://schemas.microsoft.com/office/powerpoint/2010/main" val="10066539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GRZ netwerk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Deelnemers: Specialisten ouderen geneeskunde, geriaters, revalidatieartsen, </a:t>
            </a:r>
            <a:r>
              <a:rPr lang="nl-NL" dirty="0" err="1"/>
              <a:t>transferverpleegkundigen</a:t>
            </a:r>
            <a:r>
              <a:rPr lang="nl-NL" dirty="0"/>
              <a:t>, beleidsadviseurs transmurale zorg, ZorgnaZorg, </a:t>
            </a:r>
            <a:r>
              <a:rPr lang="nl-NL" dirty="0" err="1"/>
              <a:t>Menzis</a:t>
            </a:r>
            <a:r>
              <a:rPr lang="nl-NL" dirty="0"/>
              <a:t>, teamleiders/managers zorginstellingen</a:t>
            </a:r>
          </a:p>
          <a:p>
            <a:r>
              <a:rPr lang="nl-NL" dirty="0"/>
              <a:t>4 keer per jaar overleg</a:t>
            </a:r>
          </a:p>
          <a:p>
            <a:r>
              <a:rPr lang="nl-NL" dirty="0"/>
              <a:t>Gezamenlijk bespreken wat goed loopt, waar lopen we tegen problemen aan en hoe kunnen we daar iets aan doen</a:t>
            </a:r>
          </a:p>
        </p:txBody>
      </p:sp>
    </p:spTree>
    <p:extLst>
      <p:ext uri="{BB962C8B-B14F-4D97-AF65-F5344CB8AC3E}">
        <p14:creationId xmlns:p14="http://schemas.microsoft.com/office/powerpoint/2010/main" val="34740429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Transmurale verpleegkundige samenwerking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Deelnemers: vertegenwoordigers van ziekenhuizen en thuiszorgorganisaties uit de provincies Groningen en Drenthe</a:t>
            </a:r>
          </a:p>
          <a:p>
            <a:r>
              <a:rPr lang="nl-NL" dirty="0"/>
              <a:t>4 keer per jaar overleg</a:t>
            </a:r>
          </a:p>
          <a:p>
            <a:r>
              <a:rPr lang="nl-NL" dirty="0"/>
              <a:t>Doel: Hoe verbeteren we de overdracht van patiënten in de keten</a:t>
            </a:r>
          </a:p>
          <a:p>
            <a:r>
              <a:rPr lang="nl-NL" dirty="0"/>
              <a:t>Aanleiding was de transmurale </a:t>
            </a:r>
            <a:r>
              <a:rPr lang="nl-NL" dirty="0" err="1"/>
              <a:t>zorgbrug</a:t>
            </a:r>
            <a:r>
              <a:rPr lang="nl-NL" dirty="0"/>
              <a:t>. In het UMCG zijn onderdelen hiervan geïmplementeerd. </a:t>
            </a:r>
          </a:p>
        </p:txBody>
      </p:sp>
    </p:spTree>
    <p:extLst>
      <p:ext uri="{BB962C8B-B14F-4D97-AF65-F5344CB8AC3E}">
        <p14:creationId xmlns:p14="http://schemas.microsoft.com/office/powerpoint/2010/main" val="38091413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Transmurale </a:t>
            </a:r>
            <a:r>
              <a:rPr lang="nl-NL" dirty="0" err="1"/>
              <a:t>zorgbrug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ea typeface="Geneva" pitchFamily="-84" charset="0"/>
                <a:cs typeface="Geneva" pitchFamily="-84" charset="0"/>
              </a:rPr>
              <a:t>Het doel van de transmurale </a:t>
            </a:r>
            <a:r>
              <a:rPr lang="nl-NL" dirty="0" err="1">
                <a:ea typeface="Geneva" pitchFamily="-84" charset="0"/>
                <a:cs typeface="Geneva" pitchFamily="-84" charset="0"/>
              </a:rPr>
              <a:t>zorgbrug</a:t>
            </a:r>
            <a:r>
              <a:rPr lang="nl-NL" dirty="0">
                <a:ea typeface="Geneva" pitchFamily="-84" charset="0"/>
                <a:cs typeface="Geneva" pitchFamily="-84" charset="0"/>
              </a:rPr>
              <a:t> is behoud van het functioneren van de acuut in het ziekenhuis opgenomen oudere door:</a:t>
            </a:r>
          </a:p>
          <a:p>
            <a:pPr lvl="1"/>
            <a:r>
              <a:rPr lang="nl-NL" sz="1800" dirty="0" err="1">
                <a:ea typeface="Verdana" pitchFamily="34" charset="0"/>
                <a:cs typeface="Verdana" pitchFamily="34" charset="0"/>
              </a:rPr>
              <a:t>Pro-actieve</a:t>
            </a:r>
            <a:r>
              <a:rPr lang="nl-NL" sz="1800" dirty="0">
                <a:ea typeface="Verdana" pitchFamily="34" charset="0"/>
                <a:cs typeface="Verdana" pitchFamily="34" charset="0"/>
              </a:rPr>
              <a:t> ziekenhuiszorg</a:t>
            </a:r>
            <a:endParaRPr lang="en-US" sz="1800" dirty="0">
              <a:ea typeface="Verdana" pitchFamily="34" charset="0"/>
              <a:cs typeface="Verdana" pitchFamily="34" charset="0"/>
            </a:endParaRPr>
          </a:p>
          <a:p>
            <a:pPr lvl="1"/>
            <a:r>
              <a:rPr lang="nl-NL" sz="1800" dirty="0">
                <a:ea typeface="Verdana" pitchFamily="34" charset="0"/>
                <a:cs typeface="Verdana" pitchFamily="34" charset="0"/>
              </a:rPr>
              <a:t>Begeleide “warme” overgang naar huis door een wijkverpleegkundige</a:t>
            </a:r>
            <a:endParaRPr lang="en-US" sz="1800" dirty="0">
              <a:ea typeface="Verdana" pitchFamily="34" charset="0"/>
              <a:cs typeface="Verdana" pitchFamily="34" charset="0"/>
            </a:endParaRPr>
          </a:p>
          <a:p>
            <a:pPr lvl="1"/>
            <a:r>
              <a:rPr lang="nl-NL" sz="1800" dirty="0">
                <a:ea typeface="Verdana" pitchFamily="34" charset="0"/>
                <a:cs typeface="Verdana" pitchFamily="34" charset="0"/>
              </a:rPr>
              <a:t>Structurele nazorg in de thuissituatie.</a:t>
            </a:r>
            <a:endParaRPr lang="en-US" sz="1800" dirty="0">
              <a:ea typeface="Verdana" pitchFamily="34" charset="0"/>
              <a:cs typeface="Verdana" pitchFamily="34" charset="0"/>
            </a:endParaRPr>
          </a:p>
          <a:p>
            <a:endParaRPr lang="en-US" sz="1600" dirty="0">
              <a:latin typeface="Verdana" pitchFamily="34" charset="0"/>
              <a:ea typeface="Geneva" pitchFamily="-84" charset="0"/>
              <a:cs typeface="Geneva" pitchFamily="-84" charset="0"/>
            </a:endParaRPr>
          </a:p>
          <a:p>
            <a:pPr lvl="1"/>
            <a:endParaRPr lang="nl-NL" dirty="0">
              <a:latin typeface="Verdana" pitchFamily="34" charset="0"/>
              <a:ea typeface="Geneva" pitchFamily="-84" charset="0"/>
              <a:cs typeface="Geneva" pitchFamily="-84" charset="0"/>
            </a:endParaRPr>
          </a:p>
        </p:txBody>
      </p:sp>
      <p:pic>
        <p:nvPicPr>
          <p:cNvPr id="4" name="Picture 2" descr="http://www.hannn.eu.3.cdn.iwink.nl/uploads/320/aa386424-6d8b-41f6-9674-3b5fd87cbf58/28760830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5306139"/>
            <a:ext cx="2805718" cy="12192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96138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Proactieve Ziekenhuiszorg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VMS score bepalen binnen 24 uur na opname</a:t>
            </a:r>
          </a:p>
          <a:p>
            <a:r>
              <a:rPr lang="nl-NL" dirty="0"/>
              <a:t>Bepalen en sturing op ontslagdatum </a:t>
            </a:r>
          </a:p>
          <a:p>
            <a:r>
              <a:rPr lang="nl-NL" dirty="0"/>
              <a:t>Comprehensive </a:t>
            </a:r>
            <a:r>
              <a:rPr lang="nl-NL" dirty="0" err="1"/>
              <a:t>Geriatric</a:t>
            </a:r>
            <a:r>
              <a:rPr lang="nl-NL" dirty="0"/>
              <a:t> Assessment(CGA)</a:t>
            </a:r>
          </a:p>
          <a:p>
            <a:r>
              <a:rPr lang="nl-NL" dirty="0"/>
              <a:t>Zorgbehandelplan en prioritering zorgvragen met patiënt</a:t>
            </a:r>
          </a:p>
          <a:p>
            <a:r>
              <a:rPr lang="nl-NL" dirty="0"/>
              <a:t>Familiegesprek</a:t>
            </a:r>
          </a:p>
          <a:p>
            <a:r>
              <a:rPr lang="nl-NL" dirty="0"/>
              <a:t>48 uur voor ontslag informatie naar thuiszorg door transferverpleegkundige en uitnodigen wijkverpleegkundige</a:t>
            </a:r>
          </a:p>
          <a:p>
            <a:r>
              <a:rPr lang="nl-NL" dirty="0"/>
              <a:t>Plannen ontslaggesprek 1 dag voor ontslag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69297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Warme overdracht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Wijkverpleegkundige komt 1 dag voor ontslag in het ziekenhuis</a:t>
            </a:r>
          </a:p>
          <a:p>
            <a:r>
              <a:rPr lang="nl-NL" dirty="0"/>
              <a:t>Ontslaggesprek met behandelend arts, verpleegkundige, wijkverpleegkundige, patiënt en familie</a:t>
            </a:r>
          </a:p>
          <a:p>
            <a:r>
              <a:rPr lang="nl-NL" dirty="0"/>
              <a:t>Overdracht verpleegkundige naar wijkverpleegkundige</a:t>
            </a:r>
          </a:p>
          <a:p>
            <a:r>
              <a:rPr lang="nl-NL" dirty="0"/>
              <a:t>Huisartsenbrief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2158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Team </a:t>
            </a:r>
            <a:r>
              <a:rPr lang="nl-NL" dirty="0" err="1"/>
              <a:t>transferverpleegkundigen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Totale formatie </a:t>
            </a:r>
            <a:r>
              <a:rPr lang="nl-NL" dirty="0" err="1"/>
              <a:t>transferverpleegkundigen</a:t>
            </a:r>
            <a:r>
              <a:rPr lang="nl-NL" dirty="0"/>
              <a:t>: 13,26 Fte</a:t>
            </a:r>
          </a:p>
          <a:p>
            <a:r>
              <a:rPr lang="nl-NL" dirty="0"/>
              <a:t>Aantal </a:t>
            </a:r>
            <a:r>
              <a:rPr lang="nl-NL" dirty="0" err="1"/>
              <a:t>transferverpleegkundigen</a:t>
            </a:r>
            <a:r>
              <a:rPr lang="nl-NL" dirty="0"/>
              <a:t>: 22</a:t>
            </a:r>
          </a:p>
          <a:p>
            <a:r>
              <a:rPr lang="nl-NL" dirty="0"/>
              <a:t>Werkzaam op alle verpleegafdelingen, IC’s, dagcentrum, poliklinieken, SEH, Centrum voor Revalidatie(</a:t>
            </a:r>
            <a:r>
              <a:rPr lang="nl-NL" dirty="0" err="1"/>
              <a:t>CvR</a:t>
            </a:r>
            <a:r>
              <a:rPr lang="nl-NL" dirty="0"/>
              <a:t>) en de Psychiatrie(UCP)</a:t>
            </a:r>
          </a:p>
        </p:txBody>
      </p:sp>
    </p:spTree>
    <p:extLst>
      <p:ext uri="{BB962C8B-B14F-4D97-AF65-F5344CB8AC3E}">
        <p14:creationId xmlns:p14="http://schemas.microsoft.com/office/powerpoint/2010/main" val="30152399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Structurele Nazorg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Uitgangspunt zorgbehandelplan</a:t>
            </a:r>
          </a:p>
          <a:p>
            <a:r>
              <a:rPr lang="nl-NL" dirty="0"/>
              <a:t>Zelfde wijkverpleegkundige bezoekt binnen 48 uur de patiënt thuis</a:t>
            </a:r>
          </a:p>
          <a:p>
            <a:r>
              <a:rPr lang="nl-NL" dirty="0"/>
              <a:t>Huisbezoek na 2 weken</a:t>
            </a:r>
          </a:p>
          <a:p>
            <a:r>
              <a:rPr lang="nl-NL" dirty="0"/>
              <a:t>Huisbezoek na 6 weken</a:t>
            </a:r>
          </a:p>
          <a:p>
            <a:r>
              <a:rPr lang="nl-NL" dirty="0"/>
              <a:t>Huisbezoek zo nodig na 12 weken</a:t>
            </a:r>
          </a:p>
          <a:p>
            <a:r>
              <a:rPr lang="nl-NL" dirty="0"/>
              <a:t>Huisbezoek zo nodig na 24 weken</a:t>
            </a:r>
          </a:p>
          <a:p>
            <a:r>
              <a:rPr lang="nl-NL" dirty="0"/>
              <a:t>Informeert huisarts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26852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Verdana" pitchFamily="34" charset="0"/>
                <a:ea typeface="Verdana" pitchFamily="34" charset="0"/>
                <a:cs typeface="Verdana" pitchFamily="34" charset="0"/>
              </a:rPr>
              <a:t>Resultaten uit landelijke pilots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1916832"/>
            <a:ext cx="6347714" cy="4124531"/>
          </a:xfrm>
        </p:spPr>
        <p:txBody>
          <a:bodyPr>
            <a:normAutofit lnSpcReduction="10000"/>
          </a:bodyPr>
          <a:lstStyle/>
          <a:p>
            <a:r>
              <a:rPr lang="nl-NL" b="1" u="sng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40% </a:t>
            </a:r>
            <a:r>
              <a:rPr lang="nl-NL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reductie in sterfte in groep die wijkverpleegkundige als interventie ontvangt</a:t>
            </a:r>
            <a:endParaRPr lang="en-US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r>
              <a:rPr lang="nl-NL" altLang="nl-NL" dirty="0">
                <a:solidFill>
                  <a:schemeClr val="tx2"/>
                </a:solidFill>
              </a:rPr>
              <a:t>Afdelingsverpleegkundige signaleert gezondheidsrisico's bewuster: betere overdracht naar wijkverpleegkundige</a:t>
            </a:r>
            <a:endParaRPr lang="nl-NL" dirty="0">
              <a:solidFill>
                <a:schemeClr val="tx2"/>
              </a:solidFill>
            </a:endParaRPr>
          </a:p>
          <a:p>
            <a:r>
              <a:rPr lang="nl-NL" altLang="nl-NL" dirty="0">
                <a:solidFill>
                  <a:schemeClr val="tx2"/>
                </a:solidFill>
              </a:rPr>
              <a:t>Laagdrempelig contact ziekenhuis door gezamenlijke overdracht</a:t>
            </a:r>
            <a:endParaRPr lang="nl-NL" dirty="0">
              <a:solidFill>
                <a:schemeClr val="tx2"/>
              </a:solidFill>
            </a:endParaRPr>
          </a:p>
          <a:p>
            <a:r>
              <a:rPr lang="nl-NL" altLang="nl-NL" dirty="0">
                <a:solidFill>
                  <a:schemeClr val="tx2"/>
                </a:solidFill>
              </a:rPr>
              <a:t>'Gat' tussen opname en thuiskomst wordt overbrugd waardoor betere afstemming zorg</a:t>
            </a:r>
            <a:endParaRPr lang="nl-NL" dirty="0">
              <a:solidFill>
                <a:schemeClr val="tx2"/>
              </a:solidFill>
            </a:endParaRPr>
          </a:p>
          <a:p>
            <a:r>
              <a:rPr lang="nl-NL" altLang="nl-NL" dirty="0">
                <a:solidFill>
                  <a:schemeClr val="tx2"/>
                </a:solidFill>
              </a:rPr>
              <a:t>Wijkverpleegkundige vormt zich een completer beeld van de cliënt</a:t>
            </a:r>
          </a:p>
          <a:p>
            <a:r>
              <a:rPr lang="nl-NL" altLang="nl-NL" dirty="0">
                <a:solidFill>
                  <a:schemeClr val="tx2"/>
                </a:solidFill>
              </a:rPr>
              <a:t>Nieuwe of heropnames ziekenhuis worden beter voorkomen door goede overdracht en betrokkenheid wijkverpleegkundige</a:t>
            </a:r>
            <a:endParaRPr lang="nl-NL" dirty="0">
              <a:solidFill>
                <a:schemeClr val="tx2"/>
              </a:solidFill>
            </a:endParaRPr>
          </a:p>
          <a:p>
            <a:endParaRPr lang="nl-NL" dirty="0">
              <a:solidFill>
                <a:schemeClr val="tx2"/>
              </a:solidFill>
            </a:endParaRPr>
          </a:p>
          <a:p>
            <a:endParaRPr lang="nl-NL" sz="2300" dirty="0">
              <a:solidFill>
                <a:prstClr val="black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61165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Resultaten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nl-NL" altLang="nl-NL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1 aanspreekpunt thuis wordt als zeer prettig ervaren</a:t>
            </a:r>
            <a:endParaRPr lang="nl-NL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/>
            <a:r>
              <a:rPr lang="nl-NL" altLang="nl-NL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cliënt stelt hierdoor makkelijker vragen</a:t>
            </a:r>
            <a:endParaRPr lang="nl-NL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/>
            <a:r>
              <a:rPr lang="nl-NL" altLang="nl-NL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zorg en communicatie tussen ziekenhuis en wijkverpleegkundige verloopt goed</a:t>
            </a:r>
            <a:endParaRPr lang="nl-NL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/>
            <a:r>
              <a:rPr lang="nl-NL" altLang="nl-NL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voelt zich veiliger na thuiskomst</a:t>
            </a:r>
            <a:endParaRPr lang="nl-NL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/>
            <a:r>
              <a:rPr lang="nl-NL" altLang="nl-NL" dirty="0">
                <a:solidFill>
                  <a:schemeClr val="tx2"/>
                </a:solidFill>
                <a:ea typeface="Verdana" pitchFamily="34" charset="0"/>
                <a:cs typeface="Verdana" pitchFamily="34" charset="0"/>
              </a:rPr>
              <a:t>voelen zich eerder en beter zelfstandig i.c.m. begeleiding door wijkverpleegkundige </a:t>
            </a:r>
            <a:endParaRPr lang="nl-NL" dirty="0">
              <a:solidFill>
                <a:schemeClr val="tx2"/>
              </a:solidFill>
              <a:ea typeface="Verdana" pitchFamily="34" charset="0"/>
              <a:cs typeface="Verdana" pitchFamily="34" charset="0"/>
            </a:endParaRPr>
          </a:p>
          <a:p>
            <a:endParaRPr lang="nl-NL" sz="12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>
              <a:solidFill>
                <a:schemeClr val="tx2"/>
              </a:solidFill>
              <a:latin typeface="Verdana" pitchFamily="34" charset="0"/>
              <a:ea typeface="Geneva" pitchFamily="-84" charset="0"/>
              <a:cs typeface="Geneva" pitchFamily="-8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01852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Nog vragen???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2132856"/>
            <a:ext cx="6347714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Mail gerust met de </a:t>
            </a:r>
            <a:r>
              <a:rPr lang="nl-NL" sz="2400" dirty="0" err="1"/>
              <a:t>transferverpleegkundigen</a:t>
            </a: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Emailadres </a:t>
            </a:r>
            <a:r>
              <a:rPr lang="nl-NL" sz="2400" dirty="0" err="1"/>
              <a:t>transferverpleegkundigen</a:t>
            </a:r>
            <a:r>
              <a:rPr lang="nl-NL" sz="2400" dirty="0"/>
              <a:t>:</a:t>
            </a:r>
          </a:p>
          <a:p>
            <a:pPr marL="0" indent="0">
              <a:buNone/>
            </a:pPr>
            <a:r>
              <a:rPr lang="nl-NL" sz="2400" dirty="0"/>
              <a:t>transferverpleegkundigen@sectora.umcg.nl</a:t>
            </a:r>
          </a:p>
          <a:p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Afbeelding 3" descr="http://www.medworq.nl/wp-content/uploads/2013/04/zorgconcepten-de-patient-centra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508500"/>
            <a:ext cx="21145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70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Functie transferverpleegkundigen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Coördinatie en vaststellen van </a:t>
            </a:r>
            <a:r>
              <a:rPr lang="nl-NL" b="1" dirty="0"/>
              <a:t>thuiszorg </a:t>
            </a:r>
          </a:p>
          <a:p>
            <a:r>
              <a:rPr lang="nl-NL" b="1" dirty="0"/>
              <a:t>Terminale zorg </a:t>
            </a:r>
            <a:r>
              <a:rPr lang="nl-NL" dirty="0"/>
              <a:t>thuis, hospice of verpleeghuis</a:t>
            </a:r>
            <a:endParaRPr lang="nl-NL" b="1" dirty="0"/>
          </a:p>
          <a:p>
            <a:r>
              <a:rPr lang="nl-NL" dirty="0"/>
              <a:t>Coördinatie en indicatie </a:t>
            </a:r>
            <a:r>
              <a:rPr lang="nl-NL" b="1" dirty="0"/>
              <a:t>verpleeghuis of woonzorgcentrum, Geestelijke </a:t>
            </a:r>
            <a:r>
              <a:rPr lang="nl-NL" b="1" dirty="0" err="1"/>
              <a:t>Gezondheids</a:t>
            </a:r>
            <a:r>
              <a:rPr lang="nl-NL" b="1" dirty="0"/>
              <a:t> Zorg(GGZ) en Wet Maatschappelijke Ondersteuning (WMO gemeente)</a:t>
            </a:r>
          </a:p>
          <a:p>
            <a:r>
              <a:rPr lang="nl-NL" dirty="0"/>
              <a:t>Aanvragen en indicatie </a:t>
            </a:r>
            <a:r>
              <a:rPr lang="nl-NL" b="1" dirty="0"/>
              <a:t>revalidatie in verpleeghuizen</a:t>
            </a:r>
          </a:p>
          <a:p>
            <a:r>
              <a:rPr lang="nl-NL" dirty="0"/>
              <a:t>Aanvragen </a:t>
            </a:r>
            <a:r>
              <a:rPr lang="nl-NL" b="1" dirty="0"/>
              <a:t>medische hulpmiddelen</a:t>
            </a:r>
          </a:p>
          <a:p>
            <a:r>
              <a:rPr lang="nl-NL" dirty="0"/>
              <a:t>Aanvragen </a:t>
            </a:r>
            <a:r>
              <a:rPr lang="nl-NL" b="1" dirty="0"/>
              <a:t>hulpmiddelen </a:t>
            </a:r>
          </a:p>
          <a:p>
            <a:r>
              <a:rPr lang="nl-NL" dirty="0"/>
              <a:t>Voorlichting over (mogelijkheden) bovenstaande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Betrokken bij de nazorg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/>
              <a:t>Wie zijn er allemaal bij betrokken:</a:t>
            </a:r>
          </a:p>
          <a:p>
            <a:r>
              <a:rPr lang="nl-NL" dirty="0"/>
              <a:t>Patiënt</a:t>
            </a:r>
          </a:p>
          <a:p>
            <a:r>
              <a:rPr lang="nl-NL" dirty="0"/>
              <a:t>Afdelingsarts</a:t>
            </a:r>
          </a:p>
          <a:p>
            <a:r>
              <a:rPr lang="nl-NL" dirty="0"/>
              <a:t>Regieverpleegkundige</a:t>
            </a:r>
          </a:p>
          <a:p>
            <a:r>
              <a:rPr lang="nl-NL" dirty="0"/>
              <a:t>Afdelingsverpleegkundige/ poli</a:t>
            </a:r>
          </a:p>
          <a:p>
            <a:r>
              <a:rPr lang="nl-NL" dirty="0"/>
              <a:t>Transferverpleegkundige</a:t>
            </a:r>
          </a:p>
          <a:p>
            <a:r>
              <a:rPr lang="nl-NL" dirty="0"/>
              <a:t>Familie</a:t>
            </a:r>
          </a:p>
          <a:p>
            <a:r>
              <a:rPr lang="nl-NL" dirty="0"/>
              <a:t>ZorgnaZorg (</a:t>
            </a:r>
            <a:r>
              <a:rPr lang="nl-NL" dirty="0" err="1"/>
              <a:t>ZnZ</a:t>
            </a:r>
            <a:r>
              <a:rPr lang="nl-NL" dirty="0"/>
              <a:t>)</a:t>
            </a:r>
          </a:p>
          <a:p>
            <a:r>
              <a:rPr lang="nl-NL" dirty="0"/>
              <a:t>Overige disciplines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2566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afdelingsarts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Bespreekt verwachte ontslagdatum (VOD) tijdens dagelijkse visite </a:t>
            </a:r>
          </a:p>
          <a:p>
            <a:r>
              <a:rPr lang="nl-NL" dirty="0"/>
              <a:t>Bespreekt met de patiënt de nazorg als verwacht wordt dat hij/zij niet (direct) terug naar huis kan of thuiszorg nodig heeft</a:t>
            </a:r>
          </a:p>
          <a:p>
            <a:r>
              <a:rPr lang="nl-NL" dirty="0"/>
              <a:t>Bespreekt dit zo nodig met de familie</a:t>
            </a:r>
          </a:p>
          <a:p>
            <a:r>
              <a:rPr lang="nl-NL" dirty="0"/>
              <a:t>Meldt aan afdelingsverpleegkundige wanneer patiënt medisch ‘klaar’ is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3646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regieverpleegkundige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Inventariseert bij de afdelingsverpleegkundigen welke nazorg nodig is</a:t>
            </a:r>
          </a:p>
          <a:p>
            <a:r>
              <a:rPr lang="nl-NL" dirty="0"/>
              <a:t>Overlegt dagelijks met de transferverpleegkundige op een vast tijdstip</a:t>
            </a:r>
          </a:p>
          <a:p>
            <a:r>
              <a:rPr lang="nl-NL" dirty="0"/>
              <a:t>Bespreekt datum ontslagvaardig (OSV) met de transferverpleegkundige</a:t>
            </a:r>
          </a:p>
        </p:txBody>
      </p:sp>
    </p:spTree>
    <p:extLst>
      <p:ext uri="{BB962C8B-B14F-4D97-AF65-F5344CB8AC3E}">
        <p14:creationId xmlns:p14="http://schemas.microsoft.com/office/powerpoint/2010/main" val="3479953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afdelingsverpleegkundige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>
              <a:buFont typeface="Wingdings 3"/>
              <a:buChar char=""/>
              <a:defRPr/>
            </a:pPr>
            <a:r>
              <a:rPr lang="nl-NL" dirty="0"/>
              <a:t>Heeft anamnese gesprek met de patiënt</a:t>
            </a:r>
          </a:p>
          <a:p>
            <a:pPr marL="365760" indent="-256032">
              <a:buFont typeface="Wingdings 3"/>
              <a:buChar char=""/>
              <a:defRPr/>
            </a:pPr>
            <a:r>
              <a:rPr lang="nl-NL" dirty="0"/>
              <a:t>Inventariseert of nazorg te verwachten is</a:t>
            </a:r>
          </a:p>
          <a:p>
            <a:pPr marL="365760" indent="-256032">
              <a:buFont typeface="Wingdings 3"/>
              <a:buChar char=""/>
              <a:defRPr/>
            </a:pPr>
            <a:r>
              <a:rPr lang="nl-NL" dirty="0"/>
              <a:t>Is verantwoordelijk voor juiste nazorg-order en doorgeven wijzigingen </a:t>
            </a:r>
            <a:r>
              <a:rPr lang="nl-NL" b="1" dirty="0"/>
              <a:t>via</a:t>
            </a:r>
            <a:r>
              <a:rPr lang="nl-NL" dirty="0"/>
              <a:t> regieverpleegkundige aan de transferverpleegkundige</a:t>
            </a:r>
          </a:p>
          <a:p>
            <a:pPr marL="365760" indent="-256032">
              <a:buFont typeface="Wingdings 3"/>
              <a:buChar char=""/>
              <a:defRPr/>
            </a:pPr>
            <a:r>
              <a:rPr lang="nl-NL" dirty="0"/>
              <a:t>Schrijft overdracht naar thuiszorg (TZ), verzorgings- of verpleeghuis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3430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transferverpleegkundige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2160590"/>
            <a:ext cx="6347713" cy="4364754"/>
          </a:xfrm>
        </p:spPr>
        <p:txBody>
          <a:bodyPr>
            <a:normAutofit/>
          </a:bodyPr>
          <a:lstStyle/>
          <a:p>
            <a:r>
              <a:rPr lang="nl-NL" dirty="0"/>
              <a:t>Overlegt elke werkdag met de regieverpleegkundige op de verpleegafdeling over de stand van zaken ten aanzien van het ontslag</a:t>
            </a:r>
          </a:p>
          <a:p>
            <a:r>
              <a:rPr lang="nl-NL" dirty="0"/>
              <a:t>Inventariseert de zorgvraag </a:t>
            </a:r>
          </a:p>
          <a:p>
            <a:r>
              <a:rPr lang="nl-NL" dirty="0"/>
              <a:t>Bezoekt de patiënt</a:t>
            </a:r>
          </a:p>
          <a:p>
            <a:r>
              <a:rPr lang="nl-NL" dirty="0"/>
              <a:t>Belt/overleg met familie, arts en andere disciplines</a:t>
            </a:r>
          </a:p>
          <a:p>
            <a:r>
              <a:rPr lang="nl-NL" dirty="0"/>
              <a:t>Doet aanvraag bij Thuiszorg, CIZ(Centrum Indicatiestelling Zorg) of ZorgnaZorg </a:t>
            </a:r>
          </a:p>
          <a:p>
            <a:r>
              <a:rPr lang="nl-NL" dirty="0"/>
              <a:t>Informeert afdeling over ontslag en noteert dit in EPIC</a:t>
            </a:r>
          </a:p>
          <a:p>
            <a:endParaRPr lang="nl-NL" sz="2400" dirty="0"/>
          </a:p>
          <a:p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218940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C1FA0E51318B4EB6A0064E17D00AB1" ma:contentTypeVersion="11" ma:contentTypeDescription="Een nieuw document maken." ma:contentTypeScope="" ma:versionID="8fe31121fa5a391b7b4814813e46c751">
  <xsd:schema xmlns:xsd="http://www.w3.org/2001/XMLSchema" xmlns:xs="http://www.w3.org/2001/XMLSchema" xmlns:p="http://schemas.microsoft.com/office/2006/metadata/properties" xmlns:ns3="1563543c-e57d-4a3d-a7f7-b2d0608aa0c7" xmlns:ns4="0a18e690-9a53-4b81-a825-e2d7faa10c4a" targetNamespace="http://schemas.microsoft.com/office/2006/metadata/properties" ma:root="true" ma:fieldsID="ef7bfba4330b514e992806455b7d88a8" ns3:_="" ns4:_="">
    <xsd:import namespace="1563543c-e57d-4a3d-a7f7-b2d0608aa0c7"/>
    <xsd:import namespace="0a18e690-9a53-4b81-a825-e2d7faa10c4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63543c-e57d-4a3d-a7f7-b2d0608aa0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18e690-9a53-4b81-a825-e2d7faa10c4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0AF47CA-8E4F-4D8D-A8DA-0262E89B91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63543c-e57d-4a3d-a7f7-b2d0608aa0c7"/>
    <ds:schemaRef ds:uri="0a18e690-9a53-4b81-a825-e2d7faa10c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843BFF-B35F-4831-9F9F-7A55EEDB3E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AD9A06-A170-4086-B234-8700E2E7914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1730</Words>
  <Application>Microsoft Office PowerPoint</Application>
  <PresentationFormat>Diavoorstelling (4:3)</PresentationFormat>
  <Paragraphs>220</Paragraphs>
  <Slides>33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9" baseType="lpstr">
      <vt:lpstr>Arial</vt:lpstr>
      <vt:lpstr>Calibri</vt:lpstr>
      <vt:lpstr>Trebuchet MS</vt:lpstr>
      <vt:lpstr>Verdana</vt:lpstr>
      <vt:lpstr>Wingdings 3</vt:lpstr>
      <vt:lpstr>Facet</vt:lpstr>
      <vt:lpstr>Transferverpleegkundigen UMCG en Transmurale samenwerking</vt:lpstr>
      <vt:lpstr>Doelstelling transfer- verpleegkundigen</vt:lpstr>
      <vt:lpstr>Team transferverpleegkundigen</vt:lpstr>
      <vt:lpstr>Functie transferverpleegkundigen</vt:lpstr>
      <vt:lpstr>Betrokken bij de nazorg</vt:lpstr>
      <vt:lpstr>De afdelingsarts</vt:lpstr>
      <vt:lpstr>De regieverpleegkundige</vt:lpstr>
      <vt:lpstr>De afdelingsverpleegkundige</vt:lpstr>
      <vt:lpstr>De transferverpleegkundige</vt:lpstr>
      <vt:lpstr>Verschillende vormen van nazorg</vt:lpstr>
      <vt:lpstr>Thuiszorg</vt:lpstr>
      <vt:lpstr>Terminale zorg</vt:lpstr>
      <vt:lpstr>Opname in woonzorgcentrum</vt:lpstr>
      <vt:lpstr>Opname in verpleeghuis</vt:lpstr>
      <vt:lpstr>Opname in een verpleeghuis</vt:lpstr>
      <vt:lpstr>Voorwaarden GRZ  </vt:lpstr>
      <vt:lpstr>Wet Langdurige Zorg</vt:lpstr>
      <vt:lpstr>Wet Maatschappelijke ondersteuning(WMO)</vt:lpstr>
      <vt:lpstr>Medische hulpmiddelen</vt:lpstr>
      <vt:lpstr>Hulpmiddelen</vt:lpstr>
      <vt:lpstr>Goed om te weten (DO’s and Don’t)</vt:lpstr>
      <vt:lpstr>Transmurale samenwerking</vt:lpstr>
      <vt:lpstr>ZorgnaZorg</vt:lpstr>
      <vt:lpstr>ZorgnaZorg</vt:lpstr>
      <vt:lpstr>GRZ netwerk</vt:lpstr>
      <vt:lpstr>Transmurale verpleegkundige samenwerking</vt:lpstr>
      <vt:lpstr>Transmurale zorgbrug</vt:lpstr>
      <vt:lpstr>Proactieve Ziekenhuiszorg</vt:lpstr>
      <vt:lpstr>Warme overdracht</vt:lpstr>
      <vt:lpstr>Structurele Nazorg</vt:lpstr>
      <vt:lpstr>Resultaten uit landelijke pilots</vt:lpstr>
      <vt:lpstr>Resultaten</vt:lpstr>
      <vt:lpstr>Nog vragen???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liaisonverpleegkundige</dc:title>
  <dc:creator>Marleen</dc:creator>
  <cp:lastModifiedBy>Fluit-van der Molen, Gerda</cp:lastModifiedBy>
  <cp:revision>156</cp:revision>
  <cp:lastPrinted>2019-11-12T10:00:33Z</cp:lastPrinted>
  <dcterms:created xsi:type="dcterms:W3CDTF">2012-10-18T19:48:14Z</dcterms:created>
  <dcterms:modified xsi:type="dcterms:W3CDTF">2020-05-17T15:28:33Z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0x01010043C1FA0E51318B4EB6A0064E17D00AB1</vt:lpwstr>
  </property>
</Properties>
</file>