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4"/>
  </p:sldMasterIdLst>
  <p:notesMasterIdLst>
    <p:notesMasterId r:id="rId16"/>
  </p:notesMasterIdLst>
  <p:handoutMasterIdLst>
    <p:handoutMasterId r:id="rId17"/>
  </p:handoutMasterIdLst>
  <p:sldIdLst>
    <p:sldId id="256" r:id="rId5"/>
    <p:sldId id="258" r:id="rId6"/>
    <p:sldId id="259" r:id="rId7"/>
    <p:sldId id="262" r:id="rId8"/>
    <p:sldId id="261" r:id="rId9"/>
    <p:sldId id="263" r:id="rId10"/>
    <p:sldId id="257" r:id="rId11"/>
    <p:sldId id="264" r:id="rId12"/>
    <p:sldId id="265" r:id="rId13"/>
    <p:sldId id="266" r:id="rId14"/>
    <p:sldId id="267" r:id="rId15"/>
  </p:sldIdLst>
  <p:sldSz cx="12192000" cy="6858000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6" d="100"/>
          <a:sy n="56" d="100"/>
        </p:scale>
        <p:origin x="2856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FD2973-7A98-44E4-8488-CC6CDEAC8F84}" type="datetimeFigureOut">
              <a:rPr lang="nl-NL" smtClean="0"/>
              <a:t>12-2-2020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65A8D6-0C98-46F5-B9EC-E9C08C6C45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2846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B15BD-C251-4361-9924-1908F6DB658F}" type="datetimeFigureOut">
              <a:rPr lang="nl-NL" smtClean="0"/>
              <a:t>12-2-2020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BD9CD5-9F55-41D3-AAEF-D83B101467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2641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69160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7952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3131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8682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642675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3743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0447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5895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2284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90929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NL" noProof="0" smtClean="0"/>
              <a:t>Klik op het pictogram als u een afbeelding wilt toevoegen</a:t>
            </a:r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0503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Afbeelding 11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14288" y="6211888"/>
            <a:ext cx="12087226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hthoek 12"/>
          <p:cNvSpPr/>
          <p:nvPr/>
        </p:nvSpPr>
        <p:spPr>
          <a:xfrm>
            <a:off x="2586038" y="6211888"/>
            <a:ext cx="9605962" cy="646112"/>
          </a:xfrm>
          <a:prstGeom prst="rect">
            <a:avLst/>
          </a:prstGeom>
          <a:solidFill>
            <a:srgbClr val="C8D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1028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1029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  <p:pic>
        <p:nvPicPr>
          <p:cNvPr id="1031" name="Afbeelding 6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138238" y="6211888"/>
            <a:ext cx="482600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Afbeelding 10"/>
          <p:cNvPicPr>
            <a:picLocks noChangeAspect="1"/>
          </p:cNvPicPr>
          <p:nvPr/>
        </p:nvPicPr>
        <p:blipFill>
          <a:blip r:embed="rId13"/>
          <a:srcRect l="15472" t="-378519" r="-15472" b="378519"/>
          <a:stretch>
            <a:fillRect/>
          </a:stretch>
        </p:blipFill>
        <p:spPr bwMode="auto">
          <a:xfrm>
            <a:off x="1433513" y="3028950"/>
            <a:ext cx="932497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Afbeelding 17"/>
          <p:cNvPicPr>
            <a:picLocks noChangeAspect="1"/>
          </p:cNvPicPr>
          <p:nvPr/>
        </p:nvPicPr>
        <p:blipFill>
          <a:blip r:embed="rId15"/>
          <a:srcRect t="27655" r="23270" b="25470"/>
          <a:stretch>
            <a:fillRect/>
          </a:stretch>
        </p:blipFill>
        <p:spPr bwMode="auto">
          <a:xfrm>
            <a:off x="28575" y="6205538"/>
            <a:ext cx="108585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Afbeeldingsresultaat voor pebble stad en mens">
            <a:extLst>
              <a:ext uri="{FF2B5EF4-FFF2-40B4-BE49-F238E27FC236}">
                <a16:creationId xmlns:a16="http://schemas.microsoft.com/office/drawing/2014/main" id="{2777A2BD-7E54-4C3E-A067-36AEA2C6148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0" b="100000" l="0" r="100000">
                        <a14:foregroundMark x1="24402" y1="24651" x2="12919" y2="60930"/>
                        <a14:foregroundMark x1="17225" y1="63721" x2="17225" y2="63721"/>
                        <a14:foregroundMark x1="17225" y1="70698" x2="81818" y2="59070"/>
                        <a14:foregroundMark x1="81340" y1="56279" x2="87081" y2="23721"/>
                        <a14:foregroundMark x1="86124" y1="22326" x2="24402" y2="25116"/>
                        <a14:foregroundMark x1="30144" y1="34419" x2="72727" y2="40000"/>
                        <a14:foregroundMark x1="85646" y1="24651" x2="34450" y2="56279"/>
                        <a14:foregroundMark x1="60287" y1="38605" x2="60287" y2="38605"/>
                        <a14:foregroundMark x1="60287" y1="38605" x2="51675" y2="60930"/>
                        <a14:foregroundMark x1="51196" y1="55349" x2="70335" y2="53488"/>
                        <a14:foregroundMark x1="61244" y1="53953" x2="45455" y2="55349"/>
                        <a14:foregroundMark x1="51196" y1="56279" x2="60287" y2="52558"/>
                        <a14:foregroundMark x1="60287" y1="52558" x2="63158" y2="52558"/>
                        <a14:foregroundMark x1="63158" y1="52558" x2="68900" y2="56279"/>
                        <a14:foregroundMark x1="71770" y1="56279" x2="71770" y2="56279"/>
                        <a14:foregroundMark x1="68900" y1="58140" x2="68900" y2="58140"/>
                        <a14:foregroundMark x1="67464" y1="59070" x2="67464" y2="59070"/>
                        <a14:foregroundMark x1="80383" y1="40000" x2="80383" y2="40000"/>
                        <a14:foregroundMark x1="75598" y1="37674" x2="75598" y2="37674"/>
                        <a14:foregroundMark x1="75598" y1="34884" x2="75598" y2="34884"/>
                        <a14:foregroundMark x1="77033" y1="34884" x2="77033" y2="34884"/>
                        <a14:foregroundMark x1="58852" y1="40000" x2="58852" y2="40000"/>
                        <a14:foregroundMark x1="54067" y1="40000" x2="21531" y2="37674"/>
                        <a14:foregroundMark x1="27273" y1="31628" x2="25837" y2="44651"/>
                        <a14:foregroundMark x1="25837" y1="33023" x2="38756" y2="46977"/>
                        <a14:foregroundMark x1="39713" y1="41860" x2="39713" y2="41860"/>
                        <a14:foregroundMark x1="39713" y1="41395" x2="37321" y2="44186"/>
                        <a14:foregroundMark x1="36842" y1="50698" x2="36842" y2="50698"/>
                        <a14:foregroundMark x1="36842" y1="53953" x2="36842" y2="53953"/>
                        <a14:foregroundMark x1="31579" y1="60465" x2="31579" y2="60465"/>
                        <a14:foregroundMark x1="33971" y1="60465" x2="35407" y2="56744"/>
                        <a14:foregroundMark x1="39713" y1="55349" x2="42584" y2="54884"/>
                        <a14:foregroundMark x1="44498" y1="54884" x2="44498" y2="54884"/>
                        <a14:foregroundMark x1="44498" y1="54884" x2="44498" y2="54884"/>
                        <a14:foregroundMark x1="44498" y1="56279" x2="46890" y2="56279"/>
                        <a14:foregroundMark x1="52632" y1="55349" x2="55981" y2="53953"/>
                        <a14:foregroundMark x1="55981" y1="53953" x2="55981" y2="53953"/>
                        <a14:foregroundMark x1="59809" y1="52558" x2="60287" y2="49767"/>
                        <a14:foregroundMark x1="61244" y1="48372" x2="61244" y2="48372"/>
                        <a14:foregroundMark x1="51196" y1="40000" x2="51196" y2="40000"/>
                        <a14:foregroundMark x1="47368" y1="40465" x2="47368" y2="40465"/>
                        <a14:foregroundMark x1="44498" y1="40465" x2="44498" y2="40465"/>
                        <a14:foregroundMark x1="40191" y1="37674" x2="38278" y2="34884"/>
                        <a14:foregroundMark x1="35885" y1="34884" x2="35885" y2="34884"/>
                        <a14:foregroundMark x1="35885" y1="34884" x2="35885" y2="34884"/>
                        <a14:foregroundMark x1="35885" y1="35814" x2="35885" y2="35814"/>
                        <a14:foregroundMark x1="35407" y1="34419" x2="35407" y2="34419"/>
                        <a14:foregroundMark x1="35407" y1="33488" x2="35407" y2="33488"/>
                        <a14:foregroundMark x1="34450" y1="57674" x2="34450" y2="57674"/>
                        <a14:foregroundMark x1="33971" y1="57674" x2="48325" y2="52093"/>
                        <a14:foregroundMark x1="54545" y1="48372" x2="54545" y2="48372"/>
                        <a14:foregroundMark x1="57416" y1="45581" x2="59809" y2="41395"/>
                        <a14:foregroundMark x1="64115" y1="38605" x2="64115" y2="38605"/>
                        <a14:foregroundMark x1="67464" y1="37674" x2="67464" y2="37674"/>
                        <a14:foregroundMark x1="68900" y1="35814" x2="71770" y2="34419"/>
                        <a14:foregroundMark x1="75598" y1="34419" x2="75598" y2="34419"/>
                        <a14:foregroundMark x1="77033" y1="33488" x2="77033" y2="33488"/>
                        <a14:foregroundMark x1="75598" y1="38605" x2="75598" y2="38605"/>
                        <a14:foregroundMark x1="74641" y1="41860" x2="74641" y2="44186"/>
                        <a14:foregroundMark x1="71770" y1="45581" x2="71292" y2="47442"/>
                        <a14:foregroundMark x1="70335" y1="47442" x2="70335" y2="47442"/>
                        <a14:foregroundMark x1="64115" y1="52093" x2="61722" y2="52093"/>
                        <a14:foregroundMark x1="58852" y1="53953" x2="58373" y2="59070"/>
                        <a14:foregroundMark x1="57416" y1="60465" x2="57416" y2="60465"/>
                        <a14:foregroundMark x1="56938" y1="60465" x2="52632" y2="60930"/>
                        <a14:foregroundMark x1="52632" y1="60930" x2="52632" y2="60930"/>
                        <a14:foregroundMark x1="51196" y1="59535" x2="46890" y2="61860"/>
                        <a14:foregroundMark x1="45455" y1="61860" x2="45455" y2="61860"/>
                        <a14:foregroundMark x1="40191" y1="57674" x2="40191" y2="57674"/>
                        <a14:foregroundMark x1="30144" y1="45581" x2="28230" y2="44651"/>
                        <a14:foregroundMark x1="25837" y1="42791" x2="25837" y2="42791"/>
                        <a14:foregroundMark x1="25837" y1="40465" x2="25837" y2="404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818" y="6176963"/>
            <a:ext cx="569439" cy="585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867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005841"/>
            <a:ext cx="9144000" cy="3616036"/>
          </a:xfrm>
        </p:spPr>
        <p:txBody>
          <a:bodyPr anchor="t"/>
          <a:lstStyle/>
          <a:p>
            <a:r>
              <a:rPr lang="nl-NL" sz="4400" b="1" dirty="0" smtClean="0">
                <a:solidFill>
                  <a:srgbClr val="002060"/>
                </a:solidFill>
              </a:rPr>
              <a:t>Donderdag instroomprogramma:</a:t>
            </a:r>
            <a:r>
              <a:rPr lang="nl-NL" sz="4400" dirty="0" smtClean="0"/>
              <a:t/>
            </a:r>
            <a:br>
              <a:rPr lang="nl-NL" sz="4400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IBS Mijn leefomgeving (MLO)</a:t>
            </a:r>
            <a:endParaRPr lang="nl-NL" dirty="0"/>
          </a:p>
        </p:txBody>
      </p:sp>
      <p:grpSp>
        <p:nvGrpSpPr>
          <p:cNvPr id="7" name="Groep 6"/>
          <p:cNvGrpSpPr/>
          <p:nvPr/>
        </p:nvGrpSpPr>
        <p:grpSpPr>
          <a:xfrm>
            <a:off x="3816967" y="3183774"/>
            <a:ext cx="4558066" cy="3147832"/>
            <a:chOff x="3816967" y="3183774"/>
            <a:chExt cx="4558066" cy="3147832"/>
          </a:xfrm>
        </p:grpSpPr>
        <p:grpSp>
          <p:nvGrpSpPr>
            <p:cNvPr id="3" name="Groep 2"/>
            <p:cNvGrpSpPr/>
            <p:nvPr/>
          </p:nvGrpSpPr>
          <p:grpSpPr>
            <a:xfrm>
              <a:off x="3816967" y="3183774"/>
              <a:ext cx="4558066" cy="3147832"/>
              <a:chOff x="1381125" y="4443210"/>
              <a:chExt cx="3320335" cy="2414789"/>
            </a:xfrm>
          </p:grpSpPr>
          <p:pic>
            <p:nvPicPr>
              <p:cNvPr id="4" name="Afbeelding 3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81125" y="4443210"/>
                <a:ext cx="3320335" cy="2414789"/>
              </a:xfrm>
              <a:prstGeom prst="rect">
                <a:avLst/>
              </a:prstGeom>
            </p:spPr>
          </p:pic>
          <p:pic>
            <p:nvPicPr>
              <p:cNvPr id="5" name="Afbeelding 4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36035" y="5911402"/>
                <a:ext cx="637782" cy="244483"/>
              </a:xfrm>
              <a:prstGeom prst="rect">
                <a:avLst/>
              </a:prstGeom>
            </p:spPr>
          </p:pic>
        </p:grpSp>
        <p:sp>
          <p:nvSpPr>
            <p:cNvPr id="6" name="Tekstvak 5"/>
            <p:cNvSpPr txBox="1"/>
            <p:nvPr/>
          </p:nvSpPr>
          <p:spPr>
            <a:xfrm>
              <a:off x="5316694" y="4182405"/>
              <a:ext cx="1532993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nl-NL" sz="2800" b="1" dirty="0" smtClean="0">
                  <a:latin typeface="Harlow Solid Italic" panose="04030604020F02020D02" pitchFamily="82" charset="0"/>
                </a:rPr>
                <a:t>Verhalen</a:t>
              </a:r>
              <a:endParaRPr lang="nl-NL" sz="2000" b="1" dirty="0">
                <a:latin typeface="Harlow Solid Italic" panose="04030604020F02020D02" pitchFamily="8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88715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3138" y="365125"/>
            <a:ext cx="10515600" cy="1325563"/>
          </a:xfrm>
        </p:spPr>
        <p:txBody>
          <a:bodyPr/>
          <a:lstStyle/>
          <a:p>
            <a:r>
              <a:rPr lang="nl-NL" dirty="0" smtClean="0"/>
              <a:t>Projectmanagement</a:t>
            </a:r>
            <a:endParaRPr lang="nl-NL" dirty="0"/>
          </a:p>
        </p:txBody>
      </p:sp>
      <p:sp>
        <p:nvSpPr>
          <p:cNvPr id="8" name="Titel 1"/>
          <p:cNvSpPr txBox="1">
            <a:spLocks/>
          </p:cNvSpPr>
          <p:nvPr/>
        </p:nvSpPr>
        <p:spPr bwMode="auto">
          <a:xfrm>
            <a:off x="863138" y="1619835"/>
            <a:ext cx="8860565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r>
              <a:rPr lang="nl-NL" i="1" dirty="0" smtClean="0"/>
              <a:t>Grit, R. (2015) Projectmanagement</a:t>
            </a:r>
            <a:endParaRPr lang="nl-NL" i="1" dirty="0"/>
          </a:p>
        </p:txBody>
      </p:sp>
      <p:sp>
        <p:nvSpPr>
          <p:cNvPr id="9" name="Tijdelijke aanduiding voor inhoud 2"/>
          <p:cNvSpPr>
            <a:spLocks noGrp="1"/>
          </p:cNvSpPr>
          <p:nvPr>
            <p:ph idx="1"/>
          </p:nvPr>
        </p:nvSpPr>
        <p:spPr>
          <a:xfrm>
            <a:off x="863138" y="2267907"/>
            <a:ext cx="8003232" cy="4929411"/>
          </a:xfrm>
        </p:spPr>
        <p:txBody>
          <a:bodyPr/>
          <a:lstStyle/>
          <a:p>
            <a:r>
              <a:rPr lang="nl-NL" dirty="0" smtClean="0"/>
              <a:t>Handboek </a:t>
            </a:r>
            <a:r>
              <a:rPr lang="nl-NL" dirty="0" smtClean="0">
                <a:sym typeface="Wingdings" panose="05000000000000000000" pitchFamily="2" charset="2"/>
              </a:rPr>
              <a:t>/ naslagwerk  gebruik het!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Altijd meenemen</a:t>
            </a:r>
          </a:p>
        </p:txBody>
      </p:sp>
      <p:pic>
        <p:nvPicPr>
          <p:cNvPr id="6146" name="Picture 2" descr="Afbeeldingsresultaat voor projectmanagement gri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8820" y="2267907"/>
            <a:ext cx="3467100" cy="346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4986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3138" y="365125"/>
            <a:ext cx="10515600" cy="1325563"/>
          </a:xfrm>
        </p:spPr>
        <p:txBody>
          <a:bodyPr/>
          <a:lstStyle/>
          <a:p>
            <a:r>
              <a:rPr lang="nl-NL" dirty="0" smtClean="0"/>
              <a:t>Projectmanagement</a:t>
            </a:r>
            <a:endParaRPr lang="nl-NL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4AB40DFA-DF84-40A5-B7B1-F043444D01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5531"/>
          <a:stretch/>
        </p:blipFill>
        <p:spPr>
          <a:xfrm>
            <a:off x="2038350" y="2206525"/>
            <a:ext cx="7744519" cy="158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09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IBS Mijn leefomgeving (MLO)</a:t>
            </a:r>
            <a:endParaRPr lang="nl-NL" dirty="0"/>
          </a:p>
        </p:txBody>
      </p:sp>
      <p:sp>
        <p:nvSpPr>
          <p:cNvPr id="5" name="Tekstvak 4"/>
          <p:cNvSpPr txBox="1">
            <a:spLocks noChangeArrowheads="1"/>
          </p:cNvSpPr>
          <p:nvPr/>
        </p:nvSpPr>
        <p:spPr bwMode="auto">
          <a:xfrm>
            <a:off x="375587" y="1465867"/>
            <a:ext cx="5401924" cy="230832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600" b="1" dirty="0">
                <a:latin typeface="+mn-lt"/>
              </a:rPr>
              <a:t>Integrale </a:t>
            </a:r>
            <a:r>
              <a:rPr lang="nl-NL" altLang="nl-NL" sz="1600" b="1" dirty="0" smtClean="0">
                <a:latin typeface="+mn-lt"/>
              </a:rPr>
              <a:t>beroepssituatie (IBS)</a:t>
            </a:r>
            <a:endParaRPr lang="nl-NL" altLang="nl-NL" sz="1600" b="1" dirty="0">
              <a:latin typeface="+mn-lt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600" dirty="0">
                <a:latin typeface="+mn-lt"/>
              </a:rPr>
              <a:t>Als professional organiseer je bijeenkomsten en kun je informatie overdragen. Omdat je niet alles alleen kunt doen, moet je samenwerken en taken verdelen.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600" dirty="0">
                <a:latin typeface="+mn-lt"/>
              </a:rPr>
              <a:t>Je gaat aan de slag met je directe leefomgeving: je leefstijl, je verbruik, je reststromen, je vrijetijdsbesteding, woonomgeving en je eigen financiële huishouding. Daarnaast ga je inzicht krijgen in jouw kwaliteiten: wie ben jij? En hoe profileer je jezelf?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375587" y="3966992"/>
            <a:ext cx="5401924" cy="1815882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nl-NL" sz="1600" b="1"/>
              <a:t>Voorwaarden</a:t>
            </a:r>
          </a:p>
          <a:p>
            <a:pPr marL="285750" lvl="0" indent="-285750">
              <a:buFont typeface="Calibri" panose="020F0502020204030204" pitchFamily="34" charset="0"/>
              <a:buChar char="‒"/>
            </a:pPr>
            <a:r>
              <a:rPr lang="nl-NL" sz="1600">
                <a:solidFill>
                  <a:schemeClr val="tx1"/>
                </a:solidFill>
                <a:latin typeface="Calibri" panose="020F0502020204030204" pitchFamily="34" charset="0"/>
              </a:rPr>
              <a:t>De locatie mag geen geld kosten.</a:t>
            </a:r>
          </a:p>
          <a:p>
            <a:pPr marL="285750" lvl="0" indent="-285750">
              <a:buFont typeface="Calibri" panose="020F0502020204030204" pitchFamily="34" charset="0"/>
              <a:buChar char="‒"/>
            </a:pPr>
            <a:r>
              <a:rPr lang="nl-NL" sz="1600">
                <a:solidFill>
                  <a:schemeClr val="tx1"/>
                </a:solidFill>
                <a:latin typeface="Calibri" panose="020F0502020204030204" pitchFamily="34" charset="0"/>
              </a:rPr>
              <a:t>Minimaal 15% van de genodigden is aanwezig.</a:t>
            </a:r>
          </a:p>
          <a:p>
            <a:pPr marL="285750" lvl="0" indent="-285750">
              <a:buFont typeface="Calibri" panose="020F0502020204030204" pitchFamily="34" charset="0"/>
              <a:buChar char="‒"/>
            </a:pPr>
            <a:r>
              <a:rPr lang="nl-NL" sz="1600">
                <a:solidFill>
                  <a:schemeClr val="tx1"/>
                </a:solidFill>
                <a:latin typeface="Calibri" panose="020F0502020204030204" pitchFamily="34" charset="0"/>
              </a:rPr>
              <a:t>Er is budget voor hapjes en drankjes.</a:t>
            </a:r>
          </a:p>
          <a:p>
            <a:pPr marL="285750" lvl="0" indent="-285750">
              <a:buFont typeface="Calibri" panose="020F0502020204030204" pitchFamily="34" charset="0"/>
              <a:buChar char="‒"/>
            </a:pPr>
            <a:r>
              <a:rPr lang="nl-NL" sz="1600">
                <a:solidFill>
                  <a:schemeClr val="tx1"/>
                </a:solidFill>
                <a:latin typeface="Calibri" panose="020F0502020204030204" pitchFamily="34" charset="0"/>
              </a:rPr>
              <a:t>De projectgroepen overleggen regelmatig.</a:t>
            </a:r>
          </a:p>
          <a:p>
            <a:pPr marL="285750" lvl="0" indent="-285750">
              <a:buFont typeface="Calibri" panose="020F0502020204030204" pitchFamily="34" charset="0"/>
              <a:buChar char="‒"/>
            </a:pPr>
            <a:r>
              <a:rPr lang="nl-NL" sz="1600">
                <a:solidFill>
                  <a:schemeClr val="tx1"/>
                </a:solidFill>
                <a:latin typeface="Calibri" panose="020F0502020204030204" pitchFamily="34" charset="0"/>
              </a:rPr>
              <a:t>De presentatie en projectvoorbereiding zijn voldoende om beoordeeld te worden.</a:t>
            </a:r>
          </a:p>
        </p:txBody>
      </p:sp>
      <p:sp>
        <p:nvSpPr>
          <p:cNvPr id="7" name="Tekstvak 5"/>
          <p:cNvSpPr txBox="1">
            <a:spLocks noChangeArrowheads="1"/>
          </p:cNvSpPr>
          <p:nvPr/>
        </p:nvSpPr>
        <p:spPr bwMode="auto">
          <a:xfrm>
            <a:off x="6096000" y="1465867"/>
            <a:ext cx="5576289" cy="309623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600" b="1">
                <a:latin typeface="+mn-lt"/>
              </a:rPr>
              <a:t>Opdracht</a:t>
            </a:r>
            <a:endParaRPr lang="nl-NL" altLang="nl-NL" sz="1400">
              <a:latin typeface="+mn-lt"/>
            </a:endParaRPr>
          </a:p>
          <a:p>
            <a:pPr marL="285750" indent="-285750"/>
            <a:r>
              <a:rPr lang="nl-NL" sz="1600"/>
              <a:t>Samen met  je leerjaar organiseer je een verhalencafé.  </a:t>
            </a:r>
          </a:p>
          <a:p>
            <a:pPr marL="285750" indent="-285750"/>
            <a:r>
              <a:rPr lang="nl-NL" sz="1600"/>
              <a:t>Het verhalencafé voer je aan het eind van de periode uit.</a:t>
            </a:r>
          </a:p>
          <a:p>
            <a:pPr marL="285750" indent="-285750"/>
            <a:r>
              <a:rPr lang="nl-NL" sz="1600"/>
              <a:t>Jullie presenteren wat je hebt geleerd over je directe leefomgeving (micro- en </a:t>
            </a:r>
            <a:r>
              <a:rPr lang="nl-NL" sz="1600" err="1"/>
              <a:t>meso</a:t>
            </a:r>
            <a:r>
              <a:rPr lang="nl-NL" sz="1600"/>
              <a:t>-omgeving). Bespreek hierbij je opgedane kennis, vaardigheden en ervaringen.</a:t>
            </a:r>
          </a:p>
          <a:p>
            <a:pPr marL="285750" indent="-285750"/>
            <a:r>
              <a:rPr lang="nl-NL" sz="1600"/>
              <a:t>Bij de organisatie houd je rekening met tijd, geld en mensen.</a:t>
            </a:r>
          </a:p>
          <a:p>
            <a:pPr marL="285750" indent="-285750"/>
            <a:r>
              <a:rPr lang="nl-NL" sz="1600"/>
              <a:t>De avond moet goed verlopen. Hiervoor is onderling overleg nodig. Jullie zijn samen verantwoordelijk, communicatie is dus heel belangrijk.</a:t>
            </a:r>
          </a:p>
          <a:p>
            <a:pPr marL="285750" indent="-285750"/>
            <a:endParaRPr lang="nl-NL" sz="1600"/>
          </a:p>
        </p:txBody>
      </p:sp>
    </p:spTree>
    <p:extLst>
      <p:ext uri="{BB962C8B-B14F-4D97-AF65-F5344CB8AC3E}">
        <p14:creationId xmlns:p14="http://schemas.microsoft.com/office/powerpoint/2010/main" val="3051139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3138" y="365125"/>
            <a:ext cx="10515600" cy="1325563"/>
          </a:xfrm>
        </p:spPr>
        <p:txBody>
          <a:bodyPr/>
          <a:lstStyle/>
          <a:p>
            <a:r>
              <a:rPr lang="nl-NL" dirty="0"/>
              <a:t>IBS Mijn leefomgeving </a:t>
            </a:r>
            <a:r>
              <a:rPr lang="nl-NL" dirty="0" smtClean="0"/>
              <a:t>- toetsing</a:t>
            </a: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504925" y="1575191"/>
            <a:ext cx="5616013" cy="107721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6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Toetsen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Dit IBS wordt afgerond met 3 </a:t>
            </a:r>
            <a:r>
              <a:rPr kumimoji="0" lang="nl-NL" sz="1600" b="0" i="0" u="none" strike="noStrike" kern="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toetsmomenten</a:t>
            </a:r>
            <a:r>
              <a:rPr kumimoji="0" lang="nl-NL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kennistoets, projectvoorstel en presentatie. In onderstaande tabel is een overzicht van de toetsen weergegeven. </a:t>
            </a:r>
          </a:p>
        </p:txBody>
      </p:sp>
      <p:graphicFrame>
        <p:nvGraphicFramePr>
          <p:cNvPr id="8" name="Tabel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6256154"/>
              </p:ext>
            </p:extLst>
          </p:nvPr>
        </p:nvGraphicFramePr>
        <p:xfrm>
          <a:off x="504924" y="2900754"/>
          <a:ext cx="5616013" cy="2651760"/>
        </p:xfrm>
        <a:graphic>
          <a:graphicData uri="http://schemas.openxmlformats.org/drawingml/2006/table">
            <a:tbl>
              <a:tblPr firstRow="1" bandRow="1"/>
              <a:tblGrid>
                <a:gridCol w="1413345">
                  <a:extLst>
                    <a:ext uri="{9D8B030D-6E8A-4147-A177-3AD203B41FA5}">
                      <a16:colId xmlns:a16="http://schemas.microsoft.com/office/drawing/2014/main" val="2948095846"/>
                    </a:ext>
                  </a:extLst>
                </a:gridCol>
                <a:gridCol w="1243899">
                  <a:extLst>
                    <a:ext uri="{9D8B030D-6E8A-4147-A177-3AD203B41FA5}">
                      <a16:colId xmlns:a16="http://schemas.microsoft.com/office/drawing/2014/main" val="2488055331"/>
                    </a:ext>
                  </a:extLst>
                </a:gridCol>
                <a:gridCol w="1435365">
                  <a:extLst>
                    <a:ext uri="{9D8B030D-6E8A-4147-A177-3AD203B41FA5}">
                      <a16:colId xmlns:a16="http://schemas.microsoft.com/office/drawing/2014/main" val="2935927962"/>
                    </a:ext>
                  </a:extLst>
                </a:gridCol>
                <a:gridCol w="1523404">
                  <a:extLst>
                    <a:ext uri="{9D8B030D-6E8A-4147-A177-3AD203B41FA5}">
                      <a16:colId xmlns:a16="http://schemas.microsoft.com/office/drawing/2014/main" val="22746699"/>
                    </a:ext>
                  </a:extLst>
                </a:gridCol>
              </a:tblGrid>
              <a:tr h="23736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nl-NL" sz="1400" b="1"/>
                        <a:t>Toetsen</a:t>
                      </a:r>
                    </a:p>
                  </a:txBody>
                  <a:tcPr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nl-NL" sz="1400" b="1" i="1" dirty="0"/>
                        <a:t>Kennistoets</a:t>
                      </a:r>
                    </a:p>
                  </a:txBody>
                  <a:tcPr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nl-NL" sz="1400" b="1" i="1" dirty="0"/>
                        <a:t>Projectvoorstel</a:t>
                      </a:r>
                    </a:p>
                  </a:txBody>
                  <a:tcPr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nl-NL" sz="1400" b="1" i="1" dirty="0"/>
                        <a:t>Presentatie</a:t>
                      </a:r>
                    </a:p>
                  </a:txBody>
                  <a:tcPr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968079"/>
                  </a:ext>
                </a:extLst>
              </a:tr>
              <a:tr h="23736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nl-NL" sz="1400" b="1"/>
                        <a:t>Bijbehorende</a:t>
                      </a:r>
                      <a:r>
                        <a:rPr lang="nl-NL" sz="1400" b="1" baseline="0"/>
                        <a:t> leerdoelen</a:t>
                      </a:r>
                      <a:endParaRPr lang="nl-NL" sz="1400" b="1"/>
                    </a:p>
                  </a:txBody>
                  <a:tcPr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nl-NL" sz="1400"/>
                        <a:t>Nr. 1 t/m 2</a:t>
                      </a:r>
                    </a:p>
                  </a:txBody>
                  <a:tcPr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nl-NL" sz="1400"/>
                        <a:t>Nr. 3</a:t>
                      </a:r>
                      <a:r>
                        <a:rPr lang="nl-NL" sz="1400" baseline="0"/>
                        <a:t> t/m 4</a:t>
                      </a:r>
                      <a:endParaRPr lang="nl-NL" sz="1400"/>
                    </a:p>
                  </a:txBody>
                  <a:tcPr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nl-NL" sz="1400"/>
                        <a:t>Nr. 2</a:t>
                      </a:r>
                      <a:r>
                        <a:rPr lang="nl-NL" sz="1400" baseline="0"/>
                        <a:t> t/m 6</a:t>
                      </a:r>
                      <a:endParaRPr lang="nl-NL" sz="1400"/>
                    </a:p>
                  </a:txBody>
                  <a:tcPr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91618041"/>
                  </a:ext>
                </a:extLst>
              </a:tr>
              <a:tr h="23736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nl-NL" sz="1400" b="1"/>
                        <a:t>Duur toets</a:t>
                      </a:r>
                    </a:p>
                  </a:txBody>
                  <a:tcPr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nl-NL" sz="1400"/>
                        <a:t>1 uur</a:t>
                      </a:r>
                    </a:p>
                  </a:txBody>
                  <a:tcPr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nl-NL" sz="1400"/>
                        <a:t>n.v.t.</a:t>
                      </a:r>
                    </a:p>
                  </a:txBody>
                  <a:tcPr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nl-NL" sz="1400"/>
                    </a:p>
                  </a:txBody>
                  <a:tcPr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42235"/>
                  </a:ext>
                </a:extLst>
              </a:tr>
              <a:tr h="23736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nl-NL" sz="1400" b="1"/>
                        <a:t>Weging</a:t>
                      </a:r>
                    </a:p>
                  </a:txBody>
                  <a:tcPr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nl-NL" sz="1400"/>
                        <a:t>2x</a:t>
                      </a:r>
                    </a:p>
                  </a:txBody>
                  <a:tcPr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nl-NL" sz="1400"/>
                        <a:t>1x</a:t>
                      </a:r>
                    </a:p>
                  </a:txBody>
                  <a:tcPr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nl-NL" sz="1400"/>
                        <a:t>1x</a:t>
                      </a:r>
                    </a:p>
                  </a:txBody>
                  <a:tcPr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0098924"/>
                  </a:ext>
                </a:extLst>
              </a:tr>
              <a:tr h="23736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nl-NL" sz="1400" b="1"/>
                        <a:t>Cesuur</a:t>
                      </a:r>
                    </a:p>
                  </a:txBody>
                  <a:tcPr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nl-NL" sz="1400"/>
                        <a:t>66% =</a:t>
                      </a:r>
                      <a:r>
                        <a:rPr lang="nl-NL" sz="1400" baseline="0"/>
                        <a:t> 5,5 </a:t>
                      </a:r>
                      <a:endParaRPr lang="nl-NL" sz="1400"/>
                    </a:p>
                  </a:txBody>
                  <a:tcPr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nl-NL" sz="1400"/>
                        <a:t>60%</a:t>
                      </a:r>
                      <a:r>
                        <a:rPr lang="nl-NL" sz="1400" baseline="0"/>
                        <a:t> = 5,5</a:t>
                      </a:r>
                      <a:endParaRPr lang="nl-NL" sz="1400"/>
                    </a:p>
                  </a:txBody>
                  <a:tcPr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nl-NL" sz="1400"/>
                        <a:t>60%</a:t>
                      </a:r>
                      <a:r>
                        <a:rPr lang="nl-NL" sz="1400" baseline="0"/>
                        <a:t> = 5,5 </a:t>
                      </a:r>
                      <a:endParaRPr lang="nl-NL" sz="1400"/>
                    </a:p>
                  </a:txBody>
                  <a:tcPr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2749802"/>
                  </a:ext>
                </a:extLst>
              </a:tr>
              <a:tr h="23736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nl-NL" sz="1400" b="1"/>
                        <a:t>Resultaat </a:t>
                      </a:r>
                    </a:p>
                  </a:txBody>
                  <a:tcPr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nl-NL" sz="1400"/>
                        <a:t>Cijfer 1-10 </a:t>
                      </a:r>
                    </a:p>
                  </a:txBody>
                  <a:tcPr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/>
                        <a:t>Cijfer 1-10 </a:t>
                      </a:r>
                    </a:p>
                  </a:txBody>
                  <a:tcPr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/>
                        <a:t>Cijfer 1-10 </a:t>
                      </a:r>
                    </a:p>
                  </a:txBody>
                  <a:tcPr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2987609"/>
                  </a:ext>
                </a:extLst>
              </a:tr>
              <a:tr h="23736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nl-NL" sz="1400" b="1"/>
                        <a:t>Plaats</a:t>
                      </a:r>
                    </a:p>
                  </a:txBody>
                  <a:tcPr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nl-NL" sz="1400"/>
                        <a:t>School</a:t>
                      </a:r>
                    </a:p>
                  </a:txBody>
                  <a:tcPr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nl-NL" sz="1400"/>
                        <a:t>n.v.t.</a:t>
                      </a:r>
                    </a:p>
                  </a:txBody>
                  <a:tcPr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nl-NL" sz="1400"/>
                        <a:t>School </a:t>
                      </a:r>
                    </a:p>
                  </a:txBody>
                  <a:tcPr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5509403"/>
                  </a:ext>
                </a:extLst>
              </a:tr>
              <a:tr h="23736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nl-NL" sz="1400" b="1"/>
                        <a:t>Samenwerking</a:t>
                      </a:r>
                    </a:p>
                  </a:txBody>
                  <a:tcPr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nl-NL" sz="1400"/>
                        <a:t>Individueel</a:t>
                      </a:r>
                      <a:r>
                        <a:rPr lang="nl-NL" sz="1400" baseline="0"/>
                        <a:t> </a:t>
                      </a:r>
                      <a:endParaRPr lang="nl-NL" sz="1400"/>
                    </a:p>
                  </a:txBody>
                  <a:tcPr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nl-NL" sz="1400"/>
                        <a:t>Groep</a:t>
                      </a:r>
                    </a:p>
                  </a:txBody>
                  <a:tcPr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nl-NL" sz="1400" dirty="0"/>
                        <a:t>Individueel </a:t>
                      </a:r>
                    </a:p>
                  </a:txBody>
                  <a:tcPr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3246985"/>
                  </a:ext>
                </a:extLst>
              </a:tr>
            </a:tbl>
          </a:graphicData>
        </a:graphic>
      </p:graphicFrame>
      <p:pic>
        <p:nvPicPr>
          <p:cNvPr id="1026" name="Picture 2" descr="Afbeeldingsresultaat voor toetsing&quot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37"/>
          <a:stretch/>
        </p:blipFill>
        <p:spPr bwMode="auto">
          <a:xfrm>
            <a:off x="6479150" y="1450500"/>
            <a:ext cx="4097925" cy="3678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304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3138" y="365125"/>
            <a:ext cx="10515600" cy="1325563"/>
          </a:xfrm>
        </p:spPr>
        <p:txBody>
          <a:bodyPr/>
          <a:lstStyle/>
          <a:p>
            <a:r>
              <a:rPr lang="nl-NL" smtClean="0"/>
              <a:t>IBS Mijn leefomgeving - toetsing</a:t>
            </a:r>
            <a:endParaRPr lang="nl-NL" dirty="0"/>
          </a:p>
        </p:txBody>
      </p:sp>
      <p:pic>
        <p:nvPicPr>
          <p:cNvPr id="1026" name="Picture 2" descr="Afbeeldingsresultaat voor toetsing&quot;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76" t="6594" r="17931" b="10237"/>
          <a:stretch/>
        </p:blipFill>
        <p:spPr bwMode="auto">
          <a:xfrm>
            <a:off x="11152456" y="86332"/>
            <a:ext cx="950875" cy="1604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hoek 2"/>
          <p:cNvSpPr/>
          <p:nvPr/>
        </p:nvSpPr>
        <p:spPr>
          <a:xfrm>
            <a:off x="863138" y="1690688"/>
            <a:ext cx="17748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 smtClean="0"/>
              <a:t>1) Kennistoets</a:t>
            </a:r>
            <a:endParaRPr lang="nl-NL" b="1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3"/>
          <a:srcRect r="25291"/>
          <a:stretch/>
        </p:blipFill>
        <p:spPr>
          <a:xfrm>
            <a:off x="129380" y="2060020"/>
            <a:ext cx="4305460" cy="3429626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4"/>
          <a:srcRect r="39863"/>
          <a:stretch/>
        </p:blipFill>
        <p:spPr>
          <a:xfrm>
            <a:off x="4619988" y="3118160"/>
            <a:ext cx="3465679" cy="304314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70977" y="3118160"/>
            <a:ext cx="5762958" cy="1994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89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3138" y="365125"/>
            <a:ext cx="10515600" cy="1325563"/>
          </a:xfrm>
        </p:spPr>
        <p:txBody>
          <a:bodyPr/>
          <a:lstStyle/>
          <a:p>
            <a:r>
              <a:rPr lang="nl-NL" smtClean="0"/>
              <a:t>IBS Mijn leefomgeving - toetsing</a:t>
            </a:r>
            <a:endParaRPr lang="nl-NL" dirty="0"/>
          </a:p>
        </p:txBody>
      </p:sp>
      <p:pic>
        <p:nvPicPr>
          <p:cNvPr id="1026" name="Picture 2" descr="Afbeeldingsresultaat voor toetsing&quot;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76" t="6594" r="17931" b="10237"/>
          <a:stretch/>
        </p:blipFill>
        <p:spPr bwMode="auto">
          <a:xfrm>
            <a:off x="11152456" y="86332"/>
            <a:ext cx="950875" cy="1604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hoek 2"/>
          <p:cNvSpPr/>
          <p:nvPr/>
        </p:nvSpPr>
        <p:spPr>
          <a:xfrm>
            <a:off x="863138" y="1690688"/>
            <a:ext cx="21339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/>
              <a:t>2</a:t>
            </a:r>
            <a:r>
              <a:rPr lang="nl-NL" b="1" dirty="0" smtClean="0"/>
              <a:t>) Projectvoorstel</a:t>
            </a:r>
            <a:endParaRPr lang="nl-NL" b="1" dirty="0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4AB40DFA-DF84-40A5-B7B1-F043444D01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0541" y="2228106"/>
            <a:ext cx="6552728" cy="3889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31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3138" y="365125"/>
            <a:ext cx="10515600" cy="1325563"/>
          </a:xfrm>
        </p:spPr>
        <p:txBody>
          <a:bodyPr/>
          <a:lstStyle/>
          <a:p>
            <a:r>
              <a:rPr lang="nl-NL" smtClean="0"/>
              <a:t>IBS Mijn leefomgeving - toetsing</a:t>
            </a:r>
            <a:endParaRPr lang="nl-NL" dirty="0"/>
          </a:p>
        </p:txBody>
      </p:sp>
      <p:pic>
        <p:nvPicPr>
          <p:cNvPr id="1026" name="Picture 2" descr="Afbeeldingsresultaat voor toetsing&quot;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76" t="6594" r="17931" b="10237"/>
          <a:stretch/>
        </p:blipFill>
        <p:spPr bwMode="auto">
          <a:xfrm>
            <a:off x="11152456" y="86332"/>
            <a:ext cx="950875" cy="1604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hoek 2"/>
          <p:cNvSpPr/>
          <p:nvPr/>
        </p:nvSpPr>
        <p:spPr>
          <a:xfrm>
            <a:off x="863138" y="1690688"/>
            <a:ext cx="16979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 smtClean="0"/>
              <a:t>3) Presentatie</a:t>
            </a:r>
            <a:endParaRPr lang="nl-NL" b="1" dirty="0"/>
          </a:p>
        </p:txBody>
      </p:sp>
      <p:pic>
        <p:nvPicPr>
          <p:cNvPr id="7" name="Picture 2" descr="Afbeeldingsresultaat voor presentati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425" b="41822"/>
          <a:stretch/>
        </p:blipFill>
        <p:spPr bwMode="auto">
          <a:xfrm>
            <a:off x="484364" y="2298468"/>
            <a:ext cx="1851512" cy="1670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Afbeeldingsresultaat voor presentati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95" b="46351"/>
          <a:stretch/>
        </p:blipFill>
        <p:spPr bwMode="auto">
          <a:xfrm>
            <a:off x="7350431" y="2295146"/>
            <a:ext cx="1833539" cy="1674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Afbeeldingsresultaat voor presentati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258" r="55032"/>
          <a:stretch/>
        </p:blipFill>
        <p:spPr bwMode="auto">
          <a:xfrm>
            <a:off x="4871645" y="2295145"/>
            <a:ext cx="2058566" cy="1528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Afbeeldingsresultaat voor presentati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83" t="53650"/>
          <a:stretch/>
        </p:blipFill>
        <p:spPr bwMode="auto">
          <a:xfrm>
            <a:off x="2335876" y="2295146"/>
            <a:ext cx="2253759" cy="1674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Afbeeldingsresultaat voor presentati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83" t="53650"/>
          <a:stretch/>
        </p:blipFill>
        <p:spPr bwMode="auto">
          <a:xfrm flipH="1">
            <a:off x="9604190" y="2222410"/>
            <a:ext cx="2253759" cy="1674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748145" y="4207775"/>
            <a:ext cx="11055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Vrije tijd</a:t>
            </a:r>
            <a:endParaRPr lang="nl-NL" dirty="0"/>
          </a:p>
        </p:txBody>
      </p:sp>
      <p:sp>
        <p:nvSpPr>
          <p:cNvPr id="13" name="Tekstvak 12"/>
          <p:cNvSpPr txBox="1"/>
          <p:nvPr/>
        </p:nvSpPr>
        <p:spPr>
          <a:xfrm>
            <a:off x="2909958" y="4204451"/>
            <a:ext cx="11055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Lifestyle</a:t>
            </a:r>
            <a:endParaRPr lang="nl-NL" dirty="0"/>
          </a:p>
        </p:txBody>
      </p:sp>
      <p:sp>
        <p:nvSpPr>
          <p:cNvPr id="14" name="Tekstvak 13"/>
          <p:cNvSpPr txBox="1"/>
          <p:nvPr/>
        </p:nvSpPr>
        <p:spPr>
          <a:xfrm>
            <a:off x="5119788" y="4204451"/>
            <a:ext cx="2002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Water &amp; energie</a:t>
            </a:r>
            <a:endParaRPr lang="nl-NL" dirty="0"/>
          </a:p>
        </p:txBody>
      </p:sp>
      <p:sp>
        <p:nvSpPr>
          <p:cNvPr id="15" name="Tekstvak 14"/>
          <p:cNvSpPr txBox="1"/>
          <p:nvPr/>
        </p:nvSpPr>
        <p:spPr>
          <a:xfrm>
            <a:off x="7511271" y="4231172"/>
            <a:ext cx="1686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Stad &amp; wijk</a:t>
            </a:r>
            <a:endParaRPr lang="nl-NL" dirty="0"/>
          </a:p>
        </p:txBody>
      </p:sp>
      <p:sp>
        <p:nvSpPr>
          <p:cNvPr id="16" name="Tekstvak 15"/>
          <p:cNvSpPr txBox="1"/>
          <p:nvPr/>
        </p:nvSpPr>
        <p:spPr>
          <a:xfrm>
            <a:off x="9918489" y="4204451"/>
            <a:ext cx="1625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err="1" smtClean="0"/>
              <a:t>Biobased</a:t>
            </a:r>
            <a:r>
              <a:rPr lang="nl-NL" dirty="0" smtClean="0"/>
              <a:t> </a:t>
            </a:r>
          </a:p>
          <a:p>
            <a:pPr algn="ctr"/>
            <a:r>
              <a:rPr lang="nl-NL" dirty="0" err="1" smtClean="0"/>
              <a:t>economy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66539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Verhalencafé 2018/2019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65145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3138" y="365125"/>
            <a:ext cx="10515600" cy="1325563"/>
          </a:xfrm>
        </p:spPr>
        <p:txBody>
          <a:bodyPr/>
          <a:lstStyle/>
          <a:p>
            <a:r>
              <a:rPr lang="nl-NL" dirty="0"/>
              <a:t>Projectmanagement</a:t>
            </a:r>
          </a:p>
        </p:txBody>
      </p:sp>
      <p:sp>
        <p:nvSpPr>
          <p:cNvPr id="17" name="Titel 1"/>
          <p:cNvSpPr txBox="1">
            <a:spLocks/>
          </p:cNvSpPr>
          <p:nvPr/>
        </p:nvSpPr>
        <p:spPr bwMode="auto">
          <a:xfrm>
            <a:off x="1295186" y="1775090"/>
            <a:ext cx="8860565" cy="436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r>
              <a:rPr lang="nl-NL" i="1" dirty="0" smtClean="0"/>
              <a:t>Lesdoelen</a:t>
            </a:r>
            <a:endParaRPr lang="nl-NL" i="1" dirty="0"/>
          </a:p>
        </p:txBody>
      </p:sp>
      <p:sp>
        <p:nvSpPr>
          <p:cNvPr id="18" name="Tijdelijke aanduiding voor inhoud 2"/>
          <p:cNvSpPr>
            <a:spLocks noGrp="1"/>
          </p:cNvSpPr>
          <p:nvPr>
            <p:ph idx="1"/>
          </p:nvPr>
        </p:nvSpPr>
        <p:spPr>
          <a:xfrm>
            <a:off x="1295186" y="2295665"/>
            <a:ext cx="8003232" cy="3317650"/>
          </a:xfrm>
        </p:spPr>
        <p:txBody>
          <a:bodyPr/>
          <a:lstStyle/>
          <a:p>
            <a:r>
              <a:rPr lang="nl-NL" dirty="0" smtClean="0"/>
              <a:t>Je kunt de kenmerken van een project benoemen;</a:t>
            </a:r>
          </a:p>
          <a:p>
            <a:r>
              <a:rPr lang="nl-NL" dirty="0" smtClean="0"/>
              <a:t>Je kunt de kenmerken van projectmatig werken benoemen;</a:t>
            </a:r>
          </a:p>
          <a:p>
            <a:r>
              <a:rPr lang="nl-NL" dirty="0" smtClean="0"/>
              <a:t>Je kunt de verschillende projectfases benoemen en toelichten.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1181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3138" y="365125"/>
            <a:ext cx="10515600" cy="1325563"/>
          </a:xfrm>
        </p:spPr>
        <p:txBody>
          <a:bodyPr/>
          <a:lstStyle/>
          <a:p>
            <a:r>
              <a:rPr lang="nl-NL" dirty="0" smtClean="0"/>
              <a:t>Projectmanagement in de opleiding</a:t>
            </a:r>
            <a:endParaRPr lang="nl-NL" dirty="0"/>
          </a:p>
        </p:txBody>
      </p:sp>
      <p:sp>
        <p:nvSpPr>
          <p:cNvPr id="6" name="Tijdelijke aanduiding voor inhoud 2"/>
          <p:cNvSpPr>
            <a:spLocks noGrp="1"/>
          </p:cNvSpPr>
          <p:nvPr>
            <p:ph idx="1"/>
          </p:nvPr>
        </p:nvSpPr>
        <p:spPr>
          <a:xfrm>
            <a:off x="1031910" y="1432140"/>
            <a:ext cx="10346828" cy="978700"/>
          </a:xfrm>
        </p:spPr>
        <p:txBody>
          <a:bodyPr/>
          <a:lstStyle/>
          <a:p>
            <a:pPr marL="0" indent="0">
              <a:buNone/>
            </a:pPr>
            <a:r>
              <a:rPr lang="nl-NL" i="1" dirty="0" smtClean="0"/>
              <a:t>Dossier Adviseur Duurzame leefomgeving &amp; werkprocessen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0058" y="1921490"/>
            <a:ext cx="7241671" cy="4116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9381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a1">
  <a:themeElements>
    <a:clrScheme name="Aangepast 1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BDEA1A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Kanto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a1" id="{848D2DA3-4BAC-4590-9F3A-C04EAD61AF1C}" vid="{84936BD3-994A-46F0-BAD8-245BDD45B96D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2" ma:contentTypeDescription="Een nieuw document maken." ma:contentTypeScope="" ma:versionID="1dc84fb11a9be35ac09a1ae920ea7357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85fd8f0e804736af8b3f71c277445723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81EBCBF-7E1E-4B1C-9CFB-58B5E58C56A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354c1b-6b8c-435b-ad50-990538c19557"/>
    <ds:schemaRef ds:uri="47a28104-336f-447d-946e-e305ac2bcd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E0517EB-918A-4F91-B474-4547F2D83E5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D7DE6F1-65E5-4742-993C-166C160C650C}">
  <ds:schemaRefs>
    <ds:schemaRef ds:uri="http://schemas.microsoft.com/office/2006/documentManagement/types"/>
    <ds:schemaRef ds:uri="http://purl.org/dc/elements/1.1/"/>
    <ds:schemaRef ds:uri="http://www.w3.org/XML/1998/namespace"/>
    <ds:schemaRef ds:uri="http://schemas.microsoft.com/office/2006/metadata/properti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47a28104-336f-447d-946e-e305ac2bcd47"/>
    <ds:schemaRef ds:uri="34354c1b-6b8c-435b-ad50-990538c19557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Thema1</Template>
  <TotalTime>4526</TotalTime>
  <Words>407</Words>
  <Application>Microsoft Office PowerPoint</Application>
  <PresentationFormat>Breedbeeld</PresentationFormat>
  <Paragraphs>77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Harlow Solid Italic</vt:lpstr>
      <vt:lpstr>Wingdings</vt:lpstr>
      <vt:lpstr>Thema1</vt:lpstr>
      <vt:lpstr>Donderdag instroomprogramma:  IBS Mijn leefomgeving (MLO)</vt:lpstr>
      <vt:lpstr>IBS Mijn leefomgeving (MLO)</vt:lpstr>
      <vt:lpstr>IBS Mijn leefomgeving - toetsing</vt:lpstr>
      <vt:lpstr>IBS Mijn leefomgeving - toetsing</vt:lpstr>
      <vt:lpstr>IBS Mijn leefomgeving - toetsing</vt:lpstr>
      <vt:lpstr>IBS Mijn leefomgeving - toetsing</vt:lpstr>
      <vt:lpstr>Verhalencafé 2018/2019</vt:lpstr>
      <vt:lpstr>Projectmanagement</vt:lpstr>
      <vt:lpstr>Projectmanagement in de opleiding</vt:lpstr>
      <vt:lpstr>Projectmanagement</vt:lpstr>
      <vt:lpstr>Projectmanagement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Thomas Noordeloos</dc:creator>
  <cp:lastModifiedBy>Thomas Noordeloos</cp:lastModifiedBy>
  <cp:revision>54</cp:revision>
  <dcterms:created xsi:type="dcterms:W3CDTF">2017-09-05T13:31:36Z</dcterms:created>
  <dcterms:modified xsi:type="dcterms:W3CDTF">2020-02-12T13:52:19Z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0x0101006882E0B02A318E459AD716AC786DE572</vt:lpwstr>
  </property>
</Properties>
</file>