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</p:sldMasterIdLst>
  <p:notesMasterIdLst>
    <p:notesMasterId r:id="rId16"/>
  </p:notesMasterIdLst>
  <p:sldIdLst>
    <p:sldId id="273" r:id="rId6"/>
    <p:sldId id="286" r:id="rId7"/>
    <p:sldId id="281" r:id="rId8"/>
    <p:sldId id="311" r:id="rId9"/>
    <p:sldId id="312" r:id="rId10"/>
    <p:sldId id="313" r:id="rId11"/>
    <p:sldId id="314" r:id="rId12"/>
    <p:sldId id="315" r:id="rId13"/>
    <p:sldId id="317" r:id="rId14"/>
    <p:sldId id="318" r:id="rId1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1521A"/>
    <a:srgbClr val="42909E"/>
    <a:srgbClr val="172061"/>
    <a:srgbClr val="D26D25"/>
    <a:srgbClr val="72A3AE"/>
    <a:srgbClr val="94CBD5"/>
    <a:srgbClr val="9D5217"/>
    <a:srgbClr val="C8D200"/>
    <a:srgbClr val="D8D922"/>
    <a:srgbClr val="D8DA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56" autoAdjust="0"/>
    <p:restoredTop sz="93110" autoAdjust="0"/>
  </p:normalViewPr>
  <p:slideViewPr>
    <p:cSldViewPr snapToGrid="0">
      <p:cViewPr varScale="1">
        <p:scale>
          <a:sx n="107" d="100"/>
          <a:sy n="107" d="100"/>
        </p:scale>
        <p:origin x="85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5EBEE9-5ED1-47E3-91F3-8E6237564E15}" type="datetimeFigureOut">
              <a:rPr lang="nl-NL" smtClean="0"/>
              <a:t>11-2-2020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99C61E-FA29-48B5-B8E4-AFB31D3E60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89663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99C61E-FA29-48B5-B8E4-AFB31D3E6003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973663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NL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99C61E-FA29-48B5-B8E4-AFB31D3E6003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468784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Opdracht: eigen eetpatroon en de schijf</a:t>
            </a:r>
            <a:r>
              <a:rPr lang="nl-NL" baseline="0" dirty="0" smtClean="0"/>
              <a:t> van 5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99C61E-FA29-48B5-B8E4-AFB31D3E6003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215356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5D006-C1B4-42B6-9697-FCB8ED93A34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85156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5D006-C1B4-42B6-9697-FCB8ED93A34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67886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5D006-C1B4-42B6-9697-FCB8ED93A34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568957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5748-FF34-4248-A7F3-5541385C517F}" type="datetimeFigureOut">
              <a:rPr lang="nl-NL" smtClean="0"/>
              <a:t>12-2-2020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571158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5748-FF34-4248-A7F3-5541385C517F}" type="datetimeFigureOut">
              <a:rPr lang="nl-NL" smtClean="0"/>
              <a:t>12-2-2020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847371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5748-FF34-4248-A7F3-5541385C517F}" type="datetimeFigureOut">
              <a:rPr lang="nl-NL" smtClean="0"/>
              <a:t>12-2-2020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761323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5748-FF34-4248-A7F3-5541385C517F}" type="datetimeFigureOut">
              <a:rPr lang="nl-NL" smtClean="0"/>
              <a:t>12-2-2020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495427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5748-FF34-4248-A7F3-5541385C517F}" type="datetimeFigureOut">
              <a:rPr lang="nl-NL" smtClean="0"/>
              <a:t>12-2-2020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08041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5748-FF34-4248-A7F3-5541385C517F}" type="datetimeFigureOut">
              <a:rPr lang="nl-NL" smtClean="0"/>
              <a:t>12-2-2020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116137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5748-FF34-4248-A7F3-5541385C517F}" type="datetimeFigureOut">
              <a:rPr lang="nl-NL" smtClean="0"/>
              <a:t>12-2-2020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71268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5748-FF34-4248-A7F3-5541385C517F}" type="datetimeFigureOut">
              <a:rPr lang="nl-NL" smtClean="0"/>
              <a:t>12-2-2020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73011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5D006-C1B4-42B6-9697-FCB8ED93A34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3531499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5748-FF34-4248-A7F3-5541385C517F}" type="datetimeFigureOut">
              <a:rPr lang="nl-NL" smtClean="0"/>
              <a:t>12-2-2020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6138791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5748-FF34-4248-A7F3-5541385C517F}" type="datetimeFigureOut">
              <a:rPr lang="nl-NL" smtClean="0"/>
              <a:t>12-2-2020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77105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5748-FF34-4248-A7F3-5541385C517F}" type="datetimeFigureOut">
              <a:rPr lang="nl-NL" smtClean="0"/>
              <a:t>12-2-2020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29890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  <p:extLst>
      <p:ext uri="{BB962C8B-B14F-4D97-AF65-F5344CB8AC3E}">
        <p14:creationId xmlns:p14="http://schemas.microsoft.com/office/powerpoint/2010/main" val="3913247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5D006-C1B4-42B6-9697-FCB8ED93A34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52423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5D006-C1B4-42B6-9697-FCB8ED93A34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38466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5D006-C1B4-42B6-9697-FCB8ED93A34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54544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5D006-C1B4-42B6-9697-FCB8ED93A34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52554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5D006-C1B4-42B6-9697-FCB8ED93A34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24270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5D006-C1B4-42B6-9697-FCB8ED93A34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45370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g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Afbeelding 11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892" y="6212255"/>
            <a:ext cx="12086830" cy="656855"/>
          </a:xfrm>
          <a:prstGeom prst="rect">
            <a:avLst/>
          </a:prstGeom>
        </p:spPr>
      </p:pic>
      <p:sp>
        <p:nvSpPr>
          <p:cNvPr id="13" name="Rechthoek 12"/>
          <p:cNvSpPr/>
          <p:nvPr userDrawn="1"/>
        </p:nvSpPr>
        <p:spPr>
          <a:xfrm>
            <a:off x="2586039" y="6212255"/>
            <a:ext cx="9605962" cy="645745"/>
          </a:xfrm>
          <a:prstGeom prst="rect">
            <a:avLst/>
          </a:prstGeom>
          <a:solidFill>
            <a:srgbClr val="C8D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jdelijke aanduiding voor titel 1"/>
          <p:cNvSpPr>
            <a:spLocks noGrp="1"/>
          </p:cNvSpPr>
          <p:nvPr userDrawn="1"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 userDrawn="1"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 userDrawn="1"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55D006-C1B4-42B6-9697-FCB8ED93A34E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7864" y="6212255"/>
            <a:ext cx="483759" cy="509220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73" t="-378518" r="-15473" b="378518"/>
          <a:stretch/>
        </p:blipFill>
        <p:spPr>
          <a:xfrm>
            <a:off x="1432861" y="3028894"/>
            <a:ext cx="9326277" cy="800212"/>
          </a:xfrm>
          <a:prstGeom prst="rect">
            <a:avLst/>
          </a:prstGeom>
        </p:spPr>
      </p:pic>
      <p:pic>
        <p:nvPicPr>
          <p:cNvPr id="18" name="Afbeelding 17"/>
          <p:cNvPicPr>
            <a:picLocks noChangeAspect="1"/>
          </p:cNvPicPr>
          <p:nvPr userDrawn="1"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655" r="23270" b="25470"/>
          <a:stretch/>
        </p:blipFill>
        <p:spPr>
          <a:xfrm>
            <a:off x="28975" y="6206307"/>
            <a:ext cx="1085952" cy="466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9443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575748-FF34-4248-A7F3-5541385C517F}" type="datetimeFigureOut">
              <a:rPr lang="nl-NL" smtClean="0"/>
              <a:t>12-2-2020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075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hyperlink" Target="http://www.voedingscentrum.nl/nl/gezond-eten-met-de-schijf-van-vijf/hoeveel-en-wat-kan-ik-per-dag-eten-.aspx" TargetMode="External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2" Type="http://schemas.openxmlformats.org/officeDocument/2006/relationships/hyperlink" Target="http://www.voedingscentrum.nl/" TargetMode="Externa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hyperlink" Target="https://www.voedingswaardetabel.nl/" TargetMode="External"/><Relationship Id="rId9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yex64_w5jSY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8.jpg"/><Relationship Id="rId4" Type="http://schemas.openxmlformats.org/officeDocument/2006/relationships/hyperlink" Target="https://youtu.be/yex64_w5jSY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58416" y="1382389"/>
            <a:ext cx="10475167" cy="2387600"/>
          </a:xfrm>
        </p:spPr>
        <p:txBody>
          <a:bodyPr>
            <a:normAutofit/>
          </a:bodyPr>
          <a:lstStyle/>
          <a:p>
            <a:r>
              <a:rPr lang="nl-NL" dirty="0" smtClean="0"/>
              <a:t>Lifestyle</a:t>
            </a:r>
            <a:br>
              <a:rPr lang="nl-NL" dirty="0" smtClean="0"/>
            </a:br>
            <a:r>
              <a:rPr lang="nl-NL" dirty="0" smtClean="0"/>
              <a:t>De schijf van 5 en je eigen leefstijl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863295"/>
            <a:ext cx="9144000" cy="1655762"/>
          </a:xfrm>
        </p:spPr>
        <p:txBody>
          <a:bodyPr/>
          <a:lstStyle/>
          <a:p>
            <a:r>
              <a:rPr lang="nl-NL" dirty="0" smtClean="0"/>
              <a:t>Leerjaar 1 – </a:t>
            </a:r>
            <a:r>
              <a:rPr lang="nl-NL" dirty="0" smtClean="0"/>
              <a:t>instromerprogramma</a:t>
            </a:r>
            <a:endParaRPr lang="nl-NL" dirty="0" smtClean="0">
              <a:solidFill>
                <a:schemeClr val="tx1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165669"/>
            <a:ext cx="2169840" cy="692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045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-72871" y="-1"/>
            <a:ext cx="1001559" cy="6878479"/>
          </a:xfrm>
          <a:prstGeom prst="rect">
            <a:avLst/>
          </a:prstGeom>
          <a:solidFill>
            <a:srgbClr val="CC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506256" y="647719"/>
            <a:ext cx="5175637" cy="107721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charset="0"/>
                <a:ea typeface="Calibri" pitchFamily="34" charset="0"/>
                <a:cs typeface="Arial" charset="0"/>
              </a:rPr>
              <a:t>Leerdoel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Calibri" pitchFamily="34" charset="0"/>
                <a:cs typeface="Arial" panose="020B0604020202020204" pitchFamily="34" charset="0"/>
              </a:rPr>
              <a:t>Je eigen eet- en beweegpatroon in kaart brengen, beoordelen en verbeterpunten aandragen.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Calibri" pitchFamily="34" charset="0"/>
                <a:cs typeface="Arial" panose="020B0604020202020204" pitchFamily="34" charset="0"/>
              </a:rPr>
              <a:t>Aan de hand van ANGELO-raamwerk toelichten welke omgevingsfactoren </a:t>
            </a:r>
            <a:r>
              <a:rPr kumimoji="0" lang="nl-NL" sz="13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Calibri" pitchFamily="34" charset="0"/>
                <a:cs typeface="Arial" panose="020B0604020202020204" pitchFamily="34" charset="0"/>
              </a:rPr>
              <a:t>mede jouw lifestyle </a:t>
            </a:r>
            <a:r>
              <a:rPr kumimoji="0" lang="nl-NL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Calibri" pitchFamily="34" charset="0"/>
                <a:cs typeface="Arial" panose="020B0604020202020204" pitchFamily="34" charset="0"/>
              </a:rPr>
              <a:t>bepalen.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504794" y="1798146"/>
            <a:ext cx="5177099" cy="167738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charset="0"/>
                <a:ea typeface="Calibri" pitchFamily="34" charset="0"/>
                <a:cs typeface="Arial" charset="0"/>
              </a:rPr>
              <a:t>Product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Calibri" pitchFamily="34" charset="0"/>
                <a:cs typeface="Arial" panose="020B0604020202020204" pitchFamily="34" charset="0"/>
              </a:rPr>
              <a:t>Een verslag  met daarin: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Calibri" pitchFamily="34" charset="0"/>
                <a:cs typeface="Arial" panose="020B0604020202020204" pitchFamily="34" charset="0"/>
              </a:rPr>
              <a:t>Een eetdagboek met berekening van kcal, eiwitten, koolhydraten en vetten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3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Calibri" pitchFamily="34" charset="0"/>
                <a:cs typeface="Arial" panose="020B0604020202020204" pitchFamily="34" charset="0"/>
              </a:rPr>
              <a:t>Advies van het voedingscentrum voor voeding uit de </a:t>
            </a:r>
            <a:r>
              <a:rPr kumimoji="0" lang="nl-NL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Calibri" pitchFamily="34" charset="0"/>
                <a:cs typeface="Arial" panose="020B0604020202020204" pitchFamily="34" charset="0"/>
              </a:rPr>
              <a:t>Schijf van Vijf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Calibri" pitchFamily="34" charset="0"/>
                <a:cs typeface="Arial" panose="020B0604020202020204" pitchFamily="34" charset="0"/>
              </a:rPr>
              <a:t>Een ingevulde micro omgeving van het </a:t>
            </a:r>
            <a:r>
              <a:rPr kumimoji="0" lang="nl-NL" sz="13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Calibri" pitchFamily="34" charset="0"/>
                <a:cs typeface="Arial" panose="020B0604020202020204" pitchFamily="34" charset="0"/>
              </a:rPr>
              <a:t>Angelo-raamwerk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3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Calibri" pitchFamily="34" charset="0"/>
                <a:cs typeface="Arial" panose="020B0604020202020204" pitchFamily="34" charset="0"/>
              </a:rPr>
              <a:t>Een </a:t>
            </a:r>
            <a:r>
              <a:rPr kumimoji="0" lang="nl-NL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Calibri" pitchFamily="34" charset="0"/>
                <a:cs typeface="Arial" panose="020B0604020202020204" pitchFamily="34" charset="0"/>
              </a:rPr>
              <a:t>analyse van jouw eet- en beweegpatroon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Calibri" pitchFamily="34" charset="0"/>
                <a:cs typeface="Arial" panose="020B0604020202020204" pitchFamily="34" charset="0"/>
              </a:rPr>
              <a:t>Een conclusie en 5 mogelijke verbeterpunten </a:t>
            </a:r>
            <a:r>
              <a:rPr kumimoji="0" lang="nl-NL" sz="13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Calibri" pitchFamily="34" charset="0"/>
                <a:cs typeface="Arial" panose="020B0604020202020204" pitchFamily="34" charset="0"/>
              </a:rPr>
              <a:t>voor eigen leefstijl</a:t>
            </a:r>
            <a:endParaRPr kumimoji="0" lang="nl-NL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Calibri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506639" y="3573964"/>
            <a:ext cx="5175254" cy="307776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charset="0"/>
                <a:ea typeface="Calibri" pitchFamily="34" charset="0"/>
                <a:cs typeface="Arial" charset="0"/>
              </a:rPr>
              <a:t>Stappen</a:t>
            </a:r>
            <a:r>
              <a:rPr kumimoji="0" lang="nl-NL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Calibri" pitchFamily="34" charset="0"/>
                <a:cs typeface="Arial" charset="0"/>
              </a:rPr>
              <a:t>			</a:t>
            </a:r>
            <a:endParaRPr kumimoji="0" lang="nl-NL" sz="12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Calibri" pitchFamily="34" charset="0"/>
              <a:cs typeface="Arial" charset="0"/>
            </a:endParaRPr>
          </a:p>
          <a:p>
            <a:pPr marL="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3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Calibri" pitchFamily="34" charset="0"/>
                <a:cs typeface="Arial" panose="020B0604020202020204" pitchFamily="34" charset="0"/>
              </a:rPr>
              <a:t>Bereken je BMI op het Voedingscentrum en kijk wat de richtlijnen van de Schijf van Vijf zijn. </a:t>
            </a:r>
          </a:p>
          <a:p>
            <a:pPr marL="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3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Calibri" pitchFamily="34" charset="0"/>
                <a:cs typeface="Arial" panose="020B0604020202020204" pitchFamily="34" charset="0"/>
              </a:rPr>
              <a:t>Kijk bij ‘hoeveel en wat’ bij het voedingscentrum wat er voor jou wordt aangeraden om dagelijks te eten. </a:t>
            </a:r>
            <a:endParaRPr kumimoji="0" lang="nl-NL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Calibri" pitchFamily="34" charset="0"/>
              <a:cs typeface="Arial" panose="020B0604020202020204" pitchFamily="34" charset="0"/>
            </a:endParaRPr>
          </a:p>
          <a:p>
            <a:pPr marL="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3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Calibri" pitchFamily="34" charset="0"/>
                <a:cs typeface="Arial" panose="020B0604020202020204" pitchFamily="34" charset="0"/>
              </a:rPr>
              <a:t>Hou een week een eetdagboek bij. Bereken wat je per dag binnenkrijgt aan voedingsstoffen. Je kan hiervoor de voedingswaarde tabel gebruiken (zie bronnen). </a:t>
            </a:r>
          </a:p>
          <a:p>
            <a:pPr marL="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3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Calibri" pitchFamily="34" charset="0"/>
                <a:cs typeface="Arial" panose="020B0604020202020204" pitchFamily="34" charset="0"/>
              </a:rPr>
              <a:t>Vergelijk dit met de voorschriften van de Schijf van Vijf en het Voedingscentrum. </a:t>
            </a:r>
            <a:endParaRPr kumimoji="0" lang="nl-NL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Calibri" pitchFamily="34" charset="0"/>
              <a:cs typeface="Arial" panose="020B0604020202020204" pitchFamily="34" charset="0"/>
            </a:endParaRPr>
          </a:p>
          <a:p>
            <a:pPr marL="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Calibri" pitchFamily="34" charset="0"/>
                <a:cs typeface="Arial" panose="020B0604020202020204" pitchFamily="34" charset="0"/>
              </a:rPr>
              <a:t>Beschrijf aan de hand van het ANGELO-raamwerk jouw eigen micro-omgeving, waarbij je een verschil maakt in fysiek, sociaal-cultureel, economisch en politiek.</a:t>
            </a:r>
          </a:p>
          <a:p>
            <a:pPr marL="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3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Calibri" pitchFamily="34" charset="0"/>
                <a:cs typeface="Arial" panose="020B0604020202020204" pitchFamily="34" charset="0"/>
              </a:rPr>
              <a:t>Analyseer </a:t>
            </a:r>
            <a:r>
              <a:rPr kumimoji="0" lang="nl-NL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Calibri" pitchFamily="34" charset="0"/>
                <a:cs typeface="Arial" panose="020B0604020202020204" pitchFamily="34" charset="0"/>
              </a:rPr>
              <a:t>je totale levensstijl en beschrijf wat opvallend is aan jouw eet- en </a:t>
            </a:r>
            <a:r>
              <a:rPr kumimoji="0" lang="nl-NL" sz="13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Calibri" pitchFamily="34" charset="0"/>
                <a:cs typeface="Arial" panose="020B0604020202020204" pitchFamily="34" charset="0"/>
              </a:rPr>
              <a:t>bewegingspatroon en benoem minimaal 5 </a:t>
            </a:r>
            <a:r>
              <a:rPr kumimoji="0" lang="nl-NL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Calibri" pitchFamily="34" charset="0"/>
                <a:cs typeface="Arial" panose="020B0604020202020204" pitchFamily="34" charset="0"/>
              </a:rPr>
              <a:t>verbeterpunten.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7326299" y="2604055"/>
            <a:ext cx="4578382" cy="8771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charset="0"/>
                <a:ea typeface="Calibri" pitchFamily="34" charset="0"/>
                <a:cs typeface="Arial" charset="0"/>
              </a:rPr>
              <a:t>Bijeenkomsten &amp; Tijd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Calibri" pitchFamily="34" charset="0"/>
                <a:cs typeface="Arial" panose="020B0604020202020204" pitchFamily="34" charset="0"/>
              </a:rPr>
              <a:t>Les inleiding lifestyle management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Calibri" pitchFamily="34" charset="0"/>
                <a:cs typeface="Arial" panose="020B0604020202020204" pitchFamily="34" charset="0"/>
              </a:rPr>
              <a:t>Les inleiding ANGELO Raamwerk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Calibri" pitchFamily="34" charset="0"/>
                <a:cs typeface="Arial" panose="020B0604020202020204" pitchFamily="34" charset="0"/>
              </a:rPr>
              <a:t>Expert lessen voor begeleiding leerarrangement 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7326299" y="3573824"/>
            <a:ext cx="4578382" cy="127727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charset="0"/>
                <a:ea typeface="Calibri" pitchFamily="34" charset="0"/>
                <a:cs typeface="Arial" charset="0"/>
              </a:rPr>
              <a:t>Bronnen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3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  <a:hlinkClick r:id="rId2"/>
              </a:rPr>
              <a:t>www.voedingscentrum.nl</a:t>
            </a:r>
            <a:endParaRPr kumimoji="0" lang="nl-NL" sz="13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 pitchFamily="34" charset="0"/>
              <a:cs typeface="Arial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  <a:hlinkClick r:id="rId3"/>
              </a:rPr>
              <a:t>http://www.voedingscentrum.nl/nl/gezond-eten-met-de-schijf-van-vijf/hoeveel-en-wat-kan-ik-per-dag-eten-.</a:t>
            </a:r>
            <a:r>
              <a:rPr kumimoji="0" lang="nl-NL" sz="13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  <a:hlinkClick r:id="rId3"/>
              </a:rPr>
              <a:t>aspx</a:t>
            </a:r>
            <a:endParaRPr kumimoji="0" lang="nl-NL" sz="13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 pitchFamily="34" charset="0"/>
              <a:cs typeface="Arial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3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  <a:hlinkClick r:id="rId4"/>
              </a:rPr>
              <a:t>https</a:t>
            </a:r>
            <a:r>
              <a:rPr kumimoji="0" lang="nl-NL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  <a:hlinkClick r:id="rId4"/>
              </a:rPr>
              <a:t>://www.voedingswaardetabel.nl</a:t>
            </a:r>
            <a:r>
              <a:rPr kumimoji="0" lang="nl-NL" sz="13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  <a:hlinkClick r:id="rId4"/>
              </a:rPr>
              <a:t>/</a:t>
            </a:r>
            <a:endParaRPr kumimoji="0" lang="nl-NL" sz="13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 pitchFamily="34" charset="0"/>
              <a:cs typeface="Arial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3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Bronnen op Wikiwijs MLO</a:t>
            </a:r>
          </a:p>
        </p:txBody>
      </p:sp>
      <p:sp>
        <p:nvSpPr>
          <p:cNvPr id="10" name="Rechthoek 24"/>
          <p:cNvSpPr>
            <a:spLocks noChangeArrowheads="1"/>
          </p:cNvSpPr>
          <p:nvPr/>
        </p:nvSpPr>
        <p:spPr bwMode="auto">
          <a:xfrm>
            <a:off x="1506781" y="70723"/>
            <a:ext cx="753268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1920_MLO_3_Mijn leefstijl </a:t>
            </a:r>
            <a:r>
              <a:rPr kumimoji="0" lang="nl-NL" sz="2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(instroom)</a:t>
            </a:r>
            <a:endParaRPr kumimoji="0" lang="nl-NL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11" name="Rechthoek 10"/>
          <p:cNvSpPr/>
          <p:nvPr/>
        </p:nvSpPr>
        <p:spPr>
          <a:xfrm>
            <a:off x="928688" y="6704012"/>
            <a:ext cx="11263312" cy="174467"/>
          </a:xfrm>
          <a:prstGeom prst="rect">
            <a:avLst/>
          </a:prstGeom>
          <a:solidFill>
            <a:srgbClr val="CC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7326298" y="660280"/>
            <a:ext cx="4578383" cy="18774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charset="0"/>
                <a:ea typeface="Calibri" pitchFamily="34" charset="0"/>
                <a:cs typeface="Arial" charset="0"/>
              </a:rPr>
              <a:t>Samenwerken	</a:t>
            </a:r>
            <a:r>
              <a:rPr kumimoji="0" lang="nl-NL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	 </a:t>
            </a:r>
            <a:endParaRPr kumimoji="0" lang="nl-NL" sz="12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 pitchFamily="34" charset="0"/>
              <a:cs typeface="Arial" charset="0"/>
            </a:endParaRPr>
          </a:p>
          <a:p>
            <a:pPr marL="0" marR="0" lvl="0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3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Calibri" pitchFamily="34" charset="0"/>
                <a:cs typeface="Arial" panose="020B0604020202020204" pitchFamily="34" charset="0"/>
              </a:rPr>
              <a:t>Dit product maak je alleen.</a:t>
            </a:r>
          </a:p>
          <a:p>
            <a:pPr marL="0" marR="0" lvl="0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3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Calibri" pitchFamily="34" charset="0"/>
                <a:cs typeface="Arial" panose="020B0604020202020204" pitchFamily="34" charset="0"/>
              </a:rPr>
              <a:t>Plaats </a:t>
            </a:r>
            <a:r>
              <a:rPr kumimoji="0" lang="nl-NL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Calibri" pitchFamily="34" charset="0"/>
                <a:cs typeface="Arial" panose="020B0604020202020204" pitchFamily="34" charset="0"/>
              </a:rPr>
              <a:t>je product </a:t>
            </a:r>
            <a:r>
              <a:rPr kumimoji="0" lang="nl-NL" sz="13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Calibri" pitchFamily="34" charset="0"/>
                <a:cs typeface="Arial" panose="020B0604020202020204" pitchFamily="34" charset="0"/>
              </a:rPr>
              <a:t>op het Leerplatform. </a:t>
            </a:r>
            <a:endParaRPr kumimoji="0" lang="nl-NL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Calibri" pitchFamily="34" charset="0"/>
              <a:cs typeface="Arial" panose="020B0604020202020204" pitchFamily="34" charset="0"/>
            </a:endParaRPr>
          </a:p>
          <a:p>
            <a:pPr marL="0" marR="0" lvl="0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Calibri" pitchFamily="34" charset="0"/>
                <a:cs typeface="Arial" panose="020B0604020202020204" pitchFamily="34" charset="0"/>
              </a:rPr>
              <a:t>Geef feedback </a:t>
            </a:r>
            <a:r>
              <a:rPr kumimoji="0" lang="nl-NL" sz="13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Calibri" pitchFamily="34" charset="0"/>
                <a:cs typeface="Arial" panose="020B0604020202020204" pitchFamily="34" charset="0"/>
              </a:rPr>
              <a:t>op de producten van </a:t>
            </a:r>
            <a:r>
              <a:rPr kumimoji="0" lang="nl-NL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Calibri" pitchFamily="34" charset="0"/>
                <a:cs typeface="Arial" panose="020B0604020202020204" pitchFamily="34" charset="0"/>
              </a:rPr>
              <a:t>medestudenten.</a:t>
            </a:r>
          </a:p>
          <a:p>
            <a:pPr marL="0" marR="0" lvl="0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Calibri" pitchFamily="34" charset="0"/>
                <a:cs typeface="Arial" panose="020B0604020202020204" pitchFamily="34" charset="0"/>
              </a:rPr>
              <a:t>Verbeter je product (gebruik ontvangen feedback</a:t>
            </a:r>
            <a:r>
              <a:rPr kumimoji="0" lang="nl-NL" sz="13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Calibri" pitchFamily="34" charset="0"/>
                <a:cs typeface="Arial" panose="020B0604020202020204" pitchFamily="34" charset="0"/>
              </a:rPr>
              <a:t>).</a:t>
            </a:r>
          </a:p>
          <a:p>
            <a:pPr marL="0" marR="0" lvl="0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3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Calibri" pitchFamily="34" charset="0"/>
                <a:cs typeface="Arial" panose="020B0604020202020204" pitchFamily="34" charset="0"/>
              </a:rPr>
              <a:t>Plaats je tweede versie op het Leerplatform. </a:t>
            </a:r>
            <a:endParaRPr kumimoji="0" lang="nl-NL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Calibri" pitchFamily="34" charset="0"/>
              <a:cs typeface="Arial" panose="020B0604020202020204" pitchFamily="34" charset="0"/>
            </a:endParaRPr>
          </a:p>
          <a:p>
            <a:pPr marL="0" marR="0" lvl="0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nl-NL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Calibri" pitchFamily="34" charset="0"/>
              <a:cs typeface="Arial" panose="020B0604020202020204" pitchFamily="34" charset="0"/>
            </a:endParaRPr>
          </a:p>
          <a:p>
            <a:pPr marL="0" marR="0" lvl="0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Calibri" pitchFamily="34" charset="0"/>
                <a:cs typeface="Arial" panose="020B0604020202020204" pitchFamily="34" charset="0"/>
              </a:rPr>
              <a:t>Deadline versie 1: </a:t>
            </a:r>
            <a:r>
              <a:rPr kumimoji="0" lang="nl-NL" sz="13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Calibri" pitchFamily="34" charset="0"/>
                <a:cs typeface="Arial" panose="020B0604020202020204" pitchFamily="34" charset="0"/>
              </a:rPr>
              <a:t>13 februari 2020</a:t>
            </a:r>
            <a:endParaRPr kumimoji="0" lang="nl-NL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Calibri" pitchFamily="34" charset="0"/>
              <a:cs typeface="Arial" panose="020B0604020202020204" pitchFamily="34" charset="0"/>
            </a:endParaRPr>
          </a:p>
          <a:p>
            <a:pPr marL="0" marR="0" lvl="0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Calibri" pitchFamily="34" charset="0"/>
                <a:cs typeface="Arial" panose="020B0604020202020204" pitchFamily="34" charset="0"/>
              </a:rPr>
              <a:t>Deadline versie 2: </a:t>
            </a:r>
            <a:r>
              <a:rPr kumimoji="0" lang="nl-NL" sz="13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Calibri" pitchFamily="34" charset="0"/>
                <a:cs typeface="Arial" panose="020B0604020202020204" pitchFamily="34" charset="0"/>
              </a:rPr>
              <a:t>20 februari 2020</a:t>
            </a:r>
            <a:endParaRPr kumimoji="0" lang="nl-NL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Calibri" pitchFamily="34" charset="0"/>
              <a:cs typeface="Arial" panose="020B0604020202020204" pitchFamily="34" charset="0"/>
            </a:endParaRPr>
          </a:p>
        </p:txBody>
      </p:sp>
      <p:sp>
        <p:nvSpPr>
          <p:cNvPr id="13" name="Tekstvak 12"/>
          <p:cNvSpPr txBox="1"/>
          <p:nvPr/>
        </p:nvSpPr>
        <p:spPr>
          <a:xfrm>
            <a:off x="7372954" y="6236244"/>
            <a:ext cx="3620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1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Eet jij volgens de schijf van vijf?</a:t>
            </a:r>
            <a:endParaRPr kumimoji="0" lang="nl-NL" sz="1800" b="1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5"/>
          <a:srcRect l="21805" r="10840"/>
          <a:stretch/>
        </p:blipFill>
        <p:spPr>
          <a:xfrm>
            <a:off x="1055275" y="647719"/>
            <a:ext cx="371924" cy="512438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2871" y="0"/>
            <a:ext cx="1046132" cy="783591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18639" y="1798146"/>
            <a:ext cx="308560" cy="376548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21431" y="3573824"/>
            <a:ext cx="333322" cy="521108"/>
          </a:xfrm>
          <a:prstGeom prst="rect">
            <a:avLst/>
          </a:prstGeom>
        </p:spPr>
      </p:pic>
      <p:pic>
        <p:nvPicPr>
          <p:cNvPr id="18" name="Afbeelding 1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811190" y="684125"/>
            <a:ext cx="385812" cy="263054"/>
          </a:xfrm>
          <a:prstGeom prst="rect">
            <a:avLst/>
          </a:prstGeom>
        </p:spPr>
      </p:pic>
      <p:pic>
        <p:nvPicPr>
          <p:cNvPr id="19" name="Afbeelding 18"/>
          <p:cNvPicPr>
            <a:picLocks noChangeAspect="1"/>
          </p:cNvPicPr>
          <p:nvPr/>
        </p:nvPicPr>
        <p:blipFill rotWithShape="1">
          <a:blip r:embed="rId10"/>
          <a:srcRect l="17050" t="33024" r="61669" b="30375"/>
          <a:stretch/>
        </p:blipFill>
        <p:spPr>
          <a:xfrm>
            <a:off x="6872251" y="2604974"/>
            <a:ext cx="350275" cy="338696"/>
          </a:xfrm>
          <a:prstGeom prst="rect">
            <a:avLst/>
          </a:prstGeom>
        </p:spPr>
      </p:pic>
      <p:pic>
        <p:nvPicPr>
          <p:cNvPr id="20" name="Afbeelding 1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197002" y="4903380"/>
            <a:ext cx="1344394" cy="1344394"/>
          </a:xfrm>
          <a:prstGeom prst="rect">
            <a:avLst/>
          </a:prstGeom>
        </p:spPr>
      </p:pic>
      <p:pic>
        <p:nvPicPr>
          <p:cNvPr id="22" name="Afbeelding 2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923301" y="3573824"/>
            <a:ext cx="299225" cy="290796"/>
          </a:xfrm>
          <a:prstGeom prst="rect">
            <a:avLst/>
          </a:prstGeom>
        </p:spPr>
      </p:pic>
      <p:pic>
        <p:nvPicPr>
          <p:cNvPr id="2" name="Afbeelding 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714946" y="5232402"/>
            <a:ext cx="3276600" cy="666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6709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Inhoud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/>
          </a:bodyPr>
          <a:lstStyle/>
          <a:p>
            <a:r>
              <a:rPr lang="nl-NL" dirty="0" smtClean="0"/>
              <a:t>De schijf van vijf </a:t>
            </a:r>
          </a:p>
          <a:p>
            <a:r>
              <a:rPr lang="nl-NL" dirty="0" smtClean="0"/>
              <a:t>Preventie, cure of care? </a:t>
            </a:r>
          </a:p>
          <a:p>
            <a:r>
              <a:rPr lang="nl-NL" dirty="0" smtClean="0"/>
              <a:t>Hoe ziet jouw leefstijl er uit?</a:t>
            </a:r>
          </a:p>
          <a:p>
            <a:r>
              <a:rPr lang="nl-NL" dirty="0" smtClean="0"/>
              <a:t>Opdracht over de schijf van vijf 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165669"/>
            <a:ext cx="2169840" cy="692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8405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Leerdoelen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165669"/>
            <a:ext cx="2169840" cy="692331"/>
          </a:xfrm>
          <a:prstGeom prst="rect">
            <a:avLst/>
          </a:prstGeom>
        </p:spPr>
      </p:pic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3192641"/>
          </a:xfrm>
        </p:spPr>
        <p:txBody>
          <a:bodyPr/>
          <a:lstStyle/>
          <a:p>
            <a:r>
              <a:rPr lang="nl-NL" dirty="0" smtClean="0"/>
              <a:t>Na deze les kun je:</a:t>
            </a:r>
          </a:p>
          <a:p>
            <a:pPr lvl="1"/>
            <a:r>
              <a:rPr lang="nl-NL" dirty="0"/>
              <a:t> </a:t>
            </a:r>
            <a:r>
              <a:rPr lang="nl-NL" dirty="0" smtClean="0"/>
              <a:t>Uitleggen wat de schijf van vijf is.</a:t>
            </a:r>
          </a:p>
          <a:p>
            <a:pPr lvl="1"/>
            <a:r>
              <a:rPr lang="nl-NL" dirty="0" smtClean="0"/>
              <a:t>De </a:t>
            </a:r>
            <a:r>
              <a:rPr lang="nl-NL" dirty="0"/>
              <a:t>schijf van vijf uitleggen met </a:t>
            </a:r>
            <a:r>
              <a:rPr lang="nl-NL" dirty="0" smtClean="0"/>
              <a:t>concrete voorbeelden.</a:t>
            </a:r>
            <a:endParaRPr lang="nl-NL" dirty="0"/>
          </a:p>
          <a:p>
            <a:pPr lvl="1"/>
            <a:r>
              <a:rPr lang="nl-NL" dirty="0"/>
              <a:t>De richtlijnen van de schijf van vijf </a:t>
            </a:r>
            <a:r>
              <a:rPr lang="nl-NL" dirty="0" smtClean="0"/>
              <a:t>noemen.</a:t>
            </a:r>
            <a:endParaRPr lang="nl-NL" dirty="0"/>
          </a:p>
          <a:p>
            <a:pPr lvl="1"/>
            <a:r>
              <a:rPr lang="nl-NL" dirty="0"/>
              <a:t>Je </a:t>
            </a:r>
            <a:r>
              <a:rPr lang="nl-NL" dirty="0" smtClean="0"/>
              <a:t>eigen </a:t>
            </a:r>
            <a:r>
              <a:rPr lang="nl-NL" dirty="0"/>
              <a:t>voedingspatroon </a:t>
            </a:r>
            <a:r>
              <a:rPr lang="nl-NL" dirty="0" smtClean="0"/>
              <a:t>beschrijven en aangeven welke adviezen  </a:t>
            </a:r>
            <a:r>
              <a:rPr lang="nl-NL" dirty="0"/>
              <a:t>het voedingscentrum hierover geeft.</a:t>
            </a:r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10320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Schijf van vijf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26104" y="4653136"/>
            <a:ext cx="3528392" cy="5760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000" dirty="0"/>
              <a:t>Bron: Voedingscentrum</a:t>
            </a:r>
          </a:p>
        </p:txBody>
      </p:sp>
      <p:sp>
        <p:nvSpPr>
          <p:cNvPr id="4" name="Rechthoek 3"/>
          <p:cNvSpPr/>
          <p:nvPr/>
        </p:nvSpPr>
        <p:spPr>
          <a:xfrm>
            <a:off x="3513458" y="1988840"/>
            <a:ext cx="6102424" cy="175432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nl-NL" b="1" dirty="0">
                <a:solidFill>
                  <a:srgbClr val="000000"/>
                </a:solidFill>
                <a:latin typeface="Trebuchet MS" panose="020B0603020202020204" pitchFamily="34" charset="0"/>
              </a:rPr>
              <a:t>“De Schijf van Vijf is een wetenschappelijk onderbouwd voorlichtingsmodel dat laat zien wat de essentie van gezond eten is. </a:t>
            </a:r>
          </a:p>
          <a:p>
            <a:r>
              <a:rPr lang="nl-NL" dirty="0"/>
              <a:t/>
            </a:r>
            <a:br>
              <a:rPr lang="nl-NL" dirty="0"/>
            </a:br>
            <a:r>
              <a:rPr lang="nl-NL" b="1" dirty="0">
                <a:solidFill>
                  <a:srgbClr val="000000"/>
                </a:solidFill>
                <a:latin typeface="Trebuchet MS" panose="020B0603020202020204" pitchFamily="34" charset="0"/>
              </a:rPr>
              <a:t>De Schijf van Vijf bestaat uit 5 vakken, met in elk vak andere type producten.”</a:t>
            </a:r>
            <a:endParaRPr lang="nl-NL" dirty="0"/>
          </a:p>
        </p:txBody>
      </p:sp>
      <p:pic>
        <p:nvPicPr>
          <p:cNvPr id="2050" name="Picture 2" descr="Afbeeldingsresultaat voor schijf van vij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3753" y="4005064"/>
            <a:ext cx="2238375" cy="2238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165669"/>
            <a:ext cx="2169840" cy="692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1343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Schijf van vijf door de jaren heen</a:t>
            </a:r>
            <a:endParaRPr lang="nl-NL" dirty="0"/>
          </a:p>
        </p:txBody>
      </p:sp>
      <p:pic>
        <p:nvPicPr>
          <p:cNvPr id="1028" name="Picture 4" descr="Afbeeldingsresultaat voor schijf van vijf 195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5510" y="1305091"/>
            <a:ext cx="6351978" cy="4860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165669"/>
            <a:ext cx="2169840" cy="692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9240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Schijf van vijf </a:t>
            </a:r>
            <a:endParaRPr lang="nl-NL" dirty="0"/>
          </a:p>
        </p:txBody>
      </p:sp>
      <p:pic>
        <p:nvPicPr>
          <p:cNvPr id="4" name="yex64_w5jSY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961403" y="1428319"/>
            <a:ext cx="5980156" cy="3363838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870824" y="4924915"/>
            <a:ext cx="4968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hlinkClick r:id="rId4"/>
              </a:rPr>
              <a:t>De Schijf van vijf 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20" r="11801"/>
          <a:stretch/>
        </p:blipFill>
        <p:spPr>
          <a:xfrm>
            <a:off x="9866176" y="3988668"/>
            <a:ext cx="2088232" cy="19050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6165669"/>
            <a:ext cx="2169840" cy="692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2049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Schijf van vijf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39479" y="1446460"/>
            <a:ext cx="6635080" cy="2376263"/>
          </a:xfrm>
        </p:spPr>
        <p:txBody>
          <a:bodyPr/>
          <a:lstStyle/>
          <a:p>
            <a:r>
              <a:rPr lang="nl-NL" dirty="0" smtClean="0"/>
              <a:t>In 2016 is de Schijf van vijf vernieuwd</a:t>
            </a:r>
          </a:p>
          <a:p>
            <a:r>
              <a:rPr lang="nl-NL" dirty="0" smtClean="0"/>
              <a:t>Nieuwe kennis over voeding</a:t>
            </a:r>
          </a:p>
          <a:p>
            <a:r>
              <a:rPr lang="nl-NL" dirty="0" smtClean="0"/>
              <a:t>Meer groente, minder vlees  </a:t>
            </a: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2684748" y="3578494"/>
            <a:ext cx="6822504" cy="190821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nl-NL" b="1" dirty="0"/>
              <a:t>Niet meer in de Schijf van Vijf</a:t>
            </a:r>
          </a:p>
          <a:p>
            <a:r>
              <a:rPr lang="nl-NL" dirty="0"/>
              <a:t>In de nieuwe Schijf van Vijf staan alleen producten die de meeste gezondheidswinst opleveren. Producten </a:t>
            </a:r>
            <a:r>
              <a:rPr lang="nl-NL" u="sng" dirty="0"/>
              <a:t>zoals bewerkt vlees</a:t>
            </a:r>
            <a:r>
              <a:rPr lang="nl-NL" dirty="0"/>
              <a:t>, </a:t>
            </a:r>
            <a:r>
              <a:rPr lang="nl-NL" u="sng" dirty="0"/>
              <a:t>groente waaraan zout is toegevoegd</a:t>
            </a:r>
            <a:r>
              <a:rPr lang="nl-NL" dirty="0"/>
              <a:t>, </a:t>
            </a:r>
            <a:r>
              <a:rPr lang="nl-NL" u="sng" dirty="0"/>
              <a:t>gezoete zuivel</a:t>
            </a:r>
            <a:r>
              <a:rPr lang="nl-NL" dirty="0"/>
              <a:t> en </a:t>
            </a:r>
            <a:r>
              <a:rPr lang="nl-NL" u="sng" dirty="0"/>
              <a:t>harde vetten </a:t>
            </a:r>
            <a:r>
              <a:rPr lang="nl-NL" dirty="0"/>
              <a:t>zijn hiermee dus verdwenen uit de Schijf van Vijf. </a:t>
            </a:r>
          </a:p>
          <a:p>
            <a:endParaRPr lang="nl-NL" sz="1400" dirty="0"/>
          </a:p>
          <a:p>
            <a:r>
              <a:rPr lang="nl-NL" sz="1400" dirty="0"/>
              <a:t>Bron: Voedingscentrum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165669"/>
            <a:ext cx="2169840" cy="692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152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 ziet jouw leefstijl er uit?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27043" y="1665344"/>
            <a:ext cx="6635080" cy="3997583"/>
          </a:xfrm>
        </p:spPr>
        <p:txBody>
          <a:bodyPr/>
          <a:lstStyle/>
          <a:p>
            <a:r>
              <a:rPr lang="nl-NL" dirty="0" smtClean="0"/>
              <a:t>Ga naar de website van het voedingscentrum en bekijk hoe de Schijf van Vijf er voor jou uitziet. </a:t>
            </a:r>
            <a:endParaRPr lang="nl-NL" dirty="0"/>
          </a:p>
          <a:p>
            <a:r>
              <a:rPr lang="nl-NL" dirty="0" smtClean="0"/>
              <a:t>Wat valt je op?</a:t>
            </a:r>
          </a:p>
          <a:p>
            <a:r>
              <a:rPr lang="nl-NL" dirty="0" smtClean="0"/>
              <a:t>Was het was je verwachtte? </a:t>
            </a:r>
          </a:p>
          <a:p>
            <a:r>
              <a:rPr lang="nl-NL" dirty="0" smtClean="0"/>
              <a:t>Welke verbeterpunten geeft het voedingscentrum voor jou? 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89303" y="3346506"/>
            <a:ext cx="2486025" cy="211455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165669"/>
            <a:ext cx="2169840" cy="692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511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Introductie leerarrangement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LA ‘Mijn leefomgeving’ </a:t>
            </a:r>
          </a:p>
          <a:p>
            <a:endParaRPr lang="nl-NL" dirty="0"/>
          </a:p>
          <a:p>
            <a:r>
              <a:rPr lang="nl-NL" dirty="0" smtClean="0"/>
              <a:t>Inhoud gebruik je voor de presentatie </a:t>
            </a:r>
            <a:r>
              <a:rPr lang="nl-NL" dirty="0" smtClean="0"/>
              <a:t>tijdens het Verhalencafé. </a:t>
            </a:r>
            <a:endParaRPr lang="nl-NL" dirty="0" smtClean="0"/>
          </a:p>
          <a:p>
            <a:r>
              <a:rPr lang="nl-NL" dirty="0" smtClean="0"/>
              <a:t>Helpt met het verwerken van de lesstof en voorbereiding voor de kennistoets.</a:t>
            </a:r>
          </a:p>
          <a:p>
            <a:r>
              <a:rPr lang="nl-NL" dirty="0" smtClean="0"/>
              <a:t>Is verplicht om toegelaten te worden tot de kennistoets. 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165669"/>
            <a:ext cx="2169840" cy="692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262785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Aangepast 1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BDEA1A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82E0B02A318E459AD716AC786DE572" ma:contentTypeVersion="12" ma:contentTypeDescription="Een nieuw document maken." ma:contentTypeScope="" ma:versionID="1dc84fb11a9be35ac09a1ae920ea7357">
  <xsd:schema xmlns:xsd="http://www.w3.org/2001/XMLSchema" xmlns:xs="http://www.w3.org/2001/XMLSchema" xmlns:p="http://schemas.microsoft.com/office/2006/metadata/properties" xmlns:ns2="34354c1b-6b8c-435b-ad50-990538c19557" xmlns:ns3="47a28104-336f-447d-946e-e305ac2bcd47" targetNamespace="http://schemas.microsoft.com/office/2006/metadata/properties" ma:root="true" ma:fieldsID="85fd8f0e804736af8b3f71c277445723" ns2:_="" ns3:_="">
    <xsd:import namespace="34354c1b-6b8c-435b-ad50-990538c19557"/>
    <xsd:import namespace="47a28104-336f-447d-946e-e305ac2bcd4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54c1b-6b8c-435b-ad50-990538c195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a28104-336f-447d-946e-e305ac2bcd47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FA26C5D-B79F-4045-8B17-B92A2AD1D2FC}">
  <ds:schemaRefs>
    <ds:schemaRef ds:uri="34354c1b-6b8c-435b-ad50-990538c19557"/>
    <ds:schemaRef ds:uri="http://schemas.microsoft.com/office/2006/documentManagement/types"/>
    <ds:schemaRef ds:uri="http://purl.org/dc/terms/"/>
    <ds:schemaRef ds:uri="http://purl.org/dc/dcmitype/"/>
    <ds:schemaRef ds:uri="http://schemas.openxmlformats.org/package/2006/metadata/core-properties"/>
    <ds:schemaRef ds:uri="http://www.w3.org/XML/1998/namespace"/>
    <ds:schemaRef ds:uri="47a28104-336f-447d-946e-e305ac2bcd47"/>
    <ds:schemaRef ds:uri="http://schemas.microsoft.com/office/infopath/2007/PartnerControls"/>
    <ds:schemaRef ds:uri="http://schemas.microsoft.com/office/2006/metadata/properties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1D235E31-417D-4399-BC19-E25EB173E48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3260653-68DB-4A9B-A4CB-29F4C138557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4354c1b-6b8c-435b-ad50-990538c19557"/>
    <ds:schemaRef ds:uri="47a28104-336f-447d-946e-e305ac2bcd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5202</TotalTime>
  <Words>620</Words>
  <Application>Microsoft Office PowerPoint</Application>
  <PresentationFormat>Breedbeeld</PresentationFormat>
  <Paragraphs>80</Paragraphs>
  <Slides>10</Slides>
  <Notes>3</Notes>
  <HiddenSlides>0</HiddenSlides>
  <MMClips>1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Trebuchet MS</vt:lpstr>
      <vt:lpstr>Kantoorthema</vt:lpstr>
      <vt:lpstr>1_Kantoorthema</vt:lpstr>
      <vt:lpstr>Lifestyle De schijf van 5 en je eigen leefstijl</vt:lpstr>
      <vt:lpstr>Inhoud</vt:lpstr>
      <vt:lpstr>Leerdoelen</vt:lpstr>
      <vt:lpstr>Schijf van vijf</vt:lpstr>
      <vt:lpstr>Schijf van vijf door de jaren heen</vt:lpstr>
      <vt:lpstr>Schijf van vijf </vt:lpstr>
      <vt:lpstr>Schijf van vijf</vt:lpstr>
      <vt:lpstr>Hoe ziet jouw leefstijl er uit?</vt:lpstr>
      <vt:lpstr>Introductie leerarrangement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Stijn Weijermars</dc:creator>
  <cp:lastModifiedBy>Thomas Noordeloos</cp:lastModifiedBy>
  <cp:revision>68</cp:revision>
  <dcterms:created xsi:type="dcterms:W3CDTF">2015-02-09T20:38:33Z</dcterms:created>
  <dcterms:modified xsi:type="dcterms:W3CDTF">2020-02-12T15:44:46Z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0x0101006882E0B02A318E459AD716AC786DE572</vt:lpwstr>
  </property>
</Properties>
</file>