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73" r:id="rId5"/>
    <p:sldId id="281" r:id="rId6"/>
    <p:sldId id="286" r:id="rId7"/>
    <p:sldId id="311" r:id="rId8"/>
    <p:sldId id="304" r:id="rId9"/>
    <p:sldId id="305" r:id="rId10"/>
    <p:sldId id="302" r:id="rId11"/>
    <p:sldId id="315" r:id="rId12"/>
    <p:sldId id="313" r:id="rId13"/>
    <p:sldId id="314" r:id="rId14"/>
    <p:sldId id="316" r:id="rId15"/>
    <p:sldId id="303" r:id="rId16"/>
    <p:sldId id="306" r:id="rId17"/>
    <p:sldId id="317" r:id="rId18"/>
    <p:sldId id="318" r:id="rId19"/>
    <p:sldId id="319" r:id="rId20"/>
    <p:sldId id="320" r:id="rId21"/>
    <p:sldId id="31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521A"/>
    <a:srgbClr val="42909E"/>
    <a:srgbClr val="172061"/>
    <a:srgbClr val="D26D25"/>
    <a:srgbClr val="72A3AE"/>
    <a:srgbClr val="94CBD5"/>
    <a:srgbClr val="9D5217"/>
    <a:srgbClr val="C8D200"/>
    <a:srgbClr val="D8D922"/>
    <a:srgbClr val="D8DA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07" autoAdjust="0"/>
    <p:restoredTop sz="84644" autoAdjust="0"/>
  </p:normalViewPr>
  <p:slideViewPr>
    <p:cSldViewPr snapToGrid="0">
      <p:cViewPr varScale="1">
        <p:scale>
          <a:sx n="97" d="100"/>
          <a:sy n="97" d="100"/>
        </p:scale>
        <p:origin x="106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5EBEE9-5ED1-47E3-91F3-8E6237564E15}" type="datetimeFigureOut">
              <a:rPr lang="nl-NL" smtClean="0"/>
              <a:t>12-2-2020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99C61E-FA29-48B5-B8E4-AFB31D3E6003}" type="slidenum">
              <a:rPr lang="nl-NL" smtClean="0"/>
              <a:t>‹nr.›</a:t>
            </a:fld>
            <a:endParaRPr lang="nl-NL"/>
          </a:p>
        </p:txBody>
      </p:sp>
    </p:spTree>
    <p:extLst>
      <p:ext uri="{BB962C8B-B14F-4D97-AF65-F5344CB8AC3E}">
        <p14:creationId xmlns:p14="http://schemas.microsoft.com/office/powerpoint/2010/main" val="2148966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smtClean="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2</a:t>
            </a:fld>
            <a:endParaRPr lang="nl-NL"/>
          </a:p>
        </p:txBody>
      </p:sp>
    </p:spTree>
    <p:extLst>
      <p:ext uri="{BB962C8B-B14F-4D97-AF65-F5344CB8AC3E}">
        <p14:creationId xmlns:p14="http://schemas.microsoft.com/office/powerpoint/2010/main" val="1846878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3</a:t>
            </a:fld>
            <a:endParaRPr lang="nl-NL"/>
          </a:p>
        </p:txBody>
      </p:sp>
    </p:spTree>
    <p:extLst>
      <p:ext uri="{BB962C8B-B14F-4D97-AF65-F5344CB8AC3E}">
        <p14:creationId xmlns:p14="http://schemas.microsoft.com/office/powerpoint/2010/main" val="359736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Mensen gebruiken nu dagelijks veel verschillende levensmiddelen. Dit vormt een groot contrast met het eetpatroon van volkeren die ver voor onze jaartelling leefden. Jagen, vissen, en vooral het verzamelen van noten, bessen en andere eetbare delen van planten waren de enige manieren om aan voedsel te komen. De ervaring leerde wat geschikt was om te worden gegeten en wat niet.</a:t>
            </a:r>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4</a:t>
            </a:fld>
            <a:endParaRPr lang="nl-NL"/>
          </a:p>
        </p:txBody>
      </p:sp>
    </p:spTree>
    <p:extLst>
      <p:ext uri="{BB962C8B-B14F-4D97-AF65-F5344CB8AC3E}">
        <p14:creationId xmlns:p14="http://schemas.microsoft.com/office/powerpoint/2010/main" val="1770867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5</a:t>
            </a:fld>
            <a:endParaRPr lang="nl-NL"/>
          </a:p>
        </p:txBody>
      </p:sp>
    </p:spTree>
    <p:extLst>
      <p:ext uri="{BB962C8B-B14F-4D97-AF65-F5344CB8AC3E}">
        <p14:creationId xmlns:p14="http://schemas.microsoft.com/office/powerpoint/2010/main" val="3430004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Duidelijke veranderingen in het gebruik van bepaalde voedingsmiddelen  zijn pas over langere tijd zichtbaar. De consument koopt bepaalde artikelen vooral uit gewoonte. Dit koopgedrag verandert langzaam. </a:t>
            </a:r>
            <a:r>
              <a:rPr lang="nl-NL" baseline="0" dirty="0" smtClean="0"/>
              <a:t> </a:t>
            </a:r>
            <a:r>
              <a:rPr lang="nl-NL" dirty="0" smtClean="0"/>
              <a:t>Bij de productie is een verschuiving gaande van de alternatieve productiewijze, waarbij vooral een bepaalde ideologie een grote rol speelt, naar een productiemethode waarbij het milieu en welzijn van het dier belangrijk zijn.</a:t>
            </a:r>
          </a:p>
          <a:p>
            <a:endParaRPr lang="nl-NL" dirty="0" smtClean="0"/>
          </a:p>
          <a:p>
            <a:endParaRPr lang="nl-NL" dirty="0" smtClean="0"/>
          </a:p>
          <a:p>
            <a:r>
              <a:rPr lang="nl-NL" dirty="0" smtClean="0"/>
              <a:t>Vergrijzing, vroeger zelfstandig wonen, samen wonen en samen werken leiden tot andere voedingsgewoonten. De behoefte aan gemaksvoedsel neemt toe. Hierbij spelen het buitenshuis werken van de vrouw, het toenemende aantal eenpersoonshuishoudens, huishoudens met tweeverdieners en eenoudergezinnen een rol. Een nieuwe trend is dat slagerijen en groentezaken maaltijden bereiden en verkopen volgens het koelvers-systeem.</a:t>
            </a:r>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14</a:t>
            </a:fld>
            <a:endParaRPr lang="nl-NL"/>
          </a:p>
        </p:txBody>
      </p:sp>
    </p:spTree>
    <p:extLst>
      <p:ext uri="{BB962C8B-B14F-4D97-AF65-F5344CB8AC3E}">
        <p14:creationId xmlns:p14="http://schemas.microsoft.com/office/powerpoint/2010/main" val="2752817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15</a:t>
            </a:fld>
            <a:endParaRPr lang="nl-NL"/>
          </a:p>
        </p:txBody>
      </p:sp>
    </p:spTree>
    <p:extLst>
      <p:ext uri="{BB962C8B-B14F-4D97-AF65-F5344CB8AC3E}">
        <p14:creationId xmlns:p14="http://schemas.microsoft.com/office/powerpoint/2010/main" val="644539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De consument wordt steeds kritischer ten opzichte van additieven en contaminanten</a:t>
            </a:r>
          </a:p>
          <a:p>
            <a:r>
              <a:rPr lang="nl-NL" dirty="0" smtClean="0"/>
              <a:t>(hulp- en smaakstoffen).  Er is een duidelijke tendens naar ‘verser’ en ‘natuurlijker’.</a:t>
            </a:r>
          </a:p>
          <a:p>
            <a:endParaRPr lang="nl-NL" dirty="0" smtClean="0"/>
          </a:p>
          <a:p>
            <a:r>
              <a:rPr lang="nl-NL" dirty="0" smtClean="0"/>
              <a:t>In de jaren zeventig waren de halfvolle en magere producten erg ‘in’; in bepaalde voedingsmiddelen werd de hoeveelheid vet verminderd.</a:t>
            </a:r>
          </a:p>
          <a:p>
            <a:r>
              <a:rPr lang="nl-NL" dirty="0" smtClean="0"/>
              <a:t>De jaren tachtig werden gekenmerkt door de light-trend, waarbij vooral kritisch gekeken werd naar de hoeveelheid suikers in de producten. In feite waren de halfvolle en magere producten daarvan de voorlopers. In beide gevallen wilde de consument de energie-opname beperken.</a:t>
            </a:r>
          </a:p>
          <a:p>
            <a:r>
              <a:rPr lang="nl-NL" dirty="0" smtClean="0"/>
              <a:t>Tegenover de light-trend staat de opkomst van producten met een hoog gehalte aan verzadigde vetten, zoals de boerenmelk en veel buitenlandse kaassoorten.</a:t>
            </a:r>
          </a:p>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16</a:t>
            </a:fld>
            <a:endParaRPr lang="nl-NL"/>
          </a:p>
        </p:txBody>
      </p:sp>
    </p:spTree>
    <p:extLst>
      <p:ext uri="{BB962C8B-B14F-4D97-AF65-F5344CB8AC3E}">
        <p14:creationId xmlns:p14="http://schemas.microsoft.com/office/powerpoint/2010/main" val="2064604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Ref idx="1001">
        <a:schemeClr val="bg1"/>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218515627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3306788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25689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1735314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Tree>
    <p:extLst>
      <p:ext uri="{BB962C8B-B14F-4D97-AF65-F5344CB8AC3E}">
        <p14:creationId xmlns:p14="http://schemas.microsoft.com/office/powerpoint/2010/main" val="3913247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005242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9" name="Tijdelijke aanduiding voor dianummer 8"/>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738466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5" name="Tijdelijke aanduiding voor dianummer 4"/>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2005454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1752554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3924270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45370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Afbeelding 1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3892" y="6212255"/>
            <a:ext cx="12086830" cy="656855"/>
          </a:xfrm>
          <a:prstGeom prst="rect">
            <a:avLst/>
          </a:prstGeom>
        </p:spPr>
      </p:pic>
      <p:sp>
        <p:nvSpPr>
          <p:cNvPr id="13" name="Rechthoek 12"/>
          <p:cNvSpPr/>
          <p:nvPr userDrawn="1"/>
        </p:nvSpPr>
        <p:spPr>
          <a:xfrm>
            <a:off x="2586039" y="6212255"/>
            <a:ext cx="9605962" cy="645745"/>
          </a:xfrm>
          <a:prstGeom prst="rect">
            <a:avLst/>
          </a:prstGeom>
          <a:solidFill>
            <a:srgbClr val="C8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titel 1"/>
          <p:cNvSpPr>
            <a:spLocks noGrp="1"/>
          </p:cNvSpPr>
          <p:nvPr userDrawn="1">
            <p:ph type="title"/>
          </p:nvPr>
        </p:nvSpPr>
        <p:spPr>
          <a:xfrm>
            <a:off x="838200" y="365125"/>
            <a:ext cx="10515600" cy="1325563"/>
          </a:xfrm>
          <a:prstGeom prst="rect">
            <a:avLst/>
          </a:prstGeom>
        </p:spPr>
        <p:txBody>
          <a:bodyPr vert="horz" lIns="91440" tIns="45720" rIns="91440" bIns="45720" rtlCol="0" anchor="ctr">
            <a:normAutofit/>
          </a:bodyPr>
          <a:lstStyle/>
          <a:p>
            <a:r>
              <a:rPr lang="nl-NL" dirty="0" smtClean="0"/>
              <a:t>Klik om de stijl te bewerken</a:t>
            </a:r>
            <a:endParaRPr lang="nl-NL" dirty="0"/>
          </a:p>
        </p:txBody>
      </p:sp>
      <p:sp>
        <p:nvSpPr>
          <p:cNvPr id="3" name="Tijdelijke aanduiding voor tekst 2"/>
          <p:cNvSpPr>
            <a:spLocks noGrp="1"/>
          </p:cNvSpPr>
          <p:nvPr userDrawn="1">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dianummer 5"/>
          <p:cNvSpPr>
            <a:spLocks noGrp="1"/>
          </p:cNvSpPr>
          <p:nvPr userDrawn="1">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55D006-C1B4-42B6-9697-FCB8ED93A34E}" type="slidenum">
              <a:rPr lang="nl-NL" smtClean="0"/>
              <a:t>‹nr.›</a:t>
            </a:fld>
            <a:endParaRPr lang="nl-NL"/>
          </a:p>
        </p:txBody>
      </p:sp>
      <p:pic>
        <p:nvPicPr>
          <p:cNvPr id="7" name="Afbeelding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37864" y="6212255"/>
            <a:ext cx="483759" cy="509220"/>
          </a:xfrm>
          <a:prstGeom prst="rect">
            <a:avLst/>
          </a:prstGeom>
        </p:spPr>
      </p:pic>
      <p:pic>
        <p:nvPicPr>
          <p:cNvPr id="11" name="Afbeelding 10"/>
          <p:cNvPicPr>
            <a:picLocks noChangeAspect="1"/>
          </p:cNvPicPr>
          <p:nvPr userDrawn="1"/>
        </p:nvPicPr>
        <p:blipFill rotWithShape="1">
          <a:blip r:embed="rId13">
            <a:extLst>
              <a:ext uri="{28A0092B-C50C-407E-A947-70E740481C1C}">
                <a14:useLocalDpi xmlns:a14="http://schemas.microsoft.com/office/drawing/2010/main" val="0"/>
              </a:ext>
            </a:extLst>
          </a:blip>
          <a:srcRect l="15473" t="-378518" r="-15473" b="378518"/>
          <a:stretch/>
        </p:blipFill>
        <p:spPr>
          <a:xfrm>
            <a:off x="1432861" y="3028894"/>
            <a:ext cx="9326277" cy="800212"/>
          </a:xfrm>
          <a:prstGeom prst="rect">
            <a:avLst/>
          </a:prstGeom>
        </p:spPr>
      </p:pic>
      <p:pic>
        <p:nvPicPr>
          <p:cNvPr id="18" name="Afbeelding 17"/>
          <p:cNvPicPr>
            <a:picLocks noChangeAspect="1"/>
          </p:cNvPicPr>
          <p:nvPr userDrawn="1"/>
        </p:nvPicPr>
        <p:blipFill rotWithShape="1">
          <a:blip r:embed="rId15">
            <a:extLst>
              <a:ext uri="{28A0092B-C50C-407E-A947-70E740481C1C}">
                <a14:useLocalDpi xmlns:a14="http://schemas.microsoft.com/office/drawing/2010/main" val="0"/>
              </a:ext>
            </a:extLst>
          </a:blip>
          <a:srcRect t="27655" r="23270" b="25470"/>
          <a:stretch/>
        </p:blipFill>
        <p:spPr>
          <a:xfrm>
            <a:off x="28975" y="6206307"/>
            <a:ext cx="1085952" cy="466577"/>
          </a:xfrm>
          <a:prstGeom prst="rect">
            <a:avLst/>
          </a:prstGeom>
        </p:spPr>
      </p:pic>
    </p:spTree>
    <p:extLst>
      <p:ext uri="{BB962C8B-B14F-4D97-AF65-F5344CB8AC3E}">
        <p14:creationId xmlns:p14="http://schemas.microsoft.com/office/powerpoint/2010/main" val="1339443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voedingscentrum.nl/nl/mijn-gewicht/heb-ik-een-gezond-gewicht.aspx"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smtClean="0"/>
              <a:t>Lifestyle</a:t>
            </a:r>
            <a:br>
              <a:rPr lang="nl-NL" dirty="0" smtClean="0"/>
            </a:br>
            <a:r>
              <a:rPr lang="nl-NL" dirty="0" smtClean="0"/>
              <a:t>Voeding en welvaartsziekten</a:t>
            </a:r>
            <a:endParaRPr lang="nl-NL" dirty="0"/>
          </a:p>
        </p:txBody>
      </p:sp>
      <p:sp>
        <p:nvSpPr>
          <p:cNvPr id="3" name="Ondertitel 2"/>
          <p:cNvSpPr>
            <a:spLocks noGrp="1"/>
          </p:cNvSpPr>
          <p:nvPr>
            <p:ph type="subTitle" idx="1"/>
          </p:nvPr>
        </p:nvSpPr>
        <p:spPr/>
        <p:txBody>
          <a:bodyPr/>
          <a:lstStyle/>
          <a:p>
            <a:r>
              <a:rPr lang="nl-NL" dirty="0" smtClean="0"/>
              <a:t>Leerjaar 1 – </a:t>
            </a:r>
            <a:r>
              <a:rPr lang="nl-NL" dirty="0" smtClean="0"/>
              <a:t>instroom</a:t>
            </a:r>
            <a:endParaRPr lang="nl-NL" dirty="0" smtClean="0">
              <a:solidFill>
                <a:schemeClr val="tx1"/>
              </a:solidFill>
            </a:endParaRPr>
          </a:p>
        </p:txBody>
      </p:sp>
      <p:pic>
        <p:nvPicPr>
          <p:cNvPr id="4" name="Afbeelding 3"/>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263045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Wanneer heb je overgewicht?</a:t>
            </a:r>
            <a:endParaRPr lang="nl-NL" dirty="0"/>
          </a:p>
        </p:txBody>
      </p:sp>
      <p:pic>
        <p:nvPicPr>
          <p:cNvPr id="4" name="Afbeelding 3"/>
          <p:cNvPicPr>
            <a:picLocks noChangeAspect="1"/>
          </p:cNvPicPr>
          <p:nvPr/>
        </p:nvPicPr>
        <p:blipFill>
          <a:blip r:embed="rId2"/>
          <a:stretch>
            <a:fillRect/>
          </a:stretch>
        </p:blipFill>
        <p:spPr>
          <a:xfrm>
            <a:off x="2383240" y="1516591"/>
            <a:ext cx="6815919" cy="4291956"/>
          </a:xfrm>
          <a:prstGeom prst="rect">
            <a:avLst/>
          </a:prstGeom>
        </p:spPr>
      </p:pic>
      <p:pic>
        <p:nvPicPr>
          <p:cNvPr id="5" name="Afbeelding 4"/>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3287272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Gezond gewicht</a:t>
            </a:r>
            <a:endParaRPr lang="nl-NL" dirty="0"/>
          </a:p>
        </p:txBody>
      </p:sp>
      <p:sp>
        <p:nvSpPr>
          <p:cNvPr id="3" name="Tijdelijke aanduiding voor inhoud 2"/>
          <p:cNvSpPr>
            <a:spLocks noGrp="1"/>
          </p:cNvSpPr>
          <p:nvPr>
            <p:ph idx="1"/>
          </p:nvPr>
        </p:nvSpPr>
        <p:spPr>
          <a:xfrm>
            <a:off x="1297577" y="1196753"/>
            <a:ext cx="10284823" cy="4929411"/>
          </a:xfrm>
        </p:spPr>
        <p:txBody>
          <a:bodyPr>
            <a:normAutofit/>
          </a:bodyPr>
          <a:lstStyle/>
          <a:p>
            <a:pPr marL="0" indent="0">
              <a:buNone/>
            </a:pPr>
            <a:r>
              <a:rPr lang="nl-NL" sz="2400" dirty="0" smtClean="0">
                <a:hlinkClick r:id="rId2"/>
              </a:rPr>
              <a:t>http</a:t>
            </a:r>
            <a:r>
              <a:rPr lang="nl-NL" sz="2400" dirty="0">
                <a:hlinkClick r:id="rId2"/>
              </a:rPr>
              <a:t>://</a:t>
            </a:r>
            <a:r>
              <a:rPr lang="nl-NL" sz="2400" dirty="0" smtClean="0">
                <a:hlinkClick r:id="rId2"/>
              </a:rPr>
              <a:t>www.voedingscentrum.nl/nl/mijn-gewicht/heb-ik-een-gezond-gewicht.aspx</a:t>
            </a:r>
            <a:endParaRPr lang="nl-NL" sz="2400" dirty="0"/>
          </a:p>
          <a:p>
            <a:pPr marL="0" indent="0">
              <a:buNone/>
            </a:pPr>
            <a:r>
              <a:rPr lang="nl-NL" sz="2400" dirty="0" smtClean="0"/>
              <a:t>Ga naar de website van het voedingscentrum </a:t>
            </a:r>
          </a:p>
          <a:p>
            <a:pPr marL="0" indent="0">
              <a:buNone/>
            </a:pPr>
            <a:r>
              <a:rPr lang="nl-NL" sz="2400" dirty="0" smtClean="0"/>
              <a:t>‘Heb ik een gezond gewicht’</a:t>
            </a:r>
          </a:p>
          <a:p>
            <a:pPr marL="0" indent="0">
              <a:buNone/>
            </a:pPr>
            <a:r>
              <a:rPr lang="nl-NL" sz="2400" dirty="0" smtClean="0"/>
              <a:t>Bereken je BMI en je middelomtrek </a:t>
            </a:r>
          </a:p>
          <a:p>
            <a:pPr marL="0" indent="0">
              <a:buNone/>
            </a:pPr>
            <a:r>
              <a:rPr lang="nl-NL" sz="2400" dirty="0" smtClean="0"/>
              <a:t>Lees de informatie over afvallen en aankomen ter voorbereiding op je IBS</a:t>
            </a:r>
            <a:endParaRPr lang="nl-NL" sz="2400" dirty="0"/>
          </a:p>
        </p:txBody>
      </p:sp>
      <p:pic>
        <p:nvPicPr>
          <p:cNvPr id="4" name="Afbeelding 3"/>
          <p:cNvPicPr>
            <a:picLocks noChangeAspect="1"/>
          </p:cNvPicPr>
          <p:nvPr/>
        </p:nvPicPr>
        <p:blipFill>
          <a:blip r:embed="rId3"/>
          <a:stretch>
            <a:fillRect/>
          </a:stretch>
        </p:blipFill>
        <p:spPr>
          <a:xfrm>
            <a:off x="6148251" y="3774252"/>
            <a:ext cx="5140507" cy="30119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Afbeelding 4"/>
          <p:cNvPicPr>
            <a:picLocks noChangeAspect="1"/>
          </p:cNvPicPr>
          <p:nvPr/>
        </p:nvPicPr>
        <p:blipFill>
          <a:blip r:embed="rId4"/>
          <a:stretch>
            <a:fillRect/>
          </a:stretch>
        </p:blipFill>
        <p:spPr>
          <a:xfrm>
            <a:off x="0" y="6165669"/>
            <a:ext cx="2169840" cy="692331"/>
          </a:xfrm>
          <a:prstGeom prst="rect">
            <a:avLst/>
          </a:prstGeom>
        </p:spPr>
      </p:pic>
    </p:spTree>
    <p:extLst>
      <p:ext uri="{BB962C8B-B14F-4D97-AF65-F5344CB8AC3E}">
        <p14:creationId xmlns:p14="http://schemas.microsoft.com/office/powerpoint/2010/main" val="467212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Overgewicht wereldwijd </a:t>
            </a:r>
            <a:endParaRPr lang="nl-NL" dirty="0"/>
          </a:p>
        </p:txBody>
      </p:sp>
      <p:sp>
        <p:nvSpPr>
          <p:cNvPr id="3" name="Tijdelijke aanduiding voor inhoud 2"/>
          <p:cNvSpPr>
            <a:spLocks noGrp="1"/>
          </p:cNvSpPr>
          <p:nvPr>
            <p:ph idx="1"/>
          </p:nvPr>
        </p:nvSpPr>
        <p:spPr>
          <a:xfrm>
            <a:off x="994913" y="5121994"/>
            <a:ext cx="10515600" cy="658783"/>
          </a:xfrm>
        </p:spPr>
        <p:txBody>
          <a:bodyPr>
            <a:normAutofit/>
          </a:bodyPr>
          <a:lstStyle/>
          <a:p>
            <a:pPr marL="0" indent="0">
              <a:buNone/>
            </a:pPr>
            <a:r>
              <a:rPr lang="nl-NL" dirty="0" smtClean="0"/>
              <a:t>Top 10 landen van inwoners met obesitas (BMI &gt;30) in percentages </a:t>
            </a:r>
          </a:p>
          <a:p>
            <a:endParaRPr lang="nl-NL" dirty="0"/>
          </a:p>
        </p:txBody>
      </p:sp>
      <p:pic>
        <p:nvPicPr>
          <p:cNvPr id="4" name="Afbeelding 3"/>
          <p:cNvPicPr>
            <a:picLocks noChangeAspect="1"/>
          </p:cNvPicPr>
          <p:nvPr/>
        </p:nvPicPr>
        <p:blipFill>
          <a:blip r:embed="rId2"/>
          <a:stretch>
            <a:fillRect/>
          </a:stretch>
        </p:blipFill>
        <p:spPr>
          <a:xfrm>
            <a:off x="8162028" y="1775963"/>
            <a:ext cx="3924300" cy="1943100"/>
          </a:xfrm>
          <a:prstGeom prst="rect">
            <a:avLst/>
          </a:prstGeom>
        </p:spPr>
      </p:pic>
      <p:pic>
        <p:nvPicPr>
          <p:cNvPr id="8" name="Afbeelding 7"/>
          <p:cNvPicPr>
            <a:picLocks noChangeAspect="1"/>
          </p:cNvPicPr>
          <p:nvPr/>
        </p:nvPicPr>
        <p:blipFill>
          <a:blip r:embed="rId3"/>
          <a:stretch>
            <a:fillRect/>
          </a:stretch>
        </p:blipFill>
        <p:spPr>
          <a:xfrm>
            <a:off x="300938" y="1468480"/>
            <a:ext cx="7861090" cy="3426201"/>
          </a:xfrm>
          <a:prstGeom prst="rect">
            <a:avLst/>
          </a:prstGeom>
        </p:spPr>
      </p:pic>
      <p:pic>
        <p:nvPicPr>
          <p:cNvPr id="6" name="Afbeelding 5"/>
          <p:cNvPicPr>
            <a:picLocks noChangeAspect="1"/>
          </p:cNvPicPr>
          <p:nvPr/>
        </p:nvPicPr>
        <p:blipFill>
          <a:blip r:embed="rId4"/>
          <a:stretch>
            <a:fillRect/>
          </a:stretch>
        </p:blipFill>
        <p:spPr>
          <a:xfrm>
            <a:off x="0" y="6165669"/>
            <a:ext cx="2169840" cy="692331"/>
          </a:xfrm>
          <a:prstGeom prst="rect">
            <a:avLst/>
          </a:prstGeom>
        </p:spPr>
      </p:pic>
    </p:spTree>
    <p:extLst>
      <p:ext uri="{BB962C8B-B14F-4D97-AF65-F5344CB8AC3E}">
        <p14:creationId xmlns:p14="http://schemas.microsoft.com/office/powerpoint/2010/main" val="22463684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Obesitas in Nederland</a:t>
            </a:r>
            <a:endParaRPr lang="nl-NL" dirty="0"/>
          </a:p>
        </p:txBody>
      </p:sp>
      <p:pic>
        <p:nvPicPr>
          <p:cNvPr id="4" name="Filmpje 4 Obesitas in NL.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871913" y="1196975"/>
            <a:ext cx="6572250" cy="4929188"/>
          </a:xfrm>
        </p:spPr>
      </p:pic>
      <p:pic>
        <p:nvPicPr>
          <p:cNvPr id="5" name="Afbeelding 4"/>
          <p:cNvPicPr>
            <a:picLocks noChangeAspect="1"/>
          </p:cNvPicPr>
          <p:nvPr/>
        </p:nvPicPr>
        <p:blipFill>
          <a:blip r:embed="rId5"/>
          <a:stretch>
            <a:fillRect/>
          </a:stretch>
        </p:blipFill>
        <p:spPr>
          <a:xfrm>
            <a:off x="0" y="6165669"/>
            <a:ext cx="2169840" cy="692331"/>
          </a:xfrm>
          <a:prstGeom prst="rect">
            <a:avLst/>
          </a:prstGeom>
        </p:spPr>
      </p:pic>
    </p:spTree>
    <p:extLst>
      <p:ext uri="{BB962C8B-B14F-4D97-AF65-F5344CB8AC3E}">
        <p14:creationId xmlns:p14="http://schemas.microsoft.com/office/powerpoint/2010/main" val="38947623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Ontwikkeling in welvaart</a:t>
            </a:r>
            <a:endParaRPr lang="nl-NL" dirty="0"/>
          </a:p>
        </p:txBody>
      </p:sp>
      <p:sp>
        <p:nvSpPr>
          <p:cNvPr id="3" name="Tijdelijke aanduiding voor inhoud 2"/>
          <p:cNvSpPr>
            <a:spLocks noGrp="1"/>
          </p:cNvSpPr>
          <p:nvPr>
            <p:ph idx="1"/>
          </p:nvPr>
        </p:nvSpPr>
        <p:spPr>
          <a:xfrm>
            <a:off x="838199" y="1555530"/>
            <a:ext cx="10954407" cy="4322755"/>
          </a:xfrm>
        </p:spPr>
        <p:txBody>
          <a:bodyPr>
            <a:normAutofit/>
          </a:bodyPr>
          <a:lstStyle/>
          <a:p>
            <a:r>
              <a:rPr lang="nl-NL" dirty="0" smtClean="0"/>
              <a:t>Welvaart nam na de Tweede Wereldoorlog enorm toe.</a:t>
            </a:r>
          </a:p>
          <a:p>
            <a:r>
              <a:rPr lang="nl-NL" dirty="0" smtClean="0"/>
              <a:t>De voedingsmiddelentechnologie kreeg hierdoor een stimulans.</a:t>
            </a:r>
          </a:p>
          <a:p>
            <a:r>
              <a:rPr lang="nl-NL" dirty="0" smtClean="0"/>
              <a:t>Er kwam en veel nieuwe, industrieel bewerkte voedingsproducten.</a:t>
            </a:r>
          </a:p>
          <a:p>
            <a:r>
              <a:rPr lang="nl-NL" dirty="0" smtClean="0"/>
              <a:t>Ontstaan van kant-en-klaarmaaltijden, diepvries en gedroogde producten.</a:t>
            </a:r>
          </a:p>
          <a:p>
            <a:endParaRPr lang="nl-NL" dirty="0" smtClean="0"/>
          </a:p>
          <a:p>
            <a:r>
              <a:rPr lang="nl-NL" dirty="0"/>
              <a:t>De behoefte naar voedselgemak nam </a:t>
            </a:r>
            <a:r>
              <a:rPr lang="nl-NL" dirty="0" smtClean="0"/>
              <a:t>toe door vergrijzing, vroeger zelfstandig wonen, meer eenpersoonshuishoudens, werken van beide partners en eenoudergezinnen.</a:t>
            </a:r>
          </a:p>
          <a:p>
            <a:pPr lvl="1"/>
            <a:endParaRPr lang="nl-NL" dirty="0"/>
          </a:p>
          <a:p>
            <a:pPr lvl="1"/>
            <a:endParaRPr lang="nl-NL" dirty="0"/>
          </a:p>
          <a:p>
            <a:pPr lvl="1"/>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21468266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Welvaartsziekten</a:t>
            </a:r>
            <a:endParaRPr lang="nl-NL" dirty="0"/>
          </a:p>
        </p:txBody>
      </p:sp>
      <p:sp>
        <p:nvSpPr>
          <p:cNvPr id="3" name="Tijdelijke aanduiding voor inhoud 2"/>
          <p:cNvSpPr>
            <a:spLocks noGrp="1"/>
          </p:cNvSpPr>
          <p:nvPr>
            <p:ph idx="1"/>
          </p:nvPr>
        </p:nvSpPr>
        <p:spPr/>
        <p:txBody>
          <a:bodyPr/>
          <a:lstStyle/>
          <a:p>
            <a:r>
              <a:rPr lang="nl-NL" dirty="0" smtClean="0"/>
              <a:t>Met de komst van welvaart na 1945 veranderde het voedingspatroon van ondervoeding naar overvoeding.</a:t>
            </a:r>
          </a:p>
          <a:p>
            <a:r>
              <a:rPr lang="nl-NL" dirty="0" smtClean="0"/>
              <a:t>Welvaartsziekten komen sindsdien steeds meer voor. </a:t>
            </a:r>
          </a:p>
          <a:p>
            <a:r>
              <a:rPr lang="nl-NL" dirty="0" smtClean="0"/>
              <a:t>Via voedselvoorlichting probeert met hierin verandering te brengen.</a:t>
            </a:r>
          </a:p>
          <a:p>
            <a:r>
              <a:rPr lang="nl-NL" dirty="0" smtClean="0"/>
              <a:t>Het Voedingscentrum met de Schijf van Vijf is hier het belangrijkste voorbeeld van. </a:t>
            </a:r>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pic>
        <p:nvPicPr>
          <p:cNvPr id="5" name="Afbeelding 4"/>
          <p:cNvPicPr>
            <a:picLocks noChangeAspect="1"/>
          </p:cNvPicPr>
          <p:nvPr/>
        </p:nvPicPr>
        <p:blipFill>
          <a:blip r:embed="rId4"/>
          <a:stretch>
            <a:fillRect/>
          </a:stretch>
        </p:blipFill>
        <p:spPr>
          <a:xfrm>
            <a:off x="7226877" y="4572472"/>
            <a:ext cx="4965123" cy="1483696"/>
          </a:xfrm>
          <a:prstGeom prst="rect">
            <a:avLst/>
          </a:prstGeom>
        </p:spPr>
      </p:pic>
      <p:pic>
        <p:nvPicPr>
          <p:cNvPr id="6" name="Afbeelding 5"/>
          <p:cNvPicPr>
            <a:picLocks noChangeAspect="1"/>
          </p:cNvPicPr>
          <p:nvPr/>
        </p:nvPicPr>
        <p:blipFill>
          <a:blip r:embed="rId5"/>
          <a:stretch>
            <a:fillRect/>
          </a:stretch>
        </p:blipFill>
        <p:spPr>
          <a:xfrm>
            <a:off x="3763674" y="4358538"/>
            <a:ext cx="2625003" cy="1697630"/>
          </a:xfrm>
          <a:prstGeom prst="rect">
            <a:avLst/>
          </a:prstGeom>
        </p:spPr>
      </p:pic>
    </p:spTree>
    <p:extLst>
      <p:ext uri="{BB962C8B-B14F-4D97-AF65-F5344CB8AC3E}">
        <p14:creationId xmlns:p14="http://schemas.microsoft.com/office/powerpoint/2010/main" val="48148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Trends door toename in welvaart</a:t>
            </a:r>
            <a:endParaRPr lang="nl-NL" dirty="0"/>
          </a:p>
        </p:txBody>
      </p:sp>
      <p:sp>
        <p:nvSpPr>
          <p:cNvPr id="3" name="Tijdelijke aanduiding voor inhoud 2"/>
          <p:cNvSpPr>
            <a:spLocks noGrp="1"/>
          </p:cNvSpPr>
          <p:nvPr>
            <p:ph idx="1"/>
          </p:nvPr>
        </p:nvSpPr>
        <p:spPr/>
        <p:txBody>
          <a:bodyPr/>
          <a:lstStyle/>
          <a:p>
            <a:pPr marL="0" indent="0">
              <a:buNone/>
            </a:pPr>
            <a:r>
              <a:rPr lang="nl-NL" dirty="0" smtClean="0"/>
              <a:t>Trends die ontstonden door de toename van welvaart: </a:t>
            </a:r>
            <a:endParaRPr lang="nl-NL" dirty="0"/>
          </a:p>
          <a:p>
            <a:pPr marL="0" indent="0">
              <a:buNone/>
            </a:pPr>
            <a:r>
              <a:rPr lang="nl-NL" dirty="0"/>
              <a:t>1	een kritischer houding ten opzichte van de productie, met grote aandacht voor milieuvriendelijkheid en diervriendelijkheid;</a:t>
            </a:r>
          </a:p>
          <a:p>
            <a:pPr marL="0" indent="0">
              <a:buNone/>
            </a:pPr>
            <a:r>
              <a:rPr lang="nl-NL" dirty="0"/>
              <a:t>2	sterkere afkeer van kunstmatige hulp- en smaakstoffen;</a:t>
            </a:r>
          </a:p>
          <a:p>
            <a:pPr marL="0" indent="0">
              <a:buNone/>
            </a:pPr>
            <a:r>
              <a:rPr lang="nl-NL" dirty="0"/>
              <a:t>3	een andere houding ten opzichte van de energie-opname;</a:t>
            </a:r>
          </a:p>
          <a:p>
            <a:pPr marL="0" indent="0">
              <a:buNone/>
            </a:pPr>
            <a:r>
              <a:rPr lang="nl-NL" dirty="0"/>
              <a:t>4	meer wensen op het gebied van kwaliteit en gemak;</a:t>
            </a:r>
          </a:p>
          <a:p>
            <a:pPr marL="0" indent="0">
              <a:buNone/>
            </a:pPr>
            <a:r>
              <a:rPr lang="nl-NL" dirty="0"/>
              <a:t>5	meer waardering voor voedsel in het sociaal verkeer.</a:t>
            </a:r>
          </a:p>
          <a:p>
            <a:pPr marL="0" indent="0">
              <a:buNone/>
            </a:pPr>
            <a:endParaRPr lang="nl-NL" dirty="0"/>
          </a:p>
        </p:txBody>
      </p:sp>
      <p:pic>
        <p:nvPicPr>
          <p:cNvPr id="6" name="Afbeelding 5"/>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936862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Huidige trends </a:t>
            </a:r>
            <a:endParaRPr lang="nl-NL" dirty="0"/>
          </a:p>
        </p:txBody>
      </p:sp>
      <p:sp>
        <p:nvSpPr>
          <p:cNvPr id="3" name="Tijdelijke aanduiding voor inhoud 2"/>
          <p:cNvSpPr>
            <a:spLocks noGrp="1"/>
          </p:cNvSpPr>
          <p:nvPr>
            <p:ph idx="1"/>
          </p:nvPr>
        </p:nvSpPr>
        <p:spPr>
          <a:xfrm>
            <a:off x="838200" y="1479937"/>
            <a:ext cx="10515600" cy="4351338"/>
          </a:xfrm>
        </p:spPr>
        <p:txBody>
          <a:bodyPr>
            <a:normAutofit/>
          </a:bodyPr>
          <a:lstStyle/>
          <a:p>
            <a:pPr marL="0" indent="0">
              <a:buNone/>
            </a:pPr>
            <a:r>
              <a:rPr lang="nl-NL" dirty="0" smtClean="0"/>
              <a:t>Welke hypes en trends zien we op dit moment binnen de voeding? </a:t>
            </a:r>
          </a:p>
          <a:p>
            <a:r>
              <a:rPr lang="nl-NL" dirty="0" smtClean="0"/>
              <a:t>Ga op zoek naar 2 actuele trends op het gebied van voeding. </a:t>
            </a:r>
          </a:p>
          <a:p>
            <a:r>
              <a:rPr lang="nl-NL" dirty="0" smtClean="0"/>
              <a:t>We verzamelen alle trends; welke overeenkomsten zien we? </a:t>
            </a:r>
          </a:p>
          <a:p>
            <a:r>
              <a:rPr lang="nl-NL" dirty="0" smtClean="0"/>
              <a:t>Welke zijn trends en welke zijn hypes? </a:t>
            </a:r>
          </a:p>
        </p:txBody>
      </p:sp>
      <p:pic>
        <p:nvPicPr>
          <p:cNvPr id="4" name="Afbeelding 3"/>
          <p:cNvPicPr>
            <a:picLocks noChangeAspect="1"/>
          </p:cNvPicPr>
          <p:nvPr/>
        </p:nvPicPr>
        <p:blipFill>
          <a:blip r:embed="rId2"/>
          <a:stretch>
            <a:fillRect/>
          </a:stretch>
        </p:blipFill>
        <p:spPr>
          <a:xfrm>
            <a:off x="0" y="6165669"/>
            <a:ext cx="2169840" cy="692331"/>
          </a:xfrm>
          <a:prstGeom prst="rect">
            <a:avLst/>
          </a:prstGeom>
        </p:spPr>
      </p:pic>
      <p:pic>
        <p:nvPicPr>
          <p:cNvPr id="5" name="Afbeelding 4"/>
          <p:cNvPicPr>
            <a:picLocks noChangeAspect="1"/>
          </p:cNvPicPr>
          <p:nvPr/>
        </p:nvPicPr>
        <p:blipFill>
          <a:blip r:embed="rId3"/>
          <a:stretch>
            <a:fillRect/>
          </a:stretch>
        </p:blipFill>
        <p:spPr>
          <a:xfrm>
            <a:off x="7546472" y="3297687"/>
            <a:ext cx="3807328" cy="2700785"/>
          </a:xfrm>
          <a:prstGeom prst="rect">
            <a:avLst/>
          </a:prstGeom>
        </p:spPr>
      </p:pic>
    </p:spTree>
    <p:extLst>
      <p:ext uri="{BB962C8B-B14F-4D97-AF65-F5344CB8AC3E}">
        <p14:creationId xmlns:p14="http://schemas.microsoft.com/office/powerpoint/2010/main" val="1156311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 in de les </a:t>
            </a:r>
            <a:endParaRPr lang="nl-NL" dirty="0"/>
          </a:p>
        </p:txBody>
      </p:sp>
      <p:sp>
        <p:nvSpPr>
          <p:cNvPr id="3" name="Tijdelijke aanduiding voor inhoud 2"/>
          <p:cNvSpPr>
            <a:spLocks noGrp="1"/>
          </p:cNvSpPr>
          <p:nvPr>
            <p:ph idx="1"/>
          </p:nvPr>
        </p:nvSpPr>
        <p:spPr>
          <a:xfrm>
            <a:off x="838200" y="1604907"/>
            <a:ext cx="5489028" cy="4351338"/>
          </a:xfrm>
        </p:spPr>
        <p:txBody>
          <a:bodyPr>
            <a:normAutofit/>
          </a:bodyPr>
          <a:lstStyle/>
          <a:p>
            <a:pPr marL="0" indent="0">
              <a:buNone/>
            </a:pPr>
            <a:r>
              <a:rPr lang="nl-NL" sz="2400" dirty="0"/>
              <a:t>1. Kies één van </a:t>
            </a:r>
            <a:r>
              <a:rPr lang="nl-NL" sz="2400" dirty="0" smtClean="0"/>
              <a:t>de volgende welvaartsziekten:</a:t>
            </a:r>
            <a:r>
              <a:rPr lang="nl-NL" dirty="0"/>
              <a:t>	</a:t>
            </a:r>
          </a:p>
          <a:p>
            <a:pPr marL="914400" lvl="1" indent="-457200">
              <a:buFont typeface="+mj-lt"/>
              <a:buAutoNum type="arabicPeriod"/>
            </a:pPr>
            <a:r>
              <a:rPr lang="nl-NL" dirty="0"/>
              <a:t>Dikke darm kanker</a:t>
            </a:r>
          </a:p>
          <a:p>
            <a:pPr marL="914400" lvl="1" indent="-457200">
              <a:buFont typeface="+mj-lt"/>
              <a:buAutoNum type="arabicPeriod"/>
            </a:pPr>
            <a:r>
              <a:rPr lang="nl-NL" dirty="0" smtClean="0"/>
              <a:t>Slagaderverkalking </a:t>
            </a:r>
            <a:endParaRPr lang="nl-NL" dirty="0"/>
          </a:p>
          <a:p>
            <a:pPr marL="914400" lvl="1" indent="-457200">
              <a:buFont typeface="+mj-lt"/>
              <a:buAutoNum type="arabicPeriod"/>
            </a:pPr>
            <a:r>
              <a:rPr lang="nl-NL" dirty="0" smtClean="0"/>
              <a:t>Herseninfarct </a:t>
            </a:r>
            <a:endParaRPr lang="nl-NL" dirty="0"/>
          </a:p>
          <a:p>
            <a:pPr marL="914400" lvl="1" indent="-457200">
              <a:buFont typeface="+mj-lt"/>
              <a:buAutoNum type="arabicPeriod"/>
            </a:pPr>
            <a:r>
              <a:rPr lang="nl-NL" dirty="0" smtClean="0"/>
              <a:t>Morbide obesitas</a:t>
            </a:r>
            <a:endParaRPr lang="nl-NL" dirty="0"/>
          </a:p>
          <a:p>
            <a:pPr marL="914400" lvl="1" indent="-457200">
              <a:buFont typeface="+mj-lt"/>
              <a:buAutoNum type="arabicPeriod"/>
            </a:pPr>
            <a:r>
              <a:rPr lang="nl-NL" dirty="0"/>
              <a:t>Stress</a:t>
            </a:r>
          </a:p>
          <a:p>
            <a:endParaRPr lang="nl-NL" dirty="0"/>
          </a:p>
        </p:txBody>
      </p:sp>
      <p:sp>
        <p:nvSpPr>
          <p:cNvPr id="4" name="Tijdelijke aanduiding voor inhoud 2"/>
          <p:cNvSpPr txBox="1">
            <a:spLocks/>
          </p:cNvSpPr>
          <p:nvPr/>
        </p:nvSpPr>
        <p:spPr>
          <a:xfrm>
            <a:off x="6096000" y="1604907"/>
            <a:ext cx="5489028"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smtClean="0"/>
              <a:t>2. Beantwoord </a:t>
            </a:r>
            <a:r>
              <a:rPr lang="nl-NL" dirty="0"/>
              <a:t>met de volgende vragen: </a:t>
            </a:r>
          </a:p>
          <a:p>
            <a:pPr lvl="1"/>
            <a:r>
              <a:rPr lang="nl-NL" dirty="0"/>
              <a:t>Wat houdt de aandoening in? </a:t>
            </a:r>
          </a:p>
          <a:p>
            <a:pPr lvl="1"/>
            <a:r>
              <a:rPr lang="nl-NL" dirty="0"/>
              <a:t>Wat zijn de symptomen?</a:t>
            </a:r>
          </a:p>
          <a:p>
            <a:pPr lvl="1"/>
            <a:r>
              <a:rPr lang="nl-NL" dirty="0"/>
              <a:t>Wat is de oorzaak?</a:t>
            </a:r>
          </a:p>
          <a:p>
            <a:pPr lvl="1"/>
            <a:r>
              <a:rPr lang="nl-NL" dirty="0"/>
              <a:t>Wat is de (mogelijke) behandeling?</a:t>
            </a:r>
          </a:p>
          <a:p>
            <a:pPr lvl="1"/>
            <a:r>
              <a:rPr lang="nl-NL" dirty="0"/>
              <a:t>Wat is het perspectief (kan iemand hiermee leven, hoe, hoe lang)?</a:t>
            </a:r>
          </a:p>
          <a:p>
            <a:pPr lvl="1"/>
            <a:r>
              <a:rPr lang="nl-NL" dirty="0"/>
              <a:t>Maak over deze informatie een korte presentatie ongeveer 5 minuten. </a:t>
            </a:r>
            <a:endParaRPr lang="nl-NL" dirty="0" smtClean="0"/>
          </a:p>
          <a:p>
            <a:pPr lvl="1"/>
            <a:endParaRPr lang="nl-NL" dirty="0"/>
          </a:p>
          <a:p>
            <a:r>
              <a:rPr lang="nl-NL" dirty="0" smtClean="0"/>
              <a:t>Maak een poster met informatie</a:t>
            </a:r>
            <a:endParaRPr lang="nl-NL" dirty="0"/>
          </a:p>
          <a:p>
            <a:r>
              <a:rPr lang="nl-NL" dirty="0" smtClean="0"/>
              <a:t>Presenteer je bevindingen</a:t>
            </a:r>
            <a:endParaRPr lang="nl-NL" dirty="0"/>
          </a:p>
        </p:txBody>
      </p:sp>
      <p:pic>
        <p:nvPicPr>
          <p:cNvPr id="5" name="Afbeelding 4"/>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2406883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 </a:t>
            </a:r>
            <a:endParaRPr lang="nl-NL" dirty="0"/>
          </a:p>
        </p:txBody>
      </p:sp>
      <p:pic>
        <p:nvPicPr>
          <p:cNvPr id="6" name="Afbeelding 5"/>
          <p:cNvPicPr>
            <a:picLocks noChangeAspect="1"/>
          </p:cNvPicPr>
          <p:nvPr/>
        </p:nvPicPr>
        <p:blipFill>
          <a:blip r:embed="rId3"/>
          <a:stretch>
            <a:fillRect/>
          </a:stretch>
        </p:blipFill>
        <p:spPr>
          <a:xfrm>
            <a:off x="0" y="6165669"/>
            <a:ext cx="2169840" cy="692331"/>
          </a:xfrm>
          <a:prstGeom prst="rect">
            <a:avLst/>
          </a:prstGeom>
        </p:spPr>
      </p:pic>
      <p:sp>
        <p:nvSpPr>
          <p:cNvPr id="3" name="Tijdelijke aanduiding voor inhoud 2"/>
          <p:cNvSpPr>
            <a:spLocks noGrp="1"/>
          </p:cNvSpPr>
          <p:nvPr>
            <p:ph idx="1"/>
          </p:nvPr>
        </p:nvSpPr>
        <p:spPr>
          <a:xfrm>
            <a:off x="838200" y="1463335"/>
            <a:ext cx="10515600" cy="4351338"/>
          </a:xfrm>
        </p:spPr>
        <p:txBody>
          <a:bodyPr/>
          <a:lstStyle/>
          <a:p>
            <a:r>
              <a:rPr lang="nl-NL" dirty="0" smtClean="0"/>
              <a:t>Voedingsmiddelen </a:t>
            </a:r>
          </a:p>
          <a:p>
            <a:r>
              <a:rPr lang="nl-NL" dirty="0" smtClean="0"/>
              <a:t>Voedingsstoffen</a:t>
            </a:r>
          </a:p>
          <a:p>
            <a:r>
              <a:rPr lang="nl-NL" dirty="0" smtClean="0"/>
              <a:t>BMI</a:t>
            </a:r>
          </a:p>
          <a:p>
            <a:r>
              <a:rPr lang="nl-NL" dirty="0" smtClean="0"/>
              <a:t>Overgewicht</a:t>
            </a:r>
          </a:p>
          <a:p>
            <a:r>
              <a:rPr lang="nl-NL" dirty="0" smtClean="0"/>
              <a:t>Obesitas in Nederland</a:t>
            </a:r>
          </a:p>
          <a:p>
            <a:r>
              <a:rPr lang="nl-NL" dirty="0" smtClean="0"/>
              <a:t>Welvaartsziekten</a:t>
            </a:r>
          </a:p>
          <a:p>
            <a:r>
              <a:rPr lang="nl-NL" dirty="0" smtClean="0"/>
              <a:t>Opdracht welvaartsziekten</a:t>
            </a:r>
            <a:endParaRPr lang="nl-NL" dirty="0"/>
          </a:p>
        </p:txBody>
      </p:sp>
    </p:spTree>
    <p:extLst>
      <p:ext uri="{BB962C8B-B14F-4D97-AF65-F5344CB8AC3E}">
        <p14:creationId xmlns:p14="http://schemas.microsoft.com/office/powerpoint/2010/main" val="3110320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Leerdoelen</a:t>
            </a:r>
            <a:endParaRPr lang="nl-NL" dirty="0"/>
          </a:p>
        </p:txBody>
      </p:sp>
      <p:sp>
        <p:nvSpPr>
          <p:cNvPr id="3" name="Tijdelijke aanduiding voor inhoud 2"/>
          <p:cNvSpPr>
            <a:spLocks noGrp="1"/>
          </p:cNvSpPr>
          <p:nvPr>
            <p:ph idx="1"/>
          </p:nvPr>
        </p:nvSpPr>
        <p:spPr>
          <a:xfrm>
            <a:off x="838200" y="1690688"/>
            <a:ext cx="10515600" cy="4351338"/>
          </a:xfrm>
        </p:spPr>
        <p:txBody>
          <a:bodyPr>
            <a:normAutofit/>
          </a:bodyPr>
          <a:lstStyle/>
          <a:p>
            <a:r>
              <a:rPr lang="nl-NL" dirty="0" smtClean="0"/>
              <a:t>Je kunt uitleggen wat voedingsmiddelen zijn.</a:t>
            </a:r>
          </a:p>
          <a:p>
            <a:r>
              <a:rPr lang="nl-NL" dirty="0" smtClean="0"/>
              <a:t>Je kunt uitleggen wat voedingsstoffen zijn.</a:t>
            </a:r>
          </a:p>
          <a:p>
            <a:r>
              <a:rPr lang="nl-NL" dirty="0" smtClean="0"/>
              <a:t>Je kunt uitleggen wat BMI is en hoe het berekent wordt. </a:t>
            </a:r>
          </a:p>
          <a:p>
            <a:r>
              <a:rPr lang="nl-NL" dirty="0" smtClean="0"/>
              <a:t>Je kunt uitleggen wanneer iemand overgewicht heeft.</a:t>
            </a:r>
          </a:p>
          <a:p>
            <a:r>
              <a:rPr lang="nl-NL" dirty="0" smtClean="0"/>
              <a:t>Je kunt uitleggen wat welvaartsziekten zijn. </a:t>
            </a:r>
          </a:p>
          <a:p>
            <a:endParaRPr lang="nl-NL" dirty="0" smtClean="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pic>
        <p:nvPicPr>
          <p:cNvPr id="5" name="Afbeelding 4"/>
          <p:cNvPicPr>
            <a:picLocks noChangeAspect="1"/>
          </p:cNvPicPr>
          <p:nvPr/>
        </p:nvPicPr>
        <p:blipFill>
          <a:blip r:embed="rId4"/>
          <a:stretch>
            <a:fillRect/>
          </a:stretch>
        </p:blipFill>
        <p:spPr>
          <a:xfrm>
            <a:off x="8283575" y="4019468"/>
            <a:ext cx="3400425" cy="2022558"/>
          </a:xfrm>
          <a:prstGeom prst="rect">
            <a:avLst/>
          </a:prstGeom>
        </p:spPr>
      </p:pic>
    </p:spTree>
    <p:extLst>
      <p:ext uri="{BB962C8B-B14F-4D97-AF65-F5344CB8AC3E}">
        <p14:creationId xmlns:p14="http://schemas.microsoft.com/office/powerpoint/2010/main" val="229840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Ontstaan van voedingsmiddelen</a:t>
            </a:r>
            <a:endParaRPr lang="nl-NL" dirty="0"/>
          </a:p>
        </p:txBody>
      </p:sp>
      <p:sp>
        <p:nvSpPr>
          <p:cNvPr id="3" name="Tijdelijke aanduiding voor inhoud 2"/>
          <p:cNvSpPr>
            <a:spLocks noGrp="1"/>
          </p:cNvSpPr>
          <p:nvPr>
            <p:ph idx="1"/>
          </p:nvPr>
        </p:nvSpPr>
        <p:spPr/>
        <p:txBody>
          <a:bodyPr/>
          <a:lstStyle/>
          <a:p>
            <a:r>
              <a:rPr lang="nl-NL" dirty="0" smtClean="0"/>
              <a:t>Ver voor de jaartelling leefden mensen van jagen, vissen en verzamelen van eetbare planten(delen). </a:t>
            </a:r>
          </a:p>
          <a:p>
            <a:r>
              <a:rPr lang="nl-NL" dirty="0" smtClean="0"/>
              <a:t>Vroeger </a:t>
            </a:r>
            <a:r>
              <a:rPr lang="nl-NL" dirty="0"/>
              <a:t>ging het bij voeding voornamelijk om de fysieke behoefte aan energie. </a:t>
            </a:r>
            <a:endParaRPr lang="nl-NL" dirty="0" smtClean="0"/>
          </a:p>
          <a:p>
            <a:r>
              <a:rPr lang="nl-NL" dirty="0" smtClean="0"/>
              <a:t>Tegenwoordig is voedsel in westerse landen overal beschikbaar in de vorm van verschillende voedingsmiddelen. </a:t>
            </a:r>
          </a:p>
          <a:p>
            <a:r>
              <a:rPr lang="nl-NL" dirty="0" smtClean="0"/>
              <a:t>Nu hebben we meer eisen aan voeding dan alleen energiebehoefte .</a:t>
            </a:r>
          </a:p>
          <a:p>
            <a:r>
              <a:rPr lang="nl-NL" dirty="0" smtClean="0"/>
              <a:t>Ook heeft </a:t>
            </a:r>
            <a:r>
              <a:rPr lang="nl-NL" dirty="0"/>
              <a:t>voeding een belangrijke rol in het sociaal </a:t>
            </a:r>
            <a:r>
              <a:rPr lang="nl-NL" dirty="0" smtClean="0"/>
              <a:t>verkeer.</a:t>
            </a:r>
            <a:endParaRPr lang="nl-NL" dirty="0"/>
          </a:p>
          <a:p>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183938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Voedingsstoffen</a:t>
            </a:r>
            <a:endParaRPr lang="nl-NL" dirty="0"/>
          </a:p>
        </p:txBody>
      </p:sp>
      <p:sp>
        <p:nvSpPr>
          <p:cNvPr id="3" name="Tijdelijke aanduiding voor inhoud 2"/>
          <p:cNvSpPr>
            <a:spLocks noGrp="1"/>
          </p:cNvSpPr>
          <p:nvPr>
            <p:ph idx="1"/>
          </p:nvPr>
        </p:nvSpPr>
        <p:spPr>
          <a:xfrm>
            <a:off x="838200" y="1481167"/>
            <a:ext cx="10626436" cy="4684502"/>
          </a:xfrm>
        </p:spPr>
        <p:txBody>
          <a:bodyPr>
            <a:normAutofit/>
          </a:bodyPr>
          <a:lstStyle/>
          <a:p>
            <a:pPr marL="0" indent="0">
              <a:buNone/>
            </a:pPr>
            <a:r>
              <a:rPr lang="nl-NL" sz="2400" dirty="0"/>
              <a:t>Er zijn in totaal </a:t>
            </a:r>
            <a:r>
              <a:rPr lang="nl-NL" sz="2400" dirty="0" smtClean="0"/>
              <a:t>zes verschillende </a:t>
            </a:r>
            <a:r>
              <a:rPr lang="nl-NL" sz="2400" dirty="0"/>
              <a:t>voedingsstoffen. </a:t>
            </a:r>
            <a:r>
              <a:rPr lang="nl-NL" sz="2400" dirty="0" smtClean="0"/>
              <a:t>Welke </a:t>
            </a:r>
            <a:r>
              <a:rPr lang="nl-NL" sz="2400" dirty="0"/>
              <a:t>zijn dat</a:t>
            </a:r>
            <a:r>
              <a:rPr lang="nl-NL" sz="2400" dirty="0" smtClean="0"/>
              <a:t>?</a:t>
            </a:r>
          </a:p>
          <a:p>
            <a:pPr marL="0" indent="0">
              <a:buNone/>
            </a:pPr>
            <a:endParaRPr lang="nl-NL" sz="2400" dirty="0"/>
          </a:p>
          <a:p>
            <a:pPr marL="457200" indent="-457200">
              <a:buFont typeface="+mj-lt"/>
              <a:buAutoNum type="arabicPeriod"/>
            </a:pPr>
            <a:r>
              <a:rPr lang="nl-NL" sz="2400" dirty="0" smtClean="0"/>
              <a:t>Vetten</a:t>
            </a:r>
          </a:p>
          <a:p>
            <a:pPr marL="457200" indent="-457200">
              <a:buFont typeface="+mj-lt"/>
              <a:buAutoNum type="arabicPeriod"/>
            </a:pPr>
            <a:r>
              <a:rPr lang="nl-NL" sz="2400" dirty="0" smtClean="0"/>
              <a:t>Eiwitten</a:t>
            </a:r>
          </a:p>
          <a:p>
            <a:pPr marL="457200" indent="-457200">
              <a:buFont typeface="+mj-lt"/>
              <a:buAutoNum type="arabicPeriod"/>
            </a:pPr>
            <a:r>
              <a:rPr lang="nl-NL" sz="2400" dirty="0" smtClean="0"/>
              <a:t>Koolhydraten</a:t>
            </a:r>
          </a:p>
          <a:p>
            <a:pPr marL="457200" indent="-457200">
              <a:buFont typeface="+mj-lt"/>
              <a:buAutoNum type="arabicPeriod"/>
            </a:pPr>
            <a:r>
              <a:rPr lang="nl-NL" sz="2400" dirty="0" smtClean="0"/>
              <a:t>Vitaminen</a:t>
            </a:r>
          </a:p>
          <a:p>
            <a:pPr marL="457200" indent="-457200">
              <a:buFont typeface="+mj-lt"/>
              <a:buAutoNum type="arabicPeriod"/>
            </a:pPr>
            <a:r>
              <a:rPr lang="nl-NL" sz="2400" dirty="0" smtClean="0"/>
              <a:t>Mineralen</a:t>
            </a:r>
          </a:p>
          <a:p>
            <a:pPr marL="457200" indent="-457200">
              <a:buFont typeface="+mj-lt"/>
              <a:buAutoNum type="arabicPeriod"/>
            </a:pPr>
            <a:r>
              <a:rPr lang="nl-NL" sz="2400" dirty="0" smtClean="0"/>
              <a:t>Water</a:t>
            </a:r>
            <a:endParaRPr lang="nl-NL" sz="2400" dirty="0"/>
          </a:p>
        </p:txBody>
      </p:sp>
      <p:pic>
        <p:nvPicPr>
          <p:cNvPr id="5" name="Afbeelding 4"/>
          <p:cNvPicPr>
            <a:picLocks noChangeAspect="1"/>
          </p:cNvPicPr>
          <p:nvPr/>
        </p:nvPicPr>
        <p:blipFill>
          <a:blip r:embed="rId3"/>
          <a:stretch>
            <a:fillRect/>
          </a:stretch>
        </p:blipFill>
        <p:spPr>
          <a:xfrm>
            <a:off x="0" y="6165669"/>
            <a:ext cx="2169840" cy="692331"/>
          </a:xfrm>
          <a:prstGeom prst="rect">
            <a:avLst/>
          </a:prstGeom>
        </p:spPr>
      </p:pic>
      <p:pic>
        <p:nvPicPr>
          <p:cNvPr id="1026" name="Picture 2" descr="Afbeeldingsresultaat voor voedingsstoff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3386" y="2806730"/>
            <a:ext cx="6191250" cy="27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36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Functie van voedingsstoffen</a:t>
            </a:r>
            <a:endParaRPr lang="nl-NL" dirty="0"/>
          </a:p>
        </p:txBody>
      </p:sp>
      <p:pic>
        <p:nvPicPr>
          <p:cNvPr id="5" name="Afbeelding 4"/>
          <p:cNvPicPr>
            <a:picLocks noChangeAspect="1"/>
          </p:cNvPicPr>
          <p:nvPr/>
        </p:nvPicPr>
        <p:blipFill>
          <a:blip r:embed="rId2"/>
          <a:stretch>
            <a:fillRect/>
          </a:stretch>
        </p:blipFill>
        <p:spPr>
          <a:xfrm>
            <a:off x="0" y="6165669"/>
            <a:ext cx="2169840" cy="692331"/>
          </a:xfrm>
          <a:prstGeom prst="rect">
            <a:avLst/>
          </a:prstGeom>
        </p:spPr>
      </p:pic>
      <p:sp>
        <p:nvSpPr>
          <p:cNvPr id="6" name="Tijdelijke aanduiding voor inhoud 2"/>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Globaal gezien zijn voedingsstoffen nodig om te voorzien in de behoefte aan:</a:t>
            </a:r>
          </a:p>
          <a:p>
            <a:r>
              <a:rPr lang="nl-NL" dirty="0" smtClean="0"/>
              <a:t>Brandstoffen, leveren energie en kunnen als reserve worden opgeslagen </a:t>
            </a:r>
            <a:endParaRPr lang="nl-NL" dirty="0"/>
          </a:p>
          <a:p>
            <a:r>
              <a:rPr lang="nl-NL" dirty="0" smtClean="0"/>
              <a:t>Bouwstoffen, zijn nodig voor de aanmaak en instandhouding van lichaamscellen </a:t>
            </a:r>
            <a:endParaRPr lang="nl-NL" dirty="0"/>
          </a:p>
          <a:p>
            <a:r>
              <a:rPr lang="nl-NL" dirty="0"/>
              <a:t>R</a:t>
            </a:r>
            <a:r>
              <a:rPr lang="nl-NL" dirty="0" smtClean="0"/>
              <a:t>egulerende stoffen, zijn nodig voor het goed laten verlopen van de stofwisselingsprocessen </a:t>
            </a:r>
            <a:endParaRPr lang="nl-NL" dirty="0"/>
          </a:p>
          <a:p>
            <a:endParaRPr lang="nl-NL" dirty="0"/>
          </a:p>
        </p:txBody>
      </p:sp>
    </p:spTree>
    <p:extLst>
      <p:ext uri="{BB962C8B-B14F-4D97-AF65-F5344CB8AC3E}">
        <p14:creationId xmlns:p14="http://schemas.microsoft.com/office/powerpoint/2010/main" val="17034556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Essentiele en niet-essentiële voedingsstoffen</a:t>
            </a:r>
            <a:endParaRPr lang="nl-NL" dirty="0"/>
          </a:p>
        </p:txBody>
      </p:sp>
      <p:sp>
        <p:nvSpPr>
          <p:cNvPr id="3" name="Tijdelijke aanduiding voor inhoud 2"/>
          <p:cNvSpPr>
            <a:spLocks noGrp="1"/>
          </p:cNvSpPr>
          <p:nvPr>
            <p:ph idx="1"/>
          </p:nvPr>
        </p:nvSpPr>
        <p:spPr/>
        <p:txBody>
          <a:bodyPr>
            <a:normAutofit/>
          </a:bodyPr>
          <a:lstStyle/>
          <a:p>
            <a:r>
              <a:rPr lang="nl-NL" dirty="0"/>
              <a:t>De meeste voedingsstoffen kunnen we niet, of niet voldoende, in ons lichaam </a:t>
            </a:r>
            <a:r>
              <a:rPr lang="nl-NL" dirty="0" smtClean="0"/>
              <a:t>zelf aanmaken</a:t>
            </a:r>
            <a:r>
              <a:rPr lang="nl-NL" dirty="0"/>
              <a:t>. </a:t>
            </a:r>
            <a:endParaRPr lang="nl-NL" dirty="0" smtClean="0"/>
          </a:p>
          <a:p>
            <a:r>
              <a:rPr lang="nl-NL" dirty="0" smtClean="0"/>
              <a:t>Ze </a:t>
            </a:r>
            <a:r>
              <a:rPr lang="nl-NL" dirty="0"/>
              <a:t>zijn onmisbaar in de voeding en worden </a:t>
            </a:r>
            <a:r>
              <a:rPr lang="nl-NL" b="1" dirty="0"/>
              <a:t>essentiële </a:t>
            </a:r>
            <a:r>
              <a:rPr lang="nl-NL" b="1" dirty="0" smtClean="0"/>
              <a:t>voedingsstoffen  </a:t>
            </a:r>
            <a:r>
              <a:rPr lang="nl-NL" dirty="0" smtClean="0"/>
              <a:t>genoemd</a:t>
            </a:r>
            <a:r>
              <a:rPr lang="nl-NL" dirty="0"/>
              <a:t>. </a:t>
            </a:r>
            <a:endParaRPr lang="nl-NL" dirty="0" smtClean="0"/>
          </a:p>
          <a:p>
            <a:r>
              <a:rPr lang="nl-NL" b="1" dirty="0" smtClean="0"/>
              <a:t>Niet-essentiële </a:t>
            </a:r>
            <a:r>
              <a:rPr lang="nl-NL" b="1" dirty="0"/>
              <a:t>voedingsstoffen</a:t>
            </a:r>
            <a:r>
              <a:rPr lang="nl-NL" dirty="0"/>
              <a:t>, </a:t>
            </a:r>
            <a:r>
              <a:rPr lang="nl-NL" dirty="0" smtClean="0"/>
              <a:t>kan het lichaam wél </a:t>
            </a:r>
            <a:r>
              <a:rPr lang="nl-NL" dirty="0"/>
              <a:t>zelf </a:t>
            </a:r>
            <a:r>
              <a:rPr lang="nl-NL" dirty="0" smtClean="0"/>
              <a:t>aanmaken.</a:t>
            </a:r>
          </a:p>
          <a:p>
            <a:r>
              <a:rPr lang="nl-NL" dirty="0" smtClean="0"/>
              <a:t>Tot </a:t>
            </a:r>
            <a:r>
              <a:rPr lang="nl-NL" dirty="0"/>
              <a:t>de essentiële voedingsstoffen behoren de essentiële aminozuren, de essentiële vetzuren, de monosachariden, de meeste vitaminen, veel mineralen en </a:t>
            </a:r>
            <a:r>
              <a:rPr lang="nl-NL" dirty="0" smtClean="0"/>
              <a:t>water</a:t>
            </a:r>
            <a:endParaRPr lang="nl-NL" dirty="0"/>
          </a:p>
          <a:p>
            <a:endParaRPr lang="nl-NL" dirty="0"/>
          </a:p>
        </p:txBody>
      </p:sp>
      <p:pic>
        <p:nvPicPr>
          <p:cNvPr id="4" name="Afbeelding 3"/>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758713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BMI of QI</a:t>
            </a:r>
            <a:endParaRPr lang="nl-NL" dirty="0"/>
          </a:p>
        </p:txBody>
      </p:sp>
      <p:sp>
        <p:nvSpPr>
          <p:cNvPr id="3" name="Tijdelijke aanduiding voor inhoud 2"/>
          <p:cNvSpPr>
            <a:spLocks noGrp="1"/>
          </p:cNvSpPr>
          <p:nvPr>
            <p:ph idx="1"/>
          </p:nvPr>
        </p:nvSpPr>
        <p:spPr>
          <a:xfrm>
            <a:off x="2735627" y="1196753"/>
            <a:ext cx="8846773" cy="5221464"/>
          </a:xfrm>
        </p:spPr>
        <p:txBody>
          <a:bodyPr>
            <a:normAutofit/>
          </a:bodyPr>
          <a:lstStyle/>
          <a:p>
            <a:r>
              <a:rPr lang="nl-NL" sz="2400" dirty="0" smtClean="0"/>
              <a:t>In 1943 introduceerden Amerikaanse levensverzekeringsmaatschappijen het begrip ‘ideaal gewicht’</a:t>
            </a:r>
          </a:p>
          <a:p>
            <a:r>
              <a:rPr lang="nl-NL" sz="2400" dirty="0" smtClean="0"/>
              <a:t>Hiermee gingen ze uit van het gewicht dat de hoogste levensverwachting zou geven</a:t>
            </a:r>
          </a:p>
          <a:p>
            <a:r>
              <a:rPr lang="nl-NL" sz="2400" dirty="0" smtClean="0"/>
              <a:t>Ze werkten met tabellen waarin leeftijd en gewicht gekoppeld werden aan levensverwachting </a:t>
            </a:r>
          </a:p>
          <a:p>
            <a:r>
              <a:rPr lang="nl-NL" sz="2400" dirty="0" smtClean="0"/>
              <a:t>Body Mass Index of </a:t>
            </a:r>
            <a:r>
              <a:rPr lang="nl-NL" sz="2400" dirty="0" err="1" smtClean="0"/>
              <a:t>Quetelet</a:t>
            </a:r>
            <a:r>
              <a:rPr lang="nl-NL" sz="2400" dirty="0" smtClean="0"/>
              <a:t> Index vernoemd naar de </a:t>
            </a:r>
            <a:r>
              <a:rPr lang="nl-NL" sz="2400" dirty="0" err="1" smtClean="0"/>
              <a:t>belgische</a:t>
            </a:r>
            <a:r>
              <a:rPr lang="nl-NL" sz="2400" dirty="0" smtClean="0"/>
              <a:t> wiskundige </a:t>
            </a:r>
            <a:r>
              <a:rPr lang="nl-NL" sz="2400" dirty="0" err="1" smtClean="0"/>
              <a:t>Quelet</a:t>
            </a:r>
            <a:r>
              <a:rPr lang="nl-NL" sz="2400" dirty="0" smtClean="0"/>
              <a:t> </a:t>
            </a:r>
          </a:p>
          <a:p>
            <a:endParaRPr lang="nl-NL" sz="2400" dirty="0" smtClean="0"/>
          </a:p>
          <a:p>
            <a:r>
              <a:rPr lang="nl-NL" sz="2400" dirty="0" smtClean="0"/>
              <a:t>De index is niet bruikbaar voor kinderen, zwangere vrouwen of topsporters </a:t>
            </a:r>
            <a:endParaRPr lang="nl-NL" sz="2400" dirty="0"/>
          </a:p>
        </p:txBody>
      </p:sp>
      <p:pic>
        <p:nvPicPr>
          <p:cNvPr id="4" name="Afbeelding 3"/>
          <p:cNvPicPr>
            <a:picLocks noChangeAspect="1"/>
          </p:cNvPicPr>
          <p:nvPr/>
        </p:nvPicPr>
        <p:blipFill>
          <a:blip r:embed="rId2"/>
          <a:stretch>
            <a:fillRect/>
          </a:stretch>
        </p:blipFill>
        <p:spPr>
          <a:xfrm>
            <a:off x="1067399" y="1680755"/>
            <a:ext cx="1078175" cy="1741033"/>
          </a:xfrm>
          <a:prstGeom prst="rect">
            <a:avLst/>
          </a:prstGeom>
        </p:spPr>
      </p:pic>
      <p:pic>
        <p:nvPicPr>
          <p:cNvPr id="5" name="Afbeelding 4"/>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2100998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Body </a:t>
            </a:r>
            <a:r>
              <a:rPr lang="nl-NL" dirty="0" err="1" smtClean="0"/>
              <a:t>mass</a:t>
            </a:r>
            <a:r>
              <a:rPr lang="nl-NL" dirty="0" smtClean="0"/>
              <a:t> index </a:t>
            </a:r>
            <a:endParaRPr lang="nl-NL" dirty="0"/>
          </a:p>
        </p:txBody>
      </p:sp>
      <p:sp>
        <p:nvSpPr>
          <p:cNvPr id="3" name="Tijdelijke aanduiding voor inhoud 2"/>
          <p:cNvSpPr>
            <a:spLocks noGrp="1"/>
          </p:cNvSpPr>
          <p:nvPr>
            <p:ph idx="1"/>
          </p:nvPr>
        </p:nvSpPr>
        <p:spPr>
          <a:xfrm>
            <a:off x="838200" y="1825625"/>
            <a:ext cx="10213622" cy="4351338"/>
          </a:xfrm>
        </p:spPr>
        <p:txBody>
          <a:bodyPr/>
          <a:lstStyle/>
          <a:p>
            <a:r>
              <a:rPr lang="nl-NL" dirty="0" smtClean="0"/>
              <a:t>BMI wordt door een groot deel bepaald door beweging. </a:t>
            </a:r>
          </a:p>
          <a:p>
            <a:r>
              <a:rPr lang="nl-NL" dirty="0" smtClean="0"/>
              <a:t>Waarom? </a:t>
            </a:r>
          </a:p>
          <a:p>
            <a:endParaRPr lang="nl-NL" dirty="0" smtClean="0"/>
          </a:p>
          <a:p>
            <a:r>
              <a:rPr lang="nl-NL" dirty="0" smtClean="0"/>
              <a:t>Een </a:t>
            </a:r>
            <a:r>
              <a:rPr lang="nl-NL" dirty="0"/>
              <a:t>te hoge body </a:t>
            </a:r>
            <a:r>
              <a:rPr lang="nl-NL" dirty="0" err="1"/>
              <a:t>mass</a:t>
            </a:r>
            <a:r>
              <a:rPr lang="nl-NL" dirty="0"/>
              <a:t> index wordt geassocieerd met een verhoogde mortaliteit en morbiditeit en een verhoogd risico op hart- en vaatziekten, diabetes en kanker (onder meer van slokdarm, schildklier, dikke darm, nier, galblaas en endometrium)</a:t>
            </a:r>
          </a:p>
          <a:p>
            <a:endParaRPr lang="nl-NL" dirty="0"/>
          </a:p>
        </p:txBody>
      </p:sp>
      <p:pic>
        <p:nvPicPr>
          <p:cNvPr id="5" name="Afbeelding 4"/>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107454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Aangepast 1">
      <a:dk1>
        <a:sysClr val="windowText" lastClr="000000"/>
      </a:dk1>
      <a:lt1>
        <a:sysClr val="window" lastClr="FFFFFF"/>
      </a:lt1>
      <a:dk2>
        <a:srgbClr val="455F51"/>
      </a:dk2>
      <a:lt2>
        <a:srgbClr val="E2DFCC"/>
      </a:lt2>
      <a:accent1>
        <a:srgbClr val="BDEA1A"/>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882E0B02A318E459AD716AC786DE572" ma:contentTypeVersion="12" ma:contentTypeDescription="Een nieuw document maken." ma:contentTypeScope="" ma:versionID="1dc84fb11a9be35ac09a1ae920ea7357">
  <xsd:schema xmlns:xsd="http://www.w3.org/2001/XMLSchema" xmlns:xs="http://www.w3.org/2001/XMLSchema" xmlns:p="http://schemas.microsoft.com/office/2006/metadata/properties" xmlns:ns2="34354c1b-6b8c-435b-ad50-990538c19557" xmlns:ns3="47a28104-336f-447d-946e-e305ac2bcd47" targetNamespace="http://schemas.microsoft.com/office/2006/metadata/properties" ma:root="true" ma:fieldsID="85fd8f0e804736af8b3f71c277445723" ns2:_="" ns3:_="">
    <xsd:import namespace="34354c1b-6b8c-435b-ad50-990538c19557"/>
    <xsd:import namespace="47a28104-336f-447d-946e-e305ac2bcd4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354c1b-6b8c-435b-ad50-990538c195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a28104-336f-447d-946e-e305ac2bcd47"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A74DA8-94E3-448D-904C-411016FE08C0}">
  <ds:schemaRefs>
    <ds:schemaRef ds:uri="http://schemas.microsoft.com/sharepoint/v3/contenttype/forms"/>
  </ds:schemaRefs>
</ds:datastoreItem>
</file>

<file path=customXml/itemProps2.xml><?xml version="1.0" encoding="utf-8"?>
<ds:datastoreItem xmlns:ds="http://schemas.openxmlformats.org/officeDocument/2006/customXml" ds:itemID="{DE192F7C-1D73-4426-8C77-82A8CB94FB04}">
  <ds:schemaRefs>
    <ds:schemaRef ds:uri="http://purl.org/dc/elements/1.1/"/>
    <ds:schemaRef ds:uri="http://www.w3.org/XML/1998/namespace"/>
    <ds:schemaRef ds:uri="http://schemas.openxmlformats.org/package/2006/metadata/core-properties"/>
    <ds:schemaRef ds:uri="http://purl.org/dc/dcmitype/"/>
    <ds:schemaRef ds:uri="http://schemas.microsoft.com/office/2006/metadata/properties"/>
    <ds:schemaRef ds:uri="http://schemas.microsoft.com/office/2006/documentManagement/types"/>
    <ds:schemaRef ds:uri="47a28104-336f-447d-946e-e305ac2bcd47"/>
    <ds:schemaRef ds:uri="http://purl.org/dc/terms/"/>
    <ds:schemaRef ds:uri="http://schemas.microsoft.com/office/infopath/2007/PartnerControls"/>
    <ds:schemaRef ds:uri="34354c1b-6b8c-435b-ad50-990538c19557"/>
  </ds:schemaRefs>
</ds:datastoreItem>
</file>

<file path=customXml/itemProps3.xml><?xml version="1.0" encoding="utf-8"?>
<ds:datastoreItem xmlns:ds="http://schemas.openxmlformats.org/officeDocument/2006/customXml" ds:itemID="{04269545-8969-438A-8502-E926A5CD46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354c1b-6b8c-435b-ad50-990538c19557"/>
    <ds:schemaRef ds:uri="47a28104-336f-447d-946e-e305ac2bcd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10935</TotalTime>
  <Words>1087</Words>
  <Application>Microsoft Office PowerPoint</Application>
  <PresentationFormat>Breedbeeld</PresentationFormat>
  <Paragraphs>123</Paragraphs>
  <Slides>18</Slides>
  <Notes>7</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18</vt:i4>
      </vt:variant>
    </vt:vector>
  </HeadingPairs>
  <TitlesOfParts>
    <vt:vector size="22" baseType="lpstr">
      <vt:lpstr>Arial</vt:lpstr>
      <vt:lpstr>Calibri</vt:lpstr>
      <vt:lpstr>Calibri Light</vt:lpstr>
      <vt:lpstr>Kantoorthema</vt:lpstr>
      <vt:lpstr>Lifestyle Voeding en welvaartsziekten</vt:lpstr>
      <vt:lpstr>Inhoud </vt:lpstr>
      <vt:lpstr>Leerdoelen</vt:lpstr>
      <vt:lpstr>Ontstaan van voedingsmiddelen</vt:lpstr>
      <vt:lpstr>Voedingsstoffen</vt:lpstr>
      <vt:lpstr>Functie van voedingsstoffen</vt:lpstr>
      <vt:lpstr>Essentiele en niet-essentiële voedingsstoffen</vt:lpstr>
      <vt:lpstr>BMI of QI</vt:lpstr>
      <vt:lpstr>Body mass index </vt:lpstr>
      <vt:lpstr>Wanneer heb je overgewicht?</vt:lpstr>
      <vt:lpstr>Gezond gewicht</vt:lpstr>
      <vt:lpstr>Overgewicht wereldwijd </vt:lpstr>
      <vt:lpstr>Obesitas in Nederland</vt:lpstr>
      <vt:lpstr>Ontwikkeling in welvaart</vt:lpstr>
      <vt:lpstr>Welvaartsziekten</vt:lpstr>
      <vt:lpstr>Trends door toename in welvaart</vt:lpstr>
      <vt:lpstr>Huidige trends </vt:lpstr>
      <vt:lpstr>Opdracht in de les </vt:lpstr>
    </vt:vector>
  </TitlesOfParts>
  <Company>Helicon Opleidingen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Stijn Weijermars</dc:creator>
  <cp:lastModifiedBy>Thomas Noordeloos</cp:lastModifiedBy>
  <cp:revision>61</cp:revision>
  <dcterms:created xsi:type="dcterms:W3CDTF">2015-02-09T20:38:33Z</dcterms:created>
  <dcterms:modified xsi:type="dcterms:W3CDTF">2020-02-12T14:46:38Z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0x0101006882E0B02A318E459AD716AC786DE572</vt:lpwstr>
  </property>
</Properties>
</file>