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</p:sldIdLst>
  <p:sldSz cx="9144000" cy="6858000" type="screen4x3"/>
  <p:notesSz cx="6797675" cy="9926638"/>
  <p:defaultTextStyle>
    <a:defPPr>
      <a:defRPr lang="nl-NL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FF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71" autoAdjust="0"/>
  </p:normalViewPr>
  <p:slideViewPr>
    <p:cSldViewPr>
      <p:cViewPr varScale="1">
        <p:scale>
          <a:sx n="68" d="100"/>
          <a:sy n="68" d="100"/>
        </p:scale>
        <p:origin x="576" y="4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F8A596-A711-475A-9E92-654D0B6A8A1E}" type="datetimeFigureOut">
              <a:rPr lang="nl-NL"/>
              <a:pPr>
                <a:defRPr/>
              </a:pPr>
              <a:t>12-2-2020</a:t>
            </a:fld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0114D0-8876-4B95-A1DC-E83264A94C7F}" type="slidenum">
              <a:rPr lang="nl-NL"/>
              <a:pPr>
                <a:defRPr/>
              </a:pPr>
              <a:t>‹nr.›</a:t>
            </a:fld>
            <a:endParaRPr lang="nl-NL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821D28-1547-4ABD-9497-9D1C8179F393}" type="datetimeFigureOut">
              <a:rPr lang="nl-NL"/>
              <a:pPr>
                <a:defRPr/>
              </a:pPr>
              <a:t>12-2-2020</a:t>
            </a:fld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433DE8-C1CE-4709-91EB-77F178AD85EC}" type="slidenum">
              <a:rPr lang="nl-NL"/>
              <a:pPr>
                <a:defRPr/>
              </a:pPr>
              <a:t>‹nr.›</a:t>
            </a:fld>
            <a:endParaRPr lang="nl-NL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4A0323-9643-4801-A03A-2578B2BC89BC}" type="datetimeFigureOut">
              <a:rPr lang="nl-NL"/>
              <a:pPr>
                <a:defRPr/>
              </a:pPr>
              <a:t>12-2-2020</a:t>
            </a:fld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9A794D-871A-4E79-8DF8-B36196B38691}" type="slidenum">
              <a:rPr lang="nl-NL"/>
              <a:pPr>
                <a:defRPr/>
              </a:pPr>
              <a:t>‹nr.›</a:t>
            </a:fld>
            <a:endParaRPr lang="nl-NL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7F1E9D-6F6A-499D-A29D-EF9A283480AD}" type="datetimeFigureOut">
              <a:rPr lang="nl-NL"/>
              <a:pPr>
                <a:defRPr/>
              </a:pPr>
              <a:t>12-2-2020</a:t>
            </a:fld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A9AC34-359C-438C-AC58-C672B9BBB63C}" type="slidenum">
              <a:rPr lang="nl-NL"/>
              <a:pPr>
                <a:defRPr/>
              </a:pPr>
              <a:t>‹nr.›</a:t>
            </a:fld>
            <a:endParaRPr lang="nl-NL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1B58BA-5612-47B2-B891-DAB2A072A672}" type="datetimeFigureOut">
              <a:rPr lang="nl-NL"/>
              <a:pPr>
                <a:defRPr/>
              </a:pPr>
              <a:t>12-2-2020</a:t>
            </a:fld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1AA05A-7571-4377-8C78-CFC72C337EA2}" type="slidenum">
              <a:rPr lang="nl-NL"/>
              <a:pPr>
                <a:defRPr/>
              </a:pPr>
              <a:t>‹nr.›</a:t>
            </a:fld>
            <a:endParaRPr lang="nl-NL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481C72-662B-466B-B166-95561CC9FACE}" type="datetimeFigureOut">
              <a:rPr lang="nl-NL"/>
              <a:pPr>
                <a:defRPr/>
              </a:pPr>
              <a:t>12-2-2020</a:t>
            </a:fld>
            <a:endParaRPr lang="nl-NL" dirty="0"/>
          </a:p>
        </p:txBody>
      </p:sp>
      <p:sp>
        <p:nvSpPr>
          <p:cNvPr id="6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 dirty="0"/>
          </a:p>
        </p:txBody>
      </p:sp>
      <p:sp>
        <p:nvSpPr>
          <p:cNvPr id="7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76B19D-2B3D-4C65-8BA8-70850EE2628F}" type="slidenum">
              <a:rPr lang="nl-NL"/>
              <a:pPr>
                <a:defRPr/>
              </a:pPr>
              <a:t>‹nr.›</a:t>
            </a:fld>
            <a:endParaRPr lang="nl-NL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0E15A2-BDC5-4214-8D90-BB22F555E3C0}" type="datetimeFigureOut">
              <a:rPr lang="nl-NL"/>
              <a:pPr>
                <a:defRPr/>
              </a:pPr>
              <a:t>12-2-2020</a:t>
            </a:fld>
            <a:endParaRPr lang="nl-NL" dirty="0"/>
          </a:p>
        </p:txBody>
      </p:sp>
      <p:sp>
        <p:nvSpPr>
          <p:cNvPr id="8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 dirty="0"/>
          </a:p>
        </p:txBody>
      </p:sp>
      <p:sp>
        <p:nvSpPr>
          <p:cNvPr id="9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D14579-9C88-4BB4-9961-2F3AFF477BC5}" type="slidenum">
              <a:rPr lang="nl-NL"/>
              <a:pPr>
                <a:defRPr/>
              </a:pPr>
              <a:t>‹nr.›</a:t>
            </a:fld>
            <a:endParaRPr lang="nl-NL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78E366-9378-4D74-AD78-8E8ADCAD372E}" type="datetimeFigureOut">
              <a:rPr lang="nl-NL"/>
              <a:pPr>
                <a:defRPr/>
              </a:pPr>
              <a:t>12-2-2020</a:t>
            </a:fld>
            <a:endParaRPr lang="nl-NL" dirty="0"/>
          </a:p>
        </p:txBody>
      </p:sp>
      <p:sp>
        <p:nvSpPr>
          <p:cNvPr id="4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 dirty="0"/>
          </a:p>
        </p:txBody>
      </p:sp>
      <p:sp>
        <p:nvSpPr>
          <p:cNvPr id="5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945671-0C51-4298-9DDF-9C8B43B8DDA3}" type="slidenum">
              <a:rPr lang="nl-NL"/>
              <a:pPr>
                <a:defRPr/>
              </a:pPr>
              <a:t>‹nr.›</a:t>
            </a:fld>
            <a:endParaRPr lang="nl-NL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5189D1-DC1E-41C2-8408-3CD06FC90384}" type="datetimeFigureOut">
              <a:rPr lang="nl-NL"/>
              <a:pPr>
                <a:defRPr/>
              </a:pPr>
              <a:t>12-2-2020</a:t>
            </a:fld>
            <a:endParaRPr lang="nl-NL" dirty="0"/>
          </a:p>
        </p:txBody>
      </p:sp>
      <p:sp>
        <p:nvSpPr>
          <p:cNvPr id="3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 dirty="0"/>
          </a:p>
        </p:txBody>
      </p:sp>
      <p:sp>
        <p:nvSpPr>
          <p:cNvPr id="4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998E87-82E8-49D2-89D5-085C76F6C253}" type="slidenum">
              <a:rPr lang="nl-NL"/>
              <a:pPr>
                <a:defRPr/>
              </a:pPr>
              <a:t>‹nr.›</a:t>
            </a:fld>
            <a:endParaRPr lang="nl-NL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0D46E4-7BBB-4C09-8C0C-75FBEAD8A501}" type="datetimeFigureOut">
              <a:rPr lang="nl-NL"/>
              <a:pPr>
                <a:defRPr/>
              </a:pPr>
              <a:t>12-2-2020</a:t>
            </a:fld>
            <a:endParaRPr lang="nl-NL" dirty="0"/>
          </a:p>
        </p:txBody>
      </p:sp>
      <p:sp>
        <p:nvSpPr>
          <p:cNvPr id="6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 dirty="0"/>
          </a:p>
        </p:txBody>
      </p:sp>
      <p:sp>
        <p:nvSpPr>
          <p:cNvPr id="7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21E8EE-0F4C-4A9E-960F-31EFA922033C}" type="slidenum">
              <a:rPr lang="nl-NL"/>
              <a:pPr>
                <a:defRPr/>
              </a:pPr>
              <a:t>‹nr.›</a:t>
            </a:fld>
            <a:endParaRPr lang="nl-NL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nl-NL" noProof="0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38AF52-CFCB-480D-BA27-5E08BDDCDBD7}" type="datetimeFigureOut">
              <a:rPr lang="nl-NL"/>
              <a:pPr>
                <a:defRPr/>
              </a:pPr>
              <a:t>12-2-2020</a:t>
            </a:fld>
            <a:endParaRPr lang="nl-NL" dirty="0"/>
          </a:p>
        </p:txBody>
      </p:sp>
      <p:sp>
        <p:nvSpPr>
          <p:cNvPr id="6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 dirty="0"/>
          </a:p>
        </p:txBody>
      </p:sp>
      <p:sp>
        <p:nvSpPr>
          <p:cNvPr id="7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252730-E71E-41AF-8C52-562D9AFF809F}" type="slidenum">
              <a:rPr lang="nl-NL"/>
              <a:pPr>
                <a:defRPr/>
              </a:pPr>
              <a:t>‹nr.›</a:t>
            </a:fld>
            <a:endParaRPr lang="nl-NL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jdelijke aanduiding voor titel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Klik om de stijl te bewerken</a:t>
            </a:r>
          </a:p>
        </p:txBody>
      </p:sp>
      <p:sp>
        <p:nvSpPr>
          <p:cNvPr id="1027" name="Tijdelijke aanduiding voor tekst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4ED9B605-6DA3-4CE6-8AF0-EE4DD096880D}" type="datetimeFigureOut">
              <a:rPr lang="nl-NL"/>
              <a:pPr>
                <a:defRPr/>
              </a:pPr>
              <a:t>12-2-2020</a:t>
            </a:fld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B5662B74-4ECC-4B93-B047-DD3F9DCA2783}" type="slidenum">
              <a:rPr lang="nl-NL"/>
              <a:pPr>
                <a:defRPr/>
              </a:pPr>
              <a:t>‹nr.›</a:t>
            </a:fld>
            <a:endParaRPr lang="nl-NL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8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hoek 3"/>
          <p:cNvSpPr/>
          <p:nvPr/>
        </p:nvSpPr>
        <p:spPr>
          <a:xfrm>
            <a:off x="0" y="0"/>
            <a:ext cx="928688" cy="6858000"/>
          </a:xfrm>
          <a:prstGeom prst="rect">
            <a:avLst/>
          </a:prstGeom>
          <a:solidFill>
            <a:srgbClr val="CCFF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nl-NL" dirty="0"/>
          </a:p>
        </p:txBody>
      </p:sp>
      <p:sp>
        <p:nvSpPr>
          <p:cNvPr id="13315" name="Rectangle 3"/>
          <p:cNvSpPr>
            <a:spLocks noChangeArrowheads="1"/>
          </p:cNvSpPr>
          <p:nvPr/>
        </p:nvSpPr>
        <p:spPr bwMode="auto">
          <a:xfrm>
            <a:off x="1066799" y="746042"/>
            <a:ext cx="3857625" cy="127727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nl-NL" sz="1100" b="1" dirty="0">
                <a:solidFill>
                  <a:srgbClr val="0070C0"/>
                </a:solidFill>
                <a:ea typeface="Calibri" pitchFamily="34" charset="0"/>
                <a:cs typeface="Arial" charset="0"/>
              </a:rPr>
              <a:t>Leerdoel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100" dirty="0" smtClean="0">
                <a:ea typeface="Calibri" pitchFamily="34" charset="0"/>
                <a:cs typeface="Arial" charset="0"/>
              </a:rPr>
              <a:t>Inzicht krijgen in jouw afvalstroom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100" dirty="0" smtClean="0">
                <a:ea typeface="Calibri" pitchFamily="34" charset="0"/>
                <a:cs typeface="Arial" charset="0"/>
              </a:rPr>
              <a:t>Weten hoeveel afval je eigenlijk produceert.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100" dirty="0" smtClean="0">
                <a:ea typeface="Calibri" pitchFamily="34" charset="0"/>
                <a:cs typeface="Arial" charset="0"/>
              </a:rPr>
              <a:t>Weten waarom afval in verschillende categorieën worden ingezameld en wordt verwerkt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100" dirty="0" smtClean="0">
                <a:ea typeface="Calibri" pitchFamily="34" charset="0"/>
                <a:cs typeface="Arial" charset="0"/>
              </a:rPr>
              <a:t>Verbeterpunten benoemen omtrent jouw afvalproductie / verwerking</a:t>
            </a:r>
            <a:endParaRPr lang="nl-NL" sz="1100" dirty="0">
              <a:ea typeface="Calibri" pitchFamily="34" charset="0"/>
              <a:cs typeface="Arial" charset="0"/>
            </a:endParaRPr>
          </a:p>
        </p:txBody>
      </p:sp>
      <p:sp>
        <p:nvSpPr>
          <p:cNvPr id="13316" name="Rectangle 4"/>
          <p:cNvSpPr>
            <a:spLocks noChangeArrowheads="1"/>
          </p:cNvSpPr>
          <p:nvPr/>
        </p:nvSpPr>
        <p:spPr bwMode="auto">
          <a:xfrm>
            <a:off x="1071551" y="2173578"/>
            <a:ext cx="3857625" cy="178510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nl-NL" sz="1100" b="1" dirty="0">
                <a:solidFill>
                  <a:srgbClr val="0070C0"/>
                </a:solidFill>
                <a:ea typeface="Calibri" pitchFamily="34" charset="0"/>
                <a:cs typeface="Arial" charset="0"/>
              </a:rPr>
              <a:t>Product	</a:t>
            </a:r>
            <a:r>
              <a:rPr lang="nl-NL" sz="1100" b="1" dirty="0" smtClean="0">
                <a:ea typeface="Calibri" pitchFamily="34" charset="0"/>
                <a:cs typeface="Arial" charset="0"/>
              </a:rPr>
              <a:t>		</a:t>
            </a:r>
          </a:p>
          <a:p>
            <a:r>
              <a:rPr lang="nl-NL" sz="1100" dirty="0">
                <a:ea typeface="Calibri" pitchFamily="34" charset="0"/>
                <a:cs typeface="Arial" charset="0"/>
              </a:rPr>
              <a:t>Je maakt een onderzoeksverslag met daarin: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100" dirty="0" smtClean="0">
                <a:ea typeface="Calibri" pitchFamily="34" charset="0"/>
                <a:cs typeface="Arial" charset="0"/>
              </a:rPr>
              <a:t>Hoeveel afval produceert jouw omgeving (gezin) *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100" dirty="0" smtClean="0">
                <a:ea typeface="Calibri" pitchFamily="34" charset="0"/>
                <a:cs typeface="Arial" charset="0"/>
              </a:rPr>
              <a:t>In welke categorieën produceert jouw omgeving (gezin) afval en in welke hoeveelheden? *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100" dirty="0" smtClean="0">
                <a:ea typeface="Calibri" pitchFamily="34" charset="0"/>
                <a:cs typeface="Arial" charset="0"/>
              </a:rPr>
              <a:t>Beschrijf hoe jouw gemeente omgaat met afvalverwerking. **</a:t>
            </a:r>
            <a:endParaRPr lang="nl-NL" sz="1100" dirty="0">
              <a:ea typeface="Calibri" pitchFamily="34" charset="0"/>
              <a:cs typeface="Arial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100" dirty="0" smtClean="0">
                <a:ea typeface="Calibri" pitchFamily="34" charset="0"/>
                <a:cs typeface="Arial" charset="0"/>
              </a:rPr>
              <a:t>Bedenk 10 mogelijkheden om jouw afvalstroom te veranderen waarbij </a:t>
            </a:r>
            <a:r>
              <a:rPr lang="nl-NL" sz="1100" dirty="0" err="1" smtClean="0">
                <a:ea typeface="Calibri" pitchFamily="34" charset="0"/>
                <a:cs typeface="Arial" charset="0"/>
              </a:rPr>
              <a:t>Biobased</a:t>
            </a:r>
            <a:r>
              <a:rPr lang="nl-NL" sz="1100" dirty="0" smtClean="0">
                <a:ea typeface="Calibri" pitchFamily="34" charset="0"/>
                <a:cs typeface="Arial" charset="0"/>
              </a:rPr>
              <a:t> denken (</a:t>
            </a:r>
            <a:r>
              <a:rPr lang="nl-NL" sz="1100" dirty="0" err="1" smtClean="0">
                <a:ea typeface="Calibri" pitchFamily="34" charset="0"/>
                <a:cs typeface="Arial" charset="0"/>
              </a:rPr>
              <a:t>oa</a:t>
            </a:r>
            <a:r>
              <a:rPr lang="nl-NL" sz="1100" dirty="0" smtClean="0">
                <a:ea typeface="Calibri" pitchFamily="34" charset="0"/>
                <a:cs typeface="Arial" charset="0"/>
              </a:rPr>
              <a:t>. Drie </a:t>
            </a:r>
            <a:r>
              <a:rPr lang="nl-NL" sz="1100" dirty="0" err="1" smtClean="0">
                <a:ea typeface="Calibri" pitchFamily="34" charset="0"/>
                <a:cs typeface="Arial" charset="0"/>
              </a:rPr>
              <a:t>R-en</a:t>
            </a:r>
            <a:r>
              <a:rPr lang="nl-NL" sz="1100" dirty="0" smtClean="0">
                <a:ea typeface="Calibri" pitchFamily="34" charset="0"/>
                <a:cs typeface="Arial" charset="0"/>
              </a:rPr>
              <a:t>) worden toegepast. </a:t>
            </a:r>
          </a:p>
        </p:txBody>
      </p:sp>
      <p:sp>
        <p:nvSpPr>
          <p:cNvPr id="13317" name="Rectangle 5"/>
          <p:cNvSpPr>
            <a:spLocks noChangeArrowheads="1"/>
          </p:cNvSpPr>
          <p:nvPr/>
        </p:nvSpPr>
        <p:spPr bwMode="auto">
          <a:xfrm>
            <a:off x="1066800" y="4054343"/>
            <a:ext cx="3857625" cy="161582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nl-NL" sz="1100" b="1" dirty="0">
                <a:solidFill>
                  <a:srgbClr val="0070C0"/>
                </a:solidFill>
                <a:ea typeface="Calibri" pitchFamily="34" charset="0"/>
                <a:cs typeface="Arial" charset="0"/>
              </a:rPr>
              <a:t>Stappen</a:t>
            </a:r>
            <a:r>
              <a:rPr lang="nl-NL" sz="1100" b="1" dirty="0">
                <a:ea typeface="Calibri" pitchFamily="34" charset="0"/>
                <a:cs typeface="Arial" charset="0"/>
              </a:rPr>
              <a:t>		</a:t>
            </a:r>
            <a:r>
              <a:rPr lang="nl-NL" sz="1100" b="1" dirty="0" smtClean="0">
                <a:ea typeface="Calibri" pitchFamily="34" charset="0"/>
                <a:cs typeface="Arial" charset="0"/>
              </a:rPr>
              <a:t>	 </a:t>
            </a:r>
            <a:r>
              <a:rPr lang="nl-NL" sz="1100" b="1" dirty="0">
                <a:ea typeface="Calibri" pitchFamily="34" charset="0"/>
                <a:cs typeface="Arial" charset="0"/>
              </a:rPr>
              <a:t>	        </a:t>
            </a:r>
            <a:endParaRPr lang="nl-NL" sz="1100" b="1" dirty="0" smtClean="0">
              <a:ea typeface="Calibri" pitchFamily="34" charset="0"/>
              <a:cs typeface="Arial" charset="0"/>
            </a:endParaRPr>
          </a:p>
          <a:p>
            <a:pPr marL="179388" indent="-179388">
              <a:buFont typeface="Arial"/>
              <a:buChar char="•"/>
            </a:pPr>
            <a:r>
              <a:rPr lang="nl-NL" sz="1100" dirty="0">
                <a:ea typeface="Calibri" pitchFamily="34" charset="0"/>
                <a:cs typeface="Arial" charset="0"/>
              </a:rPr>
              <a:t>Verzamel </a:t>
            </a:r>
            <a:r>
              <a:rPr lang="nl-NL" sz="1100" dirty="0" smtClean="0">
                <a:ea typeface="Calibri" pitchFamily="34" charset="0"/>
                <a:cs typeface="Arial" charset="0"/>
              </a:rPr>
              <a:t>thuis informatie over jouw afvalproductie </a:t>
            </a:r>
            <a:endParaRPr lang="nl-NL" sz="1100" dirty="0">
              <a:ea typeface="Calibri" pitchFamily="34" charset="0"/>
              <a:cs typeface="Arial" charset="0"/>
            </a:endParaRPr>
          </a:p>
          <a:p>
            <a:pPr marL="179388" indent="-179388">
              <a:buFont typeface="Arial"/>
              <a:buChar char="•"/>
            </a:pPr>
            <a:r>
              <a:rPr lang="nl-NL" sz="1100" dirty="0">
                <a:ea typeface="Calibri" pitchFamily="34" charset="0"/>
                <a:cs typeface="Arial" charset="0"/>
              </a:rPr>
              <a:t>Inventariseer en onderzoek je eigen </a:t>
            </a:r>
            <a:r>
              <a:rPr lang="nl-NL" sz="1100" dirty="0" smtClean="0">
                <a:ea typeface="Calibri" pitchFamily="34" charset="0"/>
                <a:cs typeface="Arial" charset="0"/>
              </a:rPr>
              <a:t>productie. Waar komt het afval vandaan, waarom heb ik dit afval geproduceerd, is de productie te voorkomen/ verminderen, kan ik mijn afval hergebruiken/ verwerken</a:t>
            </a:r>
            <a:endParaRPr lang="nl-NL" sz="1100" dirty="0">
              <a:ea typeface="Calibri" pitchFamily="34" charset="0"/>
              <a:cs typeface="Arial" charset="0"/>
            </a:endParaRPr>
          </a:p>
          <a:p>
            <a:pPr marL="179388" indent="-179388">
              <a:buFont typeface="Arial"/>
              <a:buChar char="•"/>
            </a:pPr>
            <a:r>
              <a:rPr lang="nl-NL" sz="1100" dirty="0">
                <a:ea typeface="Calibri" pitchFamily="34" charset="0"/>
                <a:cs typeface="Arial" charset="0"/>
              </a:rPr>
              <a:t>Verwerk je gegevens in het </a:t>
            </a:r>
            <a:r>
              <a:rPr lang="nl-NL" sz="1100" dirty="0" smtClean="0">
                <a:ea typeface="Calibri" pitchFamily="34" charset="0"/>
                <a:cs typeface="Arial" charset="0"/>
              </a:rPr>
              <a:t>verslag.</a:t>
            </a:r>
            <a:endParaRPr lang="nl-NL" sz="1100" dirty="0">
              <a:ea typeface="Calibri" pitchFamily="34" charset="0"/>
              <a:cs typeface="Arial" charset="0"/>
            </a:endParaRPr>
          </a:p>
          <a:p>
            <a:pPr marL="179388" indent="-179388">
              <a:buFont typeface="Arial"/>
              <a:buChar char="•"/>
            </a:pPr>
            <a:r>
              <a:rPr lang="nl-NL" sz="1100" dirty="0" smtClean="0">
                <a:ea typeface="Calibri" pitchFamily="34" charset="0"/>
                <a:cs typeface="Arial" charset="0"/>
              </a:rPr>
              <a:t>Benoem de verbeterpunten die jij kan toepassen om  jouw </a:t>
            </a:r>
            <a:r>
              <a:rPr lang="nl-NL" sz="1100" dirty="0">
                <a:ea typeface="Calibri" pitchFamily="34" charset="0"/>
                <a:cs typeface="Arial" charset="0"/>
              </a:rPr>
              <a:t>situatie </a:t>
            </a:r>
            <a:r>
              <a:rPr lang="nl-NL" sz="1100" dirty="0" smtClean="0">
                <a:ea typeface="Calibri" pitchFamily="34" charset="0"/>
                <a:cs typeface="Arial" charset="0"/>
              </a:rPr>
              <a:t>te verbeteren. </a:t>
            </a:r>
            <a:endParaRPr lang="nl-NL" sz="1100" dirty="0">
              <a:ea typeface="Calibri" pitchFamily="34" charset="0"/>
              <a:cs typeface="Arial" charset="0"/>
            </a:endParaRPr>
          </a:p>
        </p:txBody>
      </p:sp>
      <p:sp>
        <p:nvSpPr>
          <p:cNvPr id="13318" name="Rectangle 6"/>
          <p:cNvSpPr>
            <a:spLocks noChangeArrowheads="1"/>
          </p:cNvSpPr>
          <p:nvPr/>
        </p:nvSpPr>
        <p:spPr bwMode="auto">
          <a:xfrm>
            <a:off x="5652120" y="906960"/>
            <a:ext cx="3212034" cy="14465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lvl="0"/>
            <a:r>
              <a:rPr lang="nl-NL" sz="1100" b="1" dirty="0" smtClean="0">
                <a:solidFill>
                  <a:srgbClr val="0070C0"/>
                </a:solidFill>
                <a:ea typeface="Calibri" pitchFamily="34" charset="0"/>
                <a:cs typeface="Arial" charset="0"/>
              </a:rPr>
              <a:t>Samenwerken</a:t>
            </a:r>
            <a:r>
              <a:rPr lang="nl-NL" sz="1100" b="1" dirty="0">
                <a:solidFill>
                  <a:prstClr val="black"/>
                </a:solidFill>
                <a:ea typeface="Calibri" pitchFamily="34" charset="0"/>
                <a:cs typeface="Arial" charset="0"/>
              </a:rPr>
              <a:t>	</a:t>
            </a:r>
            <a:endParaRPr lang="nl-NL" sz="1100" b="1" dirty="0" smtClean="0">
              <a:solidFill>
                <a:prstClr val="black"/>
              </a:solidFill>
              <a:ea typeface="Calibri" pitchFamily="34" charset="0"/>
              <a:cs typeface="Arial" charset="0"/>
            </a:endParaRPr>
          </a:p>
          <a:p>
            <a:pPr lvl="0" indent="-171450">
              <a:buFont typeface="Arial" pitchFamily="34" charset="0"/>
              <a:buChar char="•"/>
              <a:defRPr/>
            </a:pPr>
            <a:r>
              <a:rPr lang="nl-NL" sz="1100" dirty="0">
                <a:ea typeface="Calibri" pitchFamily="34" charset="0"/>
                <a:cs typeface="Arial" panose="020B0604020202020204" pitchFamily="34" charset="0"/>
              </a:rPr>
              <a:t>Plaats je product </a:t>
            </a:r>
            <a:r>
              <a:rPr lang="nl-NL" sz="1100" dirty="0" smtClean="0">
                <a:ea typeface="Calibri" pitchFamily="34" charset="0"/>
                <a:cs typeface="Arial" panose="020B0604020202020204" pitchFamily="34" charset="0"/>
              </a:rPr>
              <a:t>op het Leerplatform.</a:t>
            </a:r>
            <a:endParaRPr lang="nl-NL" sz="1100" dirty="0">
              <a:ea typeface="Calibri" pitchFamily="34" charset="0"/>
              <a:cs typeface="Arial" panose="020B0604020202020204" pitchFamily="34" charset="0"/>
            </a:endParaRPr>
          </a:p>
          <a:p>
            <a:pPr lvl="0" indent="-171450">
              <a:buFont typeface="Arial" pitchFamily="34" charset="0"/>
              <a:buChar char="•"/>
              <a:defRPr/>
            </a:pPr>
            <a:r>
              <a:rPr lang="nl-NL" sz="1100" dirty="0">
                <a:ea typeface="Calibri" pitchFamily="34" charset="0"/>
                <a:cs typeface="Arial" panose="020B0604020202020204" pitchFamily="34" charset="0"/>
              </a:rPr>
              <a:t>Geef feedback aan </a:t>
            </a:r>
            <a:r>
              <a:rPr lang="nl-NL" sz="1100" dirty="0" smtClean="0">
                <a:ea typeface="Calibri" pitchFamily="34" charset="0"/>
                <a:cs typeface="Arial" panose="020B0604020202020204" pitchFamily="34" charset="0"/>
              </a:rPr>
              <a:t>medestudenten</a:t>
            </a:r>
            <a:r>
              <a:rPr lang="nl-NL" sz="1100" dirty="0">
                <a:ea typeface="Calibri" pitchFamily="34" charset="0"/>
                <a:cs typeface="Arial" panose="020B0604020202020204" pitchFamily="34" charset="0"/>
              </a:rPr>
              <a:t>.</a:t>
            </a:r>
          </a:p>
          <a:p>
            <a:pPr lvl="0" indent="-171450">
              <a:buFont typeface="Arial" pitchFamily="34" charset="0"/>
              <a:buChar char="•"/>
              <a:defRPr/>
            </a:pPr>
            <a:r>
              <a:rPr lang="nl-NL" sz="1100" dirty="0">
                <a:ea typeface="Calibri" pitchFamily="34" charset="0"/>
                <a:cs typeface="Arial" panose="020B0604020202020204" pitchFamily="34" charset="0"/>
              </a:rPr>
              <a:t>Verbeter je product (gebruik ontvangen feedback).</a:t>
            </a:r>
          </a:p>
          <a:p>
            <a:pPr lvl="0" indent="-171450">
              <a:buFont typeface="Arial" pitchFamily="34" charset="0"/>
              <a:buChar char="•"/>
              <a:defRPr/>
            </a:pPr>
            <a:endParaRPr lang="nl-NL" sz="1100" dirty="0">
              <a:ea typeface="Calibri" pitchFamily="34" charset="0"/>
              <a:cs typeface="Arial" panose="020B0604020202020204" pitchFamily="34" charset="0"/>
            </a:endParaRPr>
          </a:p>
          <a:p>
            <a:pPr lvl="0" indent="-171450">
              <a:buFont typeface="Arial" pitchFamily="34" charset="0"/>
              <a:buChar char="•"/>
              <a:defRPr/>
            </a:pPr>
            <a:r>
              <a:rPr lang="nl-NL" sz="1100" dirty="0">
                <a:ea typeface="Calibri" pitchFamily="34" charset="0"/>
                <a:cs typeface="Arial" panose="020B0604020202020204" pitchFamily="34" charset="0"/>
              </a:rPr>
              <a:t>Deadline versie 1: </a:t>
            </a:r>
            <a:r>
              <a:rPr lang="nl-NL" sz="1100" dirty="0" smtClean="0">
                <a:ea typeface="Calibri" pitchFamily="34" charset="0"/>
                <a:cs typeface="Arial" panose="020B0604020202020204" pitchFamily="34" charset="0"/>
              </a:rPr>
              <a:t>5 maart 2020</a:t>
            </a:r>
            <a:endParaRPr lang="nl-NL" sz="1100" dirty="0">
              <a:ea typeface="Calibri" pitchFamily="34" charset="0"/>
              <a:cs typeface="Arial" panose="020B0604020202020204" pitchFamily="34" charset="0"/>
            </a:endParaRPr>
          </a:p>
          <a:p>
            <a:pPr lvl="0" indent="-171450">
              <a:buFont typeface="Arial" pitchFamily="34" charset="0"/>
              <a:buChar char="•"/>
              <a:defRPr/>
            </a:pPr>
            <a:r>
              <a:rPr lang="nl-NL" sz="1100" dirty="0">
                <a:ea typeface="Calibri" pitchFamily="34" charset="0"/>
                <a:cs typeface="Arial" panose="020B0604020202020204" pitchFamily="34" charset="0"/>
              </a:rPr>
              <a:t>Deadline versie 2</a:t>
            </a:r>
            <a:r>
              <a:rPr lang="nl-NL" sz="1100" dirty="0" smtClean="0">
                <a:ea typeface="Calibri" pitchFamily="34" charset="0"/>
                <a:cs typeface="Arial" panose="020B0604020202020204" pitchFamily="34" charset="0"/>
              </a:rPr>
              <a:t>: </a:t>
            </a:r>
            <a:r>
              <a:rPr lang="nl-NL" sz="1100" dirty="0" smtClean="0">
                <a:ea typeface="Calibri" pitchFamily="34" charset="0"/>
                <a:cs typeface="Arial" panose="020B0604020202020204" pitchFamily="34" charset="0"/>
              </a:rPr>
              <a:t>12 maart 2020</a:t>
            </a:r>
            <a:endParaRPr lang="nl-NL" sz="1100" dirty="0">
              <a:ea typeface="Calibri" pitchFamily="34" charset="0"/>
              <a:cs typeface="Arial" panose="020B0604020202020204" pitchFamily="34" charset="0"/>
            </a:endParaRPr>
          </a:p>
        </p:txBody>
      </p:sp>
      <p:sp>
        <p:nvSpPr>
          <p:cNvPr id="13320" name="Rectangle 8"/>
          <p:cNvSpPr>
            <a:spLocks noChangeArrowheads="1"/>
          </p:cNvSpPr>
          <p:nvPr/>
        </p:nvSpPr>
        <p:spPr bwMode="auto">
          <a:xfrm>
            <a:off x="5652120" y="2788328"/>
            <a:ext cx="3212034" cy="60016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r>
              <a:rPr lang="nl-NL" sz="1100" b="1" dirty="0">
                <a:solidFill>
                  <a:srgbClr val="0070C0"/>
                </a:solidFill>
                <a:ea typeface="Calibri" pitchFamily="34" charset="0"/>
                <a:cs typeface="Arial" charset="0"/>
              </a:rPr>
              <a:t>Bijeenkomsten</a:t>
            </a:r>
          </a:p>
          <a:p>
            <a:r>
              <a:rPr lang="nl-NL" sz="1100" dirty="0" smtClean="0">
                <a:ea typeface="Calibri" pitchFamily="34" charset="0"/>
                <a:cs typeface="Arial" charset="0"/>
              </a:rPr>
              <a:t>Expert lessen over </a:t>
            </a:r>
            <a:r>
              <a:rPr lang="nl-NL" sz="1100" dirty="0" err="1" smtClean="0">
                <a:ea typeface="Calibri" pitchFamily="34" charset="0"/>
                <a:cs typeface="Arial" charset="0"/>
              </a:rPr>
              <a:t>Biobased</a:t>
            </a:r>
            <a:r>
              <a:rPr lang="nl-NL" sz="1100" dirty="0" smtClean="0">
                <a:ea typeface="Calibri" pitchFamily="34" charset="0"/>
                <a:cs typeface="Arial" charset="0"/>
              </a:rPr>
              <a:t> denken </a:t>
            </a:r>
            <a:endParaRPr lang="nl-NL" sz="1100" dirty="0">
              <a:ea typeface="Calibri" pitchFamily="34" charset="0"/>
              <a:cs typeface="Arial" charset="0"/>
            </a:endParaRPr>
          </a:p>
          <a:p>
            <a:r>
              <a:rPr lang="nl-NL" sz="1100" dirty="0" smtClean="0">
                <a:ea typeface="Calibri" pitchFamily="34" charset="0"/>
                <a:cs typeface="Arial" charset="0"/>
              </a:rPr>
              <a:t>Editorial </a:t>
            </a:r>
            <a:r>
              <a:rPr lang="nl-NL" sz="1100" dirty="0">
                <a:ea typeface="Calibri" pitchFamily="34" charset="0"/>
                <a:cs typeface="Arial" charset="0"/>
              </a:rPr>
              <a:t>Review</a:t>
            </a:r>
          </a:p>
        </p:txBody>
      </p:sp>
      <p:sp>
        <p:nvSpPr>
          <p:cNvPr id="13321" name="Rectangle 8"/>
          <p:cNvSpPr>
            <a:spLocks noChangeArrowheads="1"/>
          </p:cNvSpPr>
          <p:nvPr/>
        </p:nvSpPr>
        <p:spPr bwMode="auto">
          <a:xfrm>
            <a:off x="5652120" y="3734384"/>
            <a:ext cx="3212034" cy="76944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r>
              <a:rPr lang="nl-NL" sz="1100" b="1" dirty="0">
                <a:solidFill>
                  <a:srgbClr val="0070C0"/>
                </a:solidFill>
                <a:ea typeface="Calibri" pitchFamily="34" charset="0"/>
                <a:cs typeface="Arial" charset="0"/>
              </a:rPr>
              <a:t>Bronnen</a:t>
            </a:r>
          </a:p>
          <a:p>
            <a:pPr marL="179388" indent="-179388" eaLnBrk="0" hangingPunct="0">
              <a:buFont typeface="Arial"/>
              <a:buChar char="•"/>
            </a:pPr>
            <a:r>
              <a:rPr lang="nl-NL" sz="1100" dirty="0" smtClean="0">
                <a:ea typeface="Calibri" pitchFamily="34" charset="0"/>
                <a:cs typeface="Arial" charset="0"/>
              </a:rPr>
              <a:t>Wikiwijs</a:t>
            </a:r>
          </a:p>
          <a:p>
            <a:pPr marL="179388" indent="-179388" eaLnBrk="0" hangingPunct="0">
              <a:buFont typeface="Arial"/>
              <a:buChar char="•"/>
            </a:pPr>
            <a:r>
              <a:rPr lang="nl-NL" sz="1100" dirty="0" smtClean="0">
                <a:ea typeface="Calibri" pitchFamily="34" charset="0"/>
                <a:cs typeface="Arial" charset="0"/>
              </a:rPr>
              <a:t>PowerPoint</a:t>
            </a:r>
          </a:p>
          <a:p>
            <a:pPr eaLnBrk="0" hangingPunct="0"/>
            <a:endParaRPr lang="nl-NL" sz="1100" dirty="0">
              <a:ea typeface="Calibri" pitchFamily="34" charset="0"/>
              <a:cs typeface="Arial" charset="0"/>
            </a:endParaRPr>
          </a:p>
        </p:txBody>
      </p:sp>
      <p:sp>
        <p:nvSpPr>
          <p:cNvPr id="15" name="Rechthoek 14"/>
          <p:cNvSpPr/>
          <p:nvPr/>
        </p:nvSpPr>
        <p:spPr>
          <a:xfrm>
            <a:off x="928688" y="6704013"/>
            <a:ext cx="8215312" cy="152400"/>
          </a:xfrm>
          <a:prstGeom prst="rect">
            <a:avLst/>
          </a:prstGeom>
          <a:solidFill>
            <a:srgbClr val="CCFF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nl-NL" dirty="0"/>
          </a:p>
        </p:txBody>
      </p:sp>
      <p:sp>
        <p:nvSpPr>
          <p:cNvPr id="13324" name="Text Box 13"/>
          <p:cNvSpPr txBox="1">
            <a:spLocks noChangeArrowheads="1"/>
          </p:cNvSpPr>
          <p:nvPr/>
        </p:nvSpPr>
        <p:spPr bwMode="auto">
          <a:xfrm>
            <a:off x="1115616" y="332656"/>
            <a:ext cx="635635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nl-NL" smtClean="0"/>
              <a:t>1920_MLO_6_Mijn </a:t>
            </a:r>
            <a:r>
              <a:rPr lang="nl-NL" smtClean="0"/>
              <a:t>afval (instroom)</a:t>
            </a:r>
            <a:endParaRPr lang="nl-NL" dirty="0"/>
          </a:p>
        </p:txBody>
      </p:sp>
      <p:sp>
        <p:nvSpPr>
          <p:cNvPr id="13326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nl-NL" dirty="0"/>
          </a:p>
        </p:txBody>
      </p:sp>
      <p:sp>
        <p:nvSpPr>
          <p:cNvPr id="3" name="Tekstvak 2"/>
          <p:cNvSpPr txBox="1"/>
          <p:nvPr/>
        </p:nvSpPr>
        <p:spPr>
          <a:xfrm>
            <a:off x="1066799" y="5684234"/>
            <a:ext cx="5278005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nl-NL" sz="1400" b="1" dirty="0" smtClean="0">
              <a:latin typeface="Bradley Hand ITC" pitchFamily="66" charset="0"/>
            </a:endParaRPr>
          </a:p>
          <a:p>
            <a:r>
              <a:rPr lang="nl-NL" sz="1100" dirty="0" smtClean="0">
                <a:ea typeface="Calibri" pitchFamily="34" charset="0"/>
                <a:cs typeface="Arial" charset="0"/>
              </a:rPr>
              <a:t>*   Doe dit voor een bepaalde periode. Denk aan een gewone werkweek</a:t>
            </a:r>
            <a:br>
              <a:rPr lang="nl-NL" sz="1100" dirty="0" smtClean="0">
                <a:ea typeface="Calibri" pitchFamily="34" charset="0"/>
                <a:cs typeface="Arial" charset="0"/>
              </a:rPr>
            </a:br>
            <a:r>
              <a:rPr lang="nl-NL" sz="1100" dirty="0" smtClean="0">
                <a:ea typeface="Calibri" pitchFamily="34" charset="0"/>
                <a:cs typeface="Arial" charset="0"/>
              </a:rPr>
              <a:t>    die representaties is voor alle weken van het jaar.</a:t>
            </a:r>
          </a:p>
          <a:p>
            <a:r>
              <a:rPr lang="nl-NL" sz="1100" dirty="0" smtClean="0">
                <a:ea typeface="Calibri" pitchFamily="34" charset="0"/>
                <a:cs typeface="Arial" charset="0"/>
              </a:rPr>
              <a:t>** Welke kosten worden er door de gemeente doorberekend aan hun inwoners en</a:t>
            </a:r>
            <a:br>
              <a:rPr lang="nl-NL" sz="1100" dirty="0" smtClean="0">
                <a:ea typeface="Calibri" pitchFamily="34" charset="0"/>
                <a:cs typeface="Arial" charset="0"/>
              </a:rPr>
            </a:br>
            <a:r>
              <a:rPr lang="nl-NL" sz="1100" dirty="0" smtClean="0">
                <a:ea typeface="Calibri" pitchFamily="34" charset="0"/>
                <a:cs typeface="Arial" charset="0"/>
              </a:rPr>
              <a:t>    wat doet de gemeente om afvalscheiding </a:t>
            </a:r>
            <a:r>
              <a:rPr lang="nl-NL" sz="1100" smtClean="0">
                <a:ea typeface="Calibri" pitchFamily="34" charset="0"/>
                <a:cs typeface="Arial" charset="0"/>
              </a:rPr>
              <a:t>te stimuleren?</a:t>
            </a:r>
            <a:endParaRPr lang="nl-NL" sz="1100" dirty="0">
              <a:ea typeface="Calibri" pitchFamily="34" charset="0"/>
              <a:cs typeface="Arial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875" y="0"/>
            <a:ext cx="944563" cy="706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3725" y="836712"/>
            <a:ext cx="298450" cy="407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238" y="2196853"/>
            <a:ext cx="261937" cy="323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238" y="4138981"/>
            <a:ext cx="268287" cy="4206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0170" y="764133"/>
            <a:ext cx="384175" cy="261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2" name="Picture 6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74865" y="2729927"/>
            <a:ext cx="268287" cy="255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" name="Picture 7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74865" y="3695222"/>
            <a:ext cx="298450" cy="292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Afbeelding 1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18797" y="4559047"/>
            <a:ext cx="1826665" cy="1758506"/>
          </a:xfrm>
          <a:prstGeom prst="rect">
            <a:avLst/>
          </a:prstGeom>
        </p:spPr>
      </p:pic>
      <p:sp>
        <p:nvSpPr>
          <p:cNvPr id="5" name="Rechthoek 4"/>
          <p:cNvSpPr/>
          <p:nvPr/>
        </p:nvSpPr>
        <p:spPr>
          <a:xfrm rot="1619327">
            <a:off x="4796990" y="5601716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nl-NL" b="1" dirty="0">
                <a:latin typeface="Bradley Hand ITC" pitchFamily="66" charset="0"/>
              </a:rPr>
              <a:t>Er bestaat geen afval </a:t>
            </a:r>
            <a:r>
              <a:rPr lang="nl-NL" b="1" dirty="0" smtClean="0">
                <a:latin typeface="Bradley Hand ITC" pitchFamily="66" charset="0"/>
              </a:rPr>
              <a:t/>
            </a:r>
            <a:br>
              <a:rPr lang="nl-NL" b="1" dirty="0" smtClean="0">
                <a:latin typeface="Bradley Hand ITC" pitchFamily="66" charset="0"/>
              </a:rPr>
            </a:br>
            <a:r>
              <a:rPr lang="nl-NL" b="1" dirty="0" smtClean="0">
                <a:latin typeface="Bradley Hand ITC" pitchFamily="66" charset="0"/>
              </a:rPr>
              <a:t>maar </a:t>
            </a:r>
            <a:r>
              <a:rPr lang="nl-NL" b="1" dirty="0">
                <a:latin typeface="Bradley Hand ITC" pitchFamily="66" charset="0"/>
              </a:rPr>
              <a:t>toch hebben we </a:t>
            </a:r>
            <a:r>
              <a:rPr lang="nl-NL" b="1" dirty="0" err="1">
                <a:latin typeface="Bradley Hand ITC" pitchFamily="66" charset="0"/>
              </a:rPr>
              <a:t>kliko’s</a:t>
            </a:r>
            <a:r>
              <a:rPr lang="nl-NL" b="1" dirty="0">
                <a:latin typeface="Bradley Hand ITC" pitchFamily="66" charset="0"/>
              </a:rPr>
              <a:t> vol?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82E0B02A318E459AD716AC786DE572" ma:contentTypeVersion="12" ma:contentTypeDescription="Een nieuw document maken." ma:contentTypeScope="" ma:versionID="1dc84fb11a9be35ac09a1ae920ea7357">
  <xsd:schema xmlns:xsd="http://www.w3.org/2001/XMLSchema" xmlns:xs="http://www.w3.org/2001/XMLSchema" xmlns:p="http://schemas.microsoft.com/office/2006/metadata/properties" xmlns:ns2="34354c1b-6b8c-435b-ad50-990538c19557" xmlns:ns3="47a28104-336f-447d-946e-e305ac2bcd47" targetNamespace="http://schemas.microsoft.com/office/2006/metadata/properties" ma:root="true" ma:fieldsID="85fd8f0e804736af8b3f71c277445723" ns2:_="" ns3:_="">
    <xsd:import namespace="34354c1b-6b8c-435b-ad50-990538c19557"/>
    <xsd:import namespace="47a28104-336f-447d-946e-e305ac2bcd4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OCR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4354c1b-6b8c-435b-ad50-990538c1955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7a28104-336f-447d-946e-e305ac2bcd47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F877B89E-6D70-409F-8EDC-061695972420}">
  <ds:schemaRefs>
    <ds:schemaRef ds:uri="http://purl.org/dc/terms/"/>
    <ds:schemaRef ds:uri="http://schemas.microsoft.com/office/2006/metadata/properties"/>
    <ds:schemaRef ds:uri="http://www.w3.org/XML/1998/namespace"/>
    <ds:schemaRef ds:uri="http://schemas.microsoft.com/office/infopath/2007/PartnerControls"/>
    <ds:schemaRef ds:uri="http://schemas.microsoft.com/office/2006/documentManagement/types"/>
    <ds:schemaRef ds:uri="34354c1b-6b8c-435b-ad50-990538c19557"/>
    <ds:schemaRef ds:uri="http://schemas.openxmlformats.org/package/2006/metadata/core-properties"/>
    <ds:schemaRef ds:uri="47a28104-336f-447d-946e-e305ac2bcd47"/>
    <ds:schemaRef ds:uri="http://purl.org/dc/dcmitype/"/>
    <ds:schemaRef ds:uri="http://purl.org/dc/elements/1.1/"/>
  </ds:schemaRefs>
</ds:datastoreItem>
</file>

<file path=customXml/itemProps2.xml><?xml version="1.0" encoding="utf-8"?>
<ds:datastoreItem xmlns:ds="http://schemas.openxmlformats.org/officeDocument/2006/customXml" ds:itemID="{870B5AD7-F704-42EB-8005-EE2F1B410FEB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A722887F-34C6-436B-8A97-6A39B67AB51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34354c1b-6b8c-435b-ad50-990538c19557"/>
    <ds:schemaRef ds:uri="47a28104-336f-447d-946e-e305ac2bcd4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1169</TotalTime>
  <Words>277</Words>
  <Application>Microsoft Office PowerPoint</Application>
  <PresentationFormat>Diavoorstelling (4:3)</PresentationFormat>
  <Paragraphs>34</Paragraphs>
  <Slides>1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</vt:i4>
      </vt:variant>
    </vt:vector>
  </HeadingPairs>
  <TitlesOfParts>
    <vt:vector size="5" baseType="lpstr">
      <vt:lpstr>Arial</vt:lpstr>
      <vt:lpstr>Bradley Hand ITC</vt:lpstr>
      <vt:lpstr>Calibri</vt:lpstr>
      <vt:lpstr>Office-thema</vt:lpstr>
      <vt:lpstr>PowerPoint-presentatie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 1</dc:title>
  <dc:creator>vaka</dc:creator>
  <cp:lastModifiedBy>Thomas Noordeloos</cp:lastModifiedBy>
  <cp:revision>104</cp:revision>
  <cp:lastPrinted>2013-08-19T11:44:21Z</cp:lastPrinted>
  <dcterms:created xsi:type="dcterms:W3CDTF">2013-06-05T14:40:27Z</dcterms:created>
  <dcterms:modified xsi:type="dcterms:W3CDTF">2020-02-12T10:21:19Z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0x0101006882E0B02A318E459AD716AC786DE572</vt:lpwstr>
  </property>
</Properties>
</file>