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5"/>
  </p:notesMasterIdLst>
  <p:sldIdLst>
    <p:sldId id="256" r:id="rId5"/>
    <p:sldId id="257" r:id="rId6"/>
    <p:sldId id="261" r:id="rId7"/>
    <p:sldId id="262" r:id="rId8"/>
    <p:sldId id="283" r:id="rId9"/>
    <p:sldId id="264" r:id="rId10"/>
    <p:sldId id="278" r:id="rId11"/>
    <p:sldId id="279" r:id="rId12"/>
    <p:sldId id="281" r:id="rId13"/>
    <p:sldId id="282"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2047" autoAdjust="0"/>
  </p:normalViewPr>
  <p:slideViewPr>
    <p:cSldViewPr snapToGrid="0">
      <p:cViewPr>
        <p:scale>
          <a:sx n="66" d="100"/>
          <a:sy n="66" d="100"/>
        </p:scale>
        <p:origin x="2310" y="7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16BED8-B7B2-4477-971B-71F7C2F91C91}" type="datetimeFigureOut">
              <a:rPr lang="nl-NL" smtClean="0"/>
              <a:t>19-3-2020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FA4218-C6E7-4023-90DC-447ADF36CF6E}" type="slidenum">
              <a:rPr lang="nl-NL" smtClean="0"/>
              <a:t>‹nr.›</a:t>
            </a:fld>
            <a:endParaRPr lang="nl-NL"/>
          </a:p>
        </p:txBody>
      </p:sp>
    </p:spTree>
    <p:extLst>
      <p:ext uri="{BB962C8B-B14F-4D97-AF65-F5344CB8AC3E}">
        <p14:creationId xmlns:p14="http://schemas.microsoft.com/office/powerpoint/2010/main" val="14280061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tilburg-stadsmonitor.buurtmonitor.nl/"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tilburg-stadsmonitor.buurtmonitor.nl/"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hlinkClick r:id="rId3"/>
              </a:rPr>
              <a:t>https://tilburg-stadsmonitor.buurtmonitor.nl/</a:t>
            </a:r>
            <a:endParaRPr lang="nl-NL" dirty="0"/>
          </a:p>
        </p:txBody>
      </p:sp>
      <p:sp>
        <p:nvSpPr>
          <p:cNvPr id="4" name="Tijdelijke aanduiding voor dianummer 3"/>
          <p:cNvSpPr>
            <a:spLocks noGrp="1"/>
          </p:cNvSpPr>
          <p:nvPr>
            <p:ph type="sldNum" sz="quarter" idx="10"/>
          </p:nvPr>
        </p:nvSpPr>
        <p:spPr/>
        <p:txBody>
          <a:bodyPr/>
          <a:lstStyle/>
          <a:p>
            <a:fld id="{FDFA4218-C6E7-4023-90DC-447ADF36CF6E}" type="slidenum">
              <a:rPr lang="nl-NL" smtClean="0"/>
              <a:t>4</a:t>
            </a:fld>
            <a:endParaRPr lang="nl-NL"/>
          </a:p>
        </p:txBody>
      </p:sp>
    </p:spTree>
    <p:extLst>
      <p:ext uri="{BB962C8B-B14F-4D97-AF65-F5344CB8AC3E}">
        <p14:creationId xmlns:p14="http://schemas.microsoft.com/office/powerpoint/2010/main" val="3330455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hlinkClick r:id="rId3"/>
              </a:rPr>
              <a:t>https://tilburg-stadsmonitor.buurtmonitor.nl/</a:t>
            </a:r>
            <a:endParaRPr lang="nl-NL" dirty="0"/>
          </a:p>
        </p:txBody>
      </p:sp>
      <p:sp>
        <p:nvSpPr>
          <p:cNvPr id="4" name="Tijdelijke aanduiding voor dianummer 3"/>
          <p:cNvSpPr>
            <a:spLocks noGrp="1"/>
          </p:cNvSpPr>
          <p:nvPr>
            <p:ph type="sldNum" sz="quarter" idx="10"/>
          </p:nvPr>
        </p:nvSpPr>
        <p:spPr/>
        <p:txBody>
          <a:bodyPr/>
          <a:lstStyle/>
          <a:p>
            <a:fld id="{FDFA4218-C6E7-4023-90DC-447ADF36CF6E}" type="slidenum">
              <a:rPr lang="nl-NL" smtClean="0"/>
              <a:t>5</a:t>
            </a:fld>
            <a:endParaRPr lang="nl-NL"/>
          </a:p>
        </p:txBody>
      </p:sp>
    </p:spTree>
    <p:extLst>
      <p:ext uri="{BB962C8B-B14F-4D97-AF65-F5344CB8AC3E}">
        <p14:creationId xmlns:p14="http://schemas.microsoft.com/office/powerpoint/2010/main" val="334944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smtClean="0">
                <a:solidFill>
                  <a:schemeClr val="tx1"/>
                </a:solidFill>
                <a:effectLst/>
                <a:latin typeface="+mn-lt"/>
                <a:ea typeface="+mn-ea"/>
                <a:cs typeface="+mn-cs"/>
              </a:rPr>
              <a:t>Leefbaarheid is een containerbegrip. We hebben er allemaal wel een gevoel bij.</a:t>
            </a:r>
          </a:p>
          <a:p>
            <a:r>
              <a:rPr lang="nl-NL" sz="1200" kern="1200" dirty="0" smtClean="0">
                <a:solidFill>
                  <a:schemeClr val="tx1"/>
                </a:solidFill>
                <a:effectLst/>
                <a:latin typeface="+mn-lt"/>
                <a:ea typeface="+mn-ea"/>
                <a:cs typeface="+mn-cs"/>
              </a:rPr>
              <a:t>Maar is leefbaarheid meetbaar? En hoe meet je nu of een buurt leefbaar is of niet? En voor wie? Vandaag wordt het begrip leefbaarheid besproken, wordt er uitleg gegeven over de elementen en staan we stil bij de objectieve kant én bij de subjectieve, de belevingskant. </a:t>
            </a:r>
          </a:p>
          <a:p>
            <a:endParaRPr lang="nl-NL" dirty="0"/>
          </a:p>
        </p:txBody>
      </p:sp>
      <p:sp>
        <p:nvSpPr>
          <p:cNvPr id="4" name="Tijdelijke aanduiding voor dianummer 3"/>
          <p:cNvSpPr>
            <a:spLocks noGrp="1"/>
          </p:cNvSpPr>
          <p:nvPr>
            <p:ph type="sldNum" sz="quarter" idx="10"/>
          </p:nvPr>
        </p:nvSpPr>
        <p:spPr/>
        <p:txBody>
          <a:bodyPr/>
          <a:lstStyle/>
          <a:p>
            <a:fld id="{FDFA4218-C6E7-4023-90DC-447ADF36CF6E}" type="slidenum">
              <a:rPr lang="nl-NL" smtClean="0"/>
              <a:t>6</a:t>
            </a:fld>
            <a:endParaRPr lang="nl-NL"/>
          </a:p>
        </p:txBody>
      </p:sp>
    </p:spTree>
    <p:extLst>
      <p:ext uri="{BB962C8B-B14F-4D97-AF65-F5344CB8AC3E}">
        <p14:creationId xmlns:p14="http://schemas.microsoft.com/office/powerpoint/2010/main" val="1774152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noProof="0" dirty="0" smtClean="0"/>
              <a:t>Container</a:t>
            </a:r>
            <a:r>
              <a:rPr lang="nl-NL" baseline="0" noProof="0" dirty="0" smtClean="0"/>
              <a:t> begrip </a:t>
            </a:r>
          </a:p>
          <a:p>
            <a:endParaRPr lang="nl-NL" noProof="0" dirty="0"/>
          </a:p>
        </p:txBody>
      </p:sp>
      <p:sp>
        <p:nvSpPr>
          <p:cNvPr id="4" name="Slide Number Placeholder 3"/>
          <p:cNvSpPr>
            <a:spLocks noGrp="1"/>
          </p:cNvSpPr>
          <p:nvPr>
            <p:ph type="sldNum" sz="quarter" idx="10"/>
          </p:nvPr>
        </p:nvSpPr>
        <p:spPr/>
        <p:txBody>
          <a:bodyPr/>
          <a:lstStyle/>
          <a:p>
            <a:fld id="{3792D2CF-A01B-4515-8B40-3DC34258267A}" type="slidenum">
              <a:rPr lang="en-US" smtClean="0"/>
              <a:pPr/>
              <a:t>7</a:t>
            </a:fld>
            <a:endParaRPr lang="en-US"/>
          </a:p>
        </p:txBody>
      </p:sp>
    </p:spTree>
    <p:extLst>
      <p:ext uri="{BB962C8B-B14F-4D97-AF65-F5344CB8AC3E}">
        <p14:creationId xmlns:p14="http://schemas.microsoft.com/office/powerpoint/2010/main" val="3413730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noProof="0" dirty="0"/>
          </a:p>
        </p:txBody>
      </p:sp>
      <p:sp>
        <p:nvSpPr>
          <p:cNvPr id="4" name="Slide Number Placeholder 3"/>
          <p:cNvSpPr>
            <a:spLocks noGrp="1"/>
          </p:cNvSpPr>
          <p:nvPr>
            <p:ph type="sldNum" sz="quarter" idx="10"/>
          </p:nvPr>
        </p:nvSpPr>
        <p:spPr/>
        <p:txBody>
          <a:bodyPr/>
          <a:lstStyle/>
          <a:p>
            <a:fld id="{3792D2CF-A01B-4515-8B40-3DC34258267A}" type="slidenum">
              <a:rPr lang="en-US" smtClean="0"/>
              <a:pPr/>
              <a:t>8</a:t>
            </a:fld>
            <a:endParaRPr lang="en-US"/>
          </a:p>
        </p:txBody>
      </p:sp>
    </p:spTree>
    <p:extLst>
      <p:ext uri="{BB962C8B-B14F-4D97-AF65-F5344CB8AC3E}">
        <p14:creationId xmlns:p14="http://schemas.microsoft.com/office/powerpoint/2010/main" val="26098474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normAutofit/>
          </a:bodyPr>
          <a:lstStyle>
            <a:lvl1pPr>
              <a:defRPr sz="2800">
                <a:latin typeface="Arial" pitchFamily="34" charset="0"/>
                <a:cs typeface="Arial" pitchFamily="34" charset="0"/>
              </a:defRPr>
            </a:lvl1pPr>
          </a:lstStyle>
          <a:p>
            <a:r>
              <a:rPr lang="nl-NL" smtClean="0"/>
              <a:t>Klik om de stijl te bewerken</a:t>
            </a:r>
            <a:endParaRPr lang="nl-NL" dirty="0"/>
          </a:p>
        </p:txBody>
      </p:sp>
      <p:sp>
        <p:nvSpPr>
          <p:cNvPr id="3" name="Ondertitel 2"/>
          <p:cNvSpPr>
            <a:spLocks noGrp="1"/>
          </p:cNvSpPr>
          <p:nvPr>
            <p:ph type="subTitle" idx="1"/>
          </p:nvPr>
        </p:nvSpPr>
        <p:spPr>
          <a:xfrm>
            <a:off x="1828800" y="3886200"/>
            <a:ext cx="85344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D9F7D0DF-6525-4DBA-86C1-2BE34BA5B55D}" type="datetimeFigureOut">
              <a:rPr lang="nl-NL" smtClean="0"/>
              <a:t>19-3-2020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18836C8-8E5A-4E03-B704-DFA40452F201}" type="slidenum">
              <a:rPr lang="nl-NL" smtClean="0"/>
              <a:t>‹nr.›</a:t>
            </a:fld>
            <a:endParaRPr lang="nl-NL"/>
          </a:p>
        </p:txBody>
      </p:sp>
    </p:spTree>
    <p:extLst>
      <p:ext uri="{BB962C8B-B14F-4D97-AF65-F5344CB8AC3E}">
        <p14:creationId xmlns:p14="http://schemas.microsoft.com/office/powerpoint/2010/main" val="366108797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274639"/>
            <a:ext cx="2743200" cy="5851525"/>
          </a:xfrm>
        </p:spPr>
        <p:txBody>
          <a:bodyPr vert="eaVert"/>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609600" y="274639"/>
            <a:ext cx="80264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D9F7D0DF-6525-4DBA-86C1-2BE34BA5B55D}" type="datetimeFigureOut">
              <a:rPr lang="nl-NL" smtClean="0"/>
              <a:t>19-3-2020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18836C8-8E5A-4E03-B704-DFA40452F201}" type="slidenum">
              <a:rPr lang="nl-NL" smtClean="0"/>
              <a:t>‹nr.›</a:t>
            </a:fld>
            <a:endParaRPr lang="nl-NL"/>
          </a:p>
        </p:txBody>
      </p:sp>
    </p:spTree>
    <p:extLst>
      <p:ext uri="{BB962C8B-B14F-4D97-AF65-F5344CB8AC3E}">
        <p14:creationId xmlns:p14="http://schemas.microsoft.com/office/powerpoint/2010/main" val="953435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2639616" y="332656"/>
            <a:ext cx="8860565" cy="648072"/>
          </a:xfrm>
        </p:spPr>
        <p:txBody>
          <a:bodyPr>
            <a:noAutofit/>
          </a:bodyPr>
          <a:lstStyle>
            <a:lvl1pPr algn="l">
              <a:defRPr sz="2800" b="1">
                <a:latin typeface="Arial" pitchFamily="34" charset="0"/>
                <a:cs typeface="Arial" pitchFamily="34" charset="0"/>
              </a:defRPr>
            </a:lvl1pPr>
          </a:lstStyle>
          <a:p>
            <a:r>
              <a:rPr lang="nl-NL" smtClean="0"/>
              <a:t>Klik om de stijl te bewerken</a:t>
            </a:r>
            <a:endParaRPr lang="nl-NL" dirty="0"/>
          </a:p>
        </p:txBody>
      </p:sp>
      <p:sp>
        <p:nvSpPr>
          <p:cNvPr id="3" name="Tijdelijke aanduiding voor inhoud 2"/>
          <p:cNvSpPr>
            <a:spLocks noGrp="1"/>
          </p:cNvSpPr>
          <p:nvPr>
            <p:ph idx="1"/>
          </p:nvPr>
        </p:nvSpPr>
        <p:spPr>
          <a:xfrm>
            <a:off x="2735627" y="1196753"/>
            <a:ext cx="8846773"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D9F7D0DF-6525-4DBA-86C1-2BE34BA5B55D}" type="datetimeFigureOut">
              <a:rPr lang="nl-NL" smtClean="0"/>
              <a:t>19-3-2020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18836C8-8E5A-4E03-B704-DFA40452F201}" type="slidenum">
              <a:rPr lang="nl-NL" smtClean="0"/>
              <a:t>‹nr.›</a:t>
            </a:fld>
            <a:endParaRPr lang="nl-NL"/>
          </a:p>
        </p:txBody>
      </p:sp>
    </p:spTree>
    <p:extLst>
      <p:ext uri="{BB962C8B-B14F-4D97-AF65-F5344CB8AC3E}">
        <p14:creationId xmlns:p14="http://schemas.microsoft.com/office/powerpoint/2010/main" val="219489919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normAutofit/>
          </a:bodyPr>
          <a:lstStyle>
            <a:lvl1pPr algn="l">
              <a:defRPr sz="3600" b="1" cap="all">
                <a:latin typeface="Arial" pitchFamily="34" charset="0"/>
                <a:cs typeface="Arial" pitchFamily="34" charset="0"/>
              </a:defRPr>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D9F7D0DF-6525-4DBA-86C1-2BE34BA5B55D}" type="datetimeFigureOut">
              <a:rPr lang="nl-NL" smtClean="0"/>
              <a:t>19-3-2020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18836C8-8E5A-4E03-B704-DFA40452F201}" type="slidenum">
              <a:rPr lang="nl-NL" smtClean="0"/>
              <a:t>‹nr.›</a:t>
            </a:fld>
            <a:endParaRPr lang="nl-NL"/>
          </a:p>
        </p:txBody>
      </p:sp>
    </p:spTree>
    <p:extLst>
      <p:ext uri="{BB962C8B-B14F-4D97-AF65-F5344CB8AC3E}">
        <p14:creationId xmlns:p14="http://schemas.microsoft.com/office/powerpoint/2010/main" val="131558886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nl-NL" smtClean="0"/>
              <a:t>Klik om de stijl te bewerken</a:t>
            </a:r>
            <a:endParaRPr lang="nl-NL" dirty="0"/>
          </a:p>
        </p:txBody>
      </p:sp>
      <p:sp>
        <p:nvSpPr>
          <p:cNvPr id="3" name="Tijdelijke aanduiding voor inhoud 2"/>
          <p:cNvSpPr>
            <a:spLocks noGrp="1"/>
          </p:cNvSpPr>
          <p:nvPr>
            <p:ph sz="half" idx="1"/>
          </p:nvPr>
        </p:nvSpPr>
        <p:spPr>
          <a:xfrm>
            <a:off x="609600" y="1600201"/>
            <a:ext cx="53848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inhoud 3"/>
          <p:cNvSpPr>
            <a:spLocks noGrp="1"/>
          </p:cNvSpPr>
          <p:nvPr>
            <p:ph sz="half" idx="2"/>
          </p:nvPr>
        </p:nvSpPr>
        <p:spPr>
          <a:xfrm>
            <a:off x="6197600" y="1600201"/>
            <a:ext cx="53848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D9F7D0DF-6525-4DBA-86C1-2BE34BA5B55D}" type="datetimeFigureOut">
              <a:rPr lang="nl-NL" smtClean="0"/>
              <a:t>19-3-2020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18836C8-8E5A-4E03-B704-DFA40452F201}" type="slidenum">
              <a:rPr lang="nl-NL" smtClean="0"/>
              <a:t>‹nr.›</a:t>
            </a:fld>
            <a:endParaRPr lang="nl-NL"/>
          </a:p>
        </p:txBody>
      </p:sp>
    </p:spTree>
    <p:extLst>
      <p:ext uri="{BB962C8B-B14F-4D97-AF65-F5344CB8AC3E}">
        <p14:creationId xmlns:p14="http://schemas.microsoft.com/office/powerpoint/2010/main" val="664734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609600" y="1535113"/>
            <a:ext cx="5386917"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609600" y="2174875"/>
            <a:ext cx="5386917"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93368" y="1535113"/>
            <a:ext cx="5389033"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93368" y="2174875"/>
            <a:ext cx="5389033"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D9F7D0DF-6525-4DBA-86C1-2BE34BA5B55D}" type="datetimeFigureOut">
              <a:rPr lang="nl-NL" smtClean="0"/>
              <a:t>19-3-2020</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18836C8-8E5A-4E03-B704-DFA40452F201}" type="slidenum">
              <a:rPr lang="nl-NL" smtClean="0"/>
              <a:t>‹nr.›</a:t>
            </a:fld>
            <a:endParaRPr lang="nl-NL"/>
          </a:p>
        </p:txBody>
      </p:sp>
    </p:spTree>
    <p:extLst>
      <p:ext uri="{BB962C8B-B14F-4D97-AF65-F5344CB8AC3E}">
        <p14:creationId xmlns:p14="http://schemas.microsoft.com/office/powerpoint/2010/main" val="6451147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D9F7D0DF-6525-4DBA-86C1-2BE34BA5B55D}" type="datetimeFigureOut">
              <a:rPr lang="nl-NL" smtClean="0"/>
              <a:t>19-3-2020</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18836C8-8E5A-4E03-B704-DFA40452F201}" type="slidenum">
              <a:rPr lang="nl-NL" smtClean="0"/>
              <a:t>‹nr.›</a:t>
            </a:fld>
            <a:endParaRPr lang="nl-NL"/>
          </a:p>
        </p:txBody>
      </p:sp>
    </p:spTree>
    <p:extLst>
      <p:ext uri="{BB962C8B-B14F-4D97-AF65-F5344CB8AC3E}">
        <p14:creationId xmlns:p14="http://schemas.microsoft.com/office/powerpoint/2010/main" val="30917535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inhoud 2"/>
          <p:cNvSpPr>
            <a:spLocks noGrp="1"/>
          </p:cNvSpPr>
          <p:nvPr>
            <p:ph idx="1"/>
          </p:nvPr>
        </p:nvSpPr>
        <p:spPr>
          <a:xfrm>
            <a:off x="4766733" y="273051"/>
            <a:ext cx="6815667"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609601" y="1435101"/>
            <a:ext cx="4011084"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D9F7D0DF-6525-4DBA-86C1-2BE34BA5B55D}" type="datetimeFigureOut">
              <a:rPr lang="nl-NL" smtClean="0"/>
              <a:t>19-3-2020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18836C8-8E5A-4E03-B704-DFA40452F201}" type="slidenum">
              <a:rPr lang="nl-NL" smtClean="0"/>
              <a:t>‹nr.›</a:t>
            </a:fld>
            <a:endParaRPr lang="nl-NL"/>
          </a:p>
        </p:txBody>
      </p:sp>
    </p:spTree>
    <p:extLst>
      <p:ext uri="{BB962C8B-B14F-4D97-AF65-F5344CB8AC3E}">
        <p14:creationId xmlns:p14="http://schemas.microsoft.com/office/powerpoint/2010/main" val="544165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afbeelding 2"/>
          <p:cNvSpPr>
            <a:spLocks noGrp="1"/>
          </p:cNvSpPr>
          <p:nvPr>
            <p:ph type="pic" idx="1"/>
          </p:nvPr>
        </p:nvSpPr>
        <p:spPr>
          <a:xfrm>
            <a:off x="2389717" y="612775"/>
            <a:ext cx="73152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NL" dirty="0"/>
          </a:p>
        </p:txBody>
      </p:sp>
      <p:sp>
        <p:nvSpPr>
          <p:cNvPr id="4" name="Tijdelijke aanduiding voor tekst 3"/>
          <p:cNvSpPr>
            <a:spLocks noGrp="1"/>
          </p:cNvSpPr>
          <p:nvPr>
            <p:ph type="body" sz="half" idx="2"/>
          </p:nvPr>
        </p:nvSpPr>
        <p:spPr>
          <a:xfrm>
            <a:off x="2389717" y="5367338"/>
            <a:ext cx="73152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D9F7D0DF-6525-4DBA-86C1-2BE34BA5B55D}" type="datetimeFigureOut">
              <a:rPr lang="nl-NL" smtClean="0"/>
              <a:t>19-3-2020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18836C8-8E5A-4E03-B704-DFA40452F201}" type="slidenum">
              <a:rPr lang="nl-NL" smtClean="0"/>
              <a:t>‹nr.›</a:t>
            </a:fld>
            <a:endParaRPr lang="nl-NL"/>
          </a:p>
        </p:txBody>
      </p:sp>
    </p:spTree>
    <p:extLst>
      <p:ext uri="{BB962C8B-B14F-4D97-AF65-F5344CB8AC3E}">
        <p14:creationId xmlns:p14="http://schemas.microsoft.com/office/powerpoint/2010/main" val="3165936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D9F7D0DF-6525-4DBA-86C1-2BE34BA5B55D}" type="datetimeFigureOut">
              <a:rPr lang="nl-NL" smtClean="0"/>
              <a:t>19-3-2020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318836C8-8E5A-4E03-B704-DFA40452F201}" type="slidenum">
              <a:rPr lang="nl-NL" smtClean="0"/>
              <a:t>‹nr.›</a:t>
            </a:fld>
            <a:endParaRPr lang="nl-NL"/>
          </a:p>
        </p:txBody>
      </p:sp>
    </p:spTree>
    <p:extLst>
      <p:ext uri="{BB962C8B-B14F-4D97-AF65-F5344CB8AC3E}">
        <p14:creationId xmlns:p14="http://schemas.microsoft.com/office/powerpoint/2010/main" val="1146151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7D0DF-6525-4DBA-86C1-2BE34BA5B55D}" type="datetimeFigureOut">
              <a:rPr lang="nl-NL" smtClean="0"/>
              <a:t>19-3-2020</a:t>
            </a:fld>
            <a:endParaRPr lang="nl-NL"/>
          </a:p>
        </p:txBody>
      </p:sp>
      <p:sp>
        <p:nvSpPr>
          <p:cNvPr id="5" name="Tijdelijke aanduiding voor voettekst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8836C8-8E5A-4E03-B704-DFA40452F201}" type="slidenum">
              <a:rPr lang="nl-NL" smtClean="0"/>
              <a:t>‹nr.›</a:t>
            </a:fld>
            <a:endParaRPr lang="nl-NL"/>
          </a:p>
        </p:txBody>
      </p:sp>
      <p:pic>
        <p:nvPicPr>
          <p:cNvPr id="7"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 y="1"/>
            <a:ext cx="12189884"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06139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leefbaarometer.n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sz="3600" dirty="0" err="1" smtClean="0"/>
              <a:t>Stad&amp;Wijk</a:t>
            </a:r>
            <a:endParaRPr lang="nl-NL" dirty="0"/>
          </a:p>
        </p:txBody>
      </p:sp>
      <p:sp>
        <p:nvSpPr>
          <p:cNvPr id="3" name="Ondertitel 2"/>
          <p:cNvSpPr>
            <a:spLocks noGrp="1"/>
          </p:cNvSpPr>
          <p:nvPr>
            <p:ph type="subTitle" idx="1"/>
          </p:nvPr>
        </p:nvSpPr>
        <p:spPr/>
        <p:txBody>
          <a:bodyPr>
            <a:normAutofit/>
          </a:bodyPr>
          <a:lstStyle/>
          <a:p>
            <a:r>
              <a:rPr lang="nl-NL" sz="2400" dirty="0" smtClean="0"/>
              <a:t>Instroomprogramma </a:t>
            </a:r>
          </a:p>
          <a:p>
            <a:r>
              <a:rPr lang="nl-NL" sz="2400" dirty="0" smtClean="0"/>
              <a:t>Les 1</a:t>
            </a:r>
            <a:endParaRPr lang="nl-NL" sz="2400" dirty="0"/>
          </a:p>
        </p:txBody>
      </p:sp>
    </p:spTree>
    <p:extLst>
      <p:ext uri="{BB962C8B-B14F-4D97-AF65-F5344CB8AC3E}">
        <p14:creationId xmlns:p14="http://schemas.microsoft.com/office/powerpoint/2010/main" val="11115243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Leefbaarometer</a:t>
            </a:r>
            <a:r>
              <a:rPr lang="nl-NL" dirty="0" smtClean="0"/>
              <a:t>	</a:t>
            </a:r>
            <a:endParaRPr lang="nl-NL" dirty="0"/>
          </a:p>
        </p:txBody>
      </p:sp>
      <p:sp>
        <p:nvSpPr>
          <p:cNvPr id="3" name="Tijdelijke aanduiding voor inhoud 2"/>
          <p:cNvSpPr>
            <a:spLocks noGrp="1"/>
          </p:cNvSpPr>
          <p:nvPr>
            <p:ph idx="1"/>
          </p:nvPr>
        </p:nvSpPr>
        <p:spPr>
          <a:xfrm>
            <a:off x="2653408" y="1780078"/>
            <a:ext cx="8846773" cy="4226584"/>
          </a:xfrm>
        </p:spPr>
        <p:txBody>
          <a:bodyPr>
            <a:normAutofit lnSpcReduction="10000"/>
          </a:bodyPr>
          <a:lstStyle/>
          <a:p>
            <a:pPr marL="0" indent="0">
              <a:buNone/>
            </a:pPr>
            <a:r>
              <a:rPr lang="nl-NL" dirty="0">
                <a:hlinkClick r:id="rId2"/>
              </a:rPr>
              <a:t>http://www.leefbaarometer.nl</a:t>
            </a:r>
            <a:r>
              <a:rPr lang="nl-NL" dirty="0" smtClean="0">
                <a:hlinkClick r:id="rId2"/>
              </a:rPr>
              <a:t>/</a:t>
            </a:r>
            <a:endParaRPr lang="nl-NL" dirty="0" smtClean="0"/>
          </a:p>
          <a:p>
            <a:pPr marL="0" indent="0">
              <a:buNone/>
            </a:pPr>
            <a:endParaRPr lang="nl-NL" dirty="0" smtClean="0"/>
          </a:p>
          <a:p>
            <a:pPr marL="0" indent="0">
              <a:buNone/>
            </a:pPr>
            <a:r>
              <a:rPr lang="nl-NL" dirty="0"/>
              <a:t>De </a:t>
            </a:r>
            <a:r>
              <a:rPr lang="nl-NL" dirty="0" err="1" smtClean="0"/>
              <a:t>Leefbaarometer</a:t>
            </a:r>
            <a:r>
              <a:rPr lang="nl-NL" dirty="0" smtClean="0"/>
              <a:t> geeft </a:t>
            </a:r>
            <a:r>
              <a:rPr lang="nl-NL" dirty="0"/>
              <a:t>online informatie over de leefbaarheid in alle buurten en wijken. Het geeft de situatie in de wijk weer, maar ook ontwikkelingen en achtergronden van de buurt</a:t>
            </a:r>
            <a:r>
              <a:rPr lang="nl-NL" dirty="0" smtClean="0"/>
              <a:t>.</a:t>
            </a:r>
          </a:p>
          <a:p>
            <a:pPr marL="0" indent="0">
              <a:buNone/>
            </a:pPr>
            <a:endParaRPr lang="nl-NL" dirty="0"/>
          </a:p>
          <a:p>
            <a:pPr marL="0" indent="0">
              <a:buNone/>
            </a:pPr>
            <a:r>
              <a:rPr lang="nl-NL" dirty="0" smtClean="0"/>
              <a:t>Ga naar de website en kijk of je informatie kan vinden over jouw wijk of buurt. </a:t>
            </a:r>
          </a:p>
        </p:txBody>
      </p:sp>
    </p:spTree>
    <p:extLst>
      <p:ext uri="{BB962C8B-B14F-4D97-AF65-F5344CB8AC3E}">
        <p14:creationId xmlns:p14="http://schemas.microsoft.com/office/powerpoint/2010/main" val="38582001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a:t>
            </a:r>
            <a:endParaRPr lang="nl-NL" dirty="0"/>
          </a:p>
        </p:txBody>
      </p:sp>
      <p:sp>
        <p:nvSpPr>
          <p:cNvPr id="3" name="Tijdelijke aanduiding voor inhoud 2"/>
          <p:cNvSpPr>
            <a:spLocks noGrp="1"/>
          </p:cNvSpPr>
          <p:nvPr>
            <p:ph idx="1"/>
          </p:nvPr>
        </p:nvSpPr>
        <p:spPr/>
        <p:txBody>
          <a:bodyPr/>
          <a:lstStyle/>
          <a:p>
            <a:r>
              <a:rPr lang="nl-NL" dirty="0" smtClean="0"/>
              <a:t>Introductie </a:t>
            </a:r>
          </a:p>
          <a:p>
            <a:r>
              <a:rPr lang="nl-NL" dirty="0" smtClean="0"/>
              <a:t>Planning </a:t>
            </a:r>
          </a:p>
          <a:p>
            <a:r>
              <a:rPr lang="nl-NL" dirty="0" smtClean="0"/>
              <a:t>Doelen </a:t>
            </a:r>
          </a:p>
          <a:p>
            <a:r>
              <a:rPr lang="nl-NL" dirty="0" smtClean="0"/>
              <a:t>Wat is </a:t>
            </a:r>
            <a:r>
              <a:rPr lang="nl-NL" dirty="0" err="1" smtClean="0"/>
              <a:t>stad&amp;wijk</a:t>
            </a:r>
            <a:r>
              <a:rPr lang="nl-NL" dirty="0" smtClean="0"/>
              <a:t>?</a:t>
            </a:r>
          </a:p>
          <a:p>
            <a:r>
              <a:rPr lang="nl-NL" dirty="0" smtClean="0"/>
              <a:t>Leefbaarheid </a:t>
            </a:r>
          </a:p>
          <a:p>
            <a:pPr lvl="1"/>
            <a:r>
              <a:rPr lang="nl-NL" dirty="0" smtClean="0"/>
              <a:t>Fysiek</a:t>
            </a:r>
          </a:p>
          <a:p>
            <a:pPr lvl="1"/>
            <a:r>
              <a:rPr lang="nl-NL" dirty="0" smtClean="0"/>
              <a:t>Sociaal </a:t>
            </a:r>
          </a:p>
          <a:p>
            <a:pPr marL="457200" lvl="1" indent="0">
              <a:buNone/>
            </a:pPr>
            <a:endParaRPr lang="nl-NL" dirty="0"/>
          </a:p>
        </p:txBody>
      </p:sp>
    </p:spTree>
    <p:extLst>
      <p:ext uri="{BB962C8B-B14F-4D97-AF65-F5344CB8AC3E}">
        <p14:creationId xmlns:p14="http://schemas.microsoft.com/office/powerpoint/2010/main" val="15514208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Leerdoelen S&amp;W</a:t>
            </a:r>
            <a:endParaRPr lang="nl-NL" dirty="0"/>
          </a:p>
        </p:txBody>
      </p:sp>
      <p:sp>
        <p:nvSpPr>
          <p:cNvPr id="3" name="Tijdelijke aanduiding voor inhoud 2"/>
          <p:cNvSpPr>
            <a:spLocks noGrp="1"/>
          </p:cNvSpPr>
          <p:nvPr>
            <p:ph idx="1"/>
          </p:nvPr>
        </p:nvSpPr>
        <p:spPr>
          <a:xfrm>
            <a:off x="1236373" y="1196753"/>
            <a:ext cx="10955628" cy="4929411"/>
          </a:xfrm>
        </p:spPr>
        <p:txBody>
          <a:bodyPr/>
          <a:lstStyle/>
          <a:p>
            <a:pPr marL="0" lvl="0" indent="0">
              <a:buNone/>
            </a:pPr>
            <a:r>
              <a:rPr lang="nl-NL" dirty="0" smtClean="0"/>
              <a:t>Leerdoelen voor het onderdeel </a:t>
            </a:r>
            <a:r>
              <a:rPr lang="nl-NL" dirty="0" err="1" smtClean="0"/>
              <a:t>Stad&amp;Wijk</a:t>
            </a:r>
            <a:r>
              <a:rPr lang="nl-NL" dirty="0" smtClean="0"/>
              <a:t>: </a:t>
            </a:r>
          </a:p>
          <a:p>
            <a:pPr marL="0" lvl="0" indent="0">
              <a:buNone/>
            </a:pPr>
            <a:endParaRPr lang="nl-NL" dirty="0" smtClean="0"/>
          </a:p>
          <a:p>
            <a:r>
              <a:rPr lang="nl-NL" dirty="0"/>
              <a:t>Kenmerken van een wijk analyseren en verbetervoorstellen doen</a:t>
            </a:r>
          </a:p>
          <a:p>
            <a:r>
              <a:rPr lang="nl-NL" dirty="0"/>
              <a:t>Een wijkschouw maken</a:t>
            </a:r>
          </a:p>
          <a:p>
            <a:r>
              <a:rPr lang="nl-NL" dirty="0" smtClean="0"/>
              <a:t>Een </a:t>
            </a:r>
            <a:r>
              <a:rPr lang="nl-NL" dirty="0"/>
              <a:t>SWOT analyse maken van een wijk</a:t>
            </a:r>
          </a:p>
          <a:p>
            <a:endParaRPr lang="nl-NL" dirty="0"/>
          </a:p>
        </p:txBody>
      </p:sp>
    </p:spTree>
    <p:extLst>
      <p:ext uri="{BB962C8B-B14F-4D97-AF65-F5344CB8AC3E}">
        <p14:creationId xmlns:p14="http://schemas.microsoft.com/office/powerpoint/2010/main" val="8836386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 denken jullie aan bij </a:t>
            </a:r>
            <a:r>
              <a:rPr lang="nl-NL" dirty="0" err="1" smtClean="0"/>
              <a:t>Stad&amp;Wijk</a:t>
            </a:r>
            <a:r>
              <a:rPr lang="nl-NL" dirty="0" smtClean="0"/>
              <a:t>?</a:t>
            </a:r>
            <a:endParaRPr lang="nl-NL" dirty="0"/>
          </a:p>
        </p:txBody>
      </p:sp>
      <p:grpSp>
        <p:nvGrpSpPr>
          <p:cNvPr id="6" name="Groep 5"/>
          <p:cNvGrpSpPr/>
          <p:nvPr/>
        </p:nvGrpSpPr>
        <p:grpSpPr>
          <a:xfrm>
            <a:off x="3050325" y="1681250"/>
            <a:ext cx="6282420" cy="4255093"/>
            <a:chOff x="3050325" y="1681250"/>
            <a:chExt cx="6282420" cy="4255093"/>
          </a:xfrm>
        </p:grpSpPr>
        <p:pic>
          <p:nvPicPr>
            <p:cNvPr id="1026" name="Picture 2" descr="Afbeeldingsresultaat voor simcit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50325" y="2795133"/>
              <a:ext cx="6282420" cy="314121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fbeeldingsresultaat voor simcity logo"/>
            <p:cNvPicPr>
              <a:picLocks noChangeAspect="1" noChangeArrowheads="1"/>
            </p:cNvPicPr>
            <p:nvPr/>
          </p:nvPicPr>
          <p:blipFill rotWithShape="1">
            <a:blip r:embed="rId4">
              <a:extLst>
                <a:ext uri="{28A0092B-C50C-407E-A947-70E740481C1C}">
                  <a14:useLocalDpi xmlns:a14="http://schemas.microsoft.com/office/drawing/2010/main" val="0"/>
                </a:ext>
              </a:extLst>
            </a:blip>
            <a:srcRect b="68480"/>
            <a:stretch/>
          </p:blipFill>
          <p:spPr bwMode="auto">
            <a:xfrm>
              <a:off x="3050325" y="1681250"/>
              <a:ext cx="6282420" cy="1113883"/>
            </a:xfrm>
            <a:prstGeom prst="rect">
              <a:avLst/>
            </a:prstGeom>
            <a:noFill/>
            <a:extLst>
              <a:ext uri="{909E8E84-426E-40DD-AFC4-6F175D3DCCD1}">
                <a14:hiddenFill xmlns:a14="http://schemas.microsoft.com/office/drawing/2010/main">
                  <a:solidFill>
                    <a:srgbClr val="FFFFFF"/>
                  </a:solidFill>
                </a14:hiddenFill>
              </a:ext>
            </a:extLst>
          </p:spPr>
        </p:pic>
      </p:grpSp>
      <p:pic>
        <p:nvPicPr>
          <p:cNvPr id="5" name="Afbeelding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56725" y="2046515"/>
            <a:ext cx="1634218" cy="1634218"/>
          </a:xfrm>
          <a:prstGeom prst="rect">
            <a:avLst/>
          </a:prstGeom>
        </p:spPr>
      </p:pic>
    </p:spTree>
    <p:extLst>
      <p:ext uri="{BB962C8B-B14F-4D97-AF65-F5344CB8AC3E}">
        <p14:creationId xmlns:p14="http://schemas.microsoft.com/office/powerpoint/2010/main" val="2700755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 denken jullie aan bij </a:t>
            </a:r>
            <a:r>
              <a:rPr lang="nl-NL" dirty="0" err="1" smtClean="0"/>
              <a:t>Stad&amp;Wijk</a:t>
            </a:r>
            <a:r>
              <a:rPr lang="nl-NL" dirty="0" smtClean="0"/>
              <a:t>?</a:t>
            </a:r>
            <a:endParaRPr lang="nl-NL" dirty="0"/>
          </a:p>
        </p:txBody>
      </p:sp>
      <p:pic>
        <p:nvPicPr>
          <p:cNvPr id="3" name="Afbeelding 2"/>
          <p:cNvPicPr>
            <a:picLocks noChangeAspect="1"/>
          </p:cNvPicPr>
          <p:nvPr/>
        </p:nvPicPr>
        <p:blipFill>
          <a:blip r:embed="rId3"/>
          <a:stretch>
            <a:fillRect/>
          </a:stretch>
        </p:blipFill>
        <p:spPr>
          <a:xfrm>
            <a:off x="2942511" y="1465765"/>
            <a:ext cx="8254773" cy="4017005"/>
          </a:xfrm>
          <a:prstGeom prst="rect">
            <a:avLst/>
          </a:prstGeom>
        </p:spPr>
      </p:pic>
    </p:spTree>
    <p:extLst>
      <p:ext uri="{BB962C8B-B14F-4D97-AF65-F5344CB8AC3E}">
        <p14:creationId xmlns:p14="http://schemas.microsoft.com/office/powerpoint/2010/main" val="42611840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Leefbaarheid van de leefomgeving</a:t>
            </a:r>
            <a:endParaRPr lang="nl-NL" dirty="0"/>
          </a:p>
        </p:txBody>
      </p:sp>
      <p:sp>
        <p:nvSpPr>
          <p:cNvPr id="3" name="Tijdelijke aanduiding voor inhoud 2"/>
          <p:cNvSpPr>
            <a:spLocks noGrp="1"/>
          </p:cNvSpPr>
          <p:nvPr>
            <p:ph idx="1"/>
          </p:nvPr>
        </p:nvSpPr>
        <p:spPr>
          <a:xfrm>
            <a:off x="1424308" y="1446757"/>
            <a:ext cx="8596668" cy="3880773"/>
          </a:xfrm>
        </p:spPr>
        <p:txBody>
          <a:bodyPr>
            <a:normAutofit fontScale="92500" lnSpcReduction="10000"/>
          </a:bodyPr>
          <a:lstStyle/>
          <a:p>
            <a:r>
              <a:rPr lang="nl-NL" dirty="0"/>
              <a:t>De mens geeft de omgeving betekenis in termen van </a:t>
            </a:r>
            <a:r>
              <a:rPr lang="nl-NL" u="sng" dirty="0"/>
              <a:t>leefbaarheid</a:t>
            </a:r>
            <a:r>
              <a:rPr lang="nl-NL" dirty="0"/>
              <a:t>. </a:t>
            </a:r>
          </a:p>
          <a:p>
            <a:pPr lvl="1"/>
            <a:r>
              <a:rPr lang="nl-NL" i="1" dirty="0"/>
              <a:t>Hoe aantrekkelijk en/of geschikt een gebied of gemeenschap is om er te wonen, te recreëren, of te werken. </a:t>
            </a:r>
            <a:endParaRPr lang="nl-NL" i="1" dirty="0" smtClean="0"/>
          </a:p>
          <a:p>
            <a:pPr lvl="1"/>
            <a:endParaRPr lang="nl-NL" i="1" dirty="0"/>
          </a:p>
          <a:p>
            <a:r>
              <a:rPr lang="nl-NL" dirty="0"/>
              <a:t>Kwaliteitsoordeel over</a:t>
            </a:r>
            <a:r>
              <a:rPr lang="nl-NL" dirty="0" smtClean="0"/>
              <a:t>:</a:t>
            </a:r>
            <a:endParaRPr lang="nl-NL" dirty="0"/>
          </a:p>
          <a:p>
            <a:pPr marL="685800" lvl="1">
              <a:buFontTx/>
              <a:buChar char="-"/>
            </a:pPr>
            <a:r>
              <a:rPr lang="nl-NL" dirty="0"/>
              <a:t>Fysieke woonomgeving </a:t>
            </a:r>
          </a:p>
          <a:p>
            <a:pPr marL="685800" lvl="1">
              <a:buFontTx/>
              <a:buChar char="-"/>
            </a:pPr>
            <a:r>
              <a:rPr lang="nl-NL" dirty="0" smtClean="0"/>
              <a:t>Sociale kwaliteit</a:t>
            </a:r>
          </a:p>
          <a:p>
            <a:pPr marL="685800" lvl="1">
              <a:buFontTx/>
              <a:buChar char="-"/>
            </a:pPr>
            <a:r>
              <a:rPr lang="nl-NL" dirty="0" smtClean="0"/>
              <a:t>Objectieve leefbaarheid </a:t>
            </a:r>
          </a:p>
          <a:p>
            <a:pPr marL="685800" lvl="1">
              <a:buFontTx/>
              <a:buChar char="-"/>
            </a:pPr>
            <a:r>
              <a:rPr lang="nl-NL" dirty="0" smtClean="0"/>
              <a:t>Subjectieve leefbaarheid </a:t>
            </a:r>
            <a:endParaRPr lang="nl-NL" dirty="0"/>
          </a:p>
          <a:p>
            <a:endParaRPr lang="nl-NL" dirty="0"/>
          </a:p>
        </p:txBody>
      </p:sp>
      <p:pic>
        <p:nvPicPr>
          <p:cNvPr id="4" name="Afbeelding 3"/>
          <p:cNvPicPr>
            <a:picLocks noChangeAspect="1"/>
          </p:cNvPicPr>
          <p:nvPr/>
        </p:nvPicPr>
        <p:blipFill>
          <a:blip r:embed="rId3"/>
          <a:stretch>
            <a:fillRect/>
          </a:stretch>
        </p:blipFill>
        <p:spPr>
          <a:xfrm>
            <a:off x="7998432" y="3876542"/>
            <a:ext cx="4045088" cy="2515673"/>
          </a:xfrm>
          <a:prstGeom prst="rect">
            <a:avLst/>
          </a:prstGeom>
        </p:spPr>
      </p:pic>
    </p:spTree>
    <p:extLst>
      <p:ext uri="{BB962C8B-B14F-4D97-AF65-F5344CB8AC3E}">
        <p14:creationId xmlns:p14="http://schemas.microsoft.com/office/powerpoint/2010/main" val="19369125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nl-NL" dirty="0" smtClean="0"/>
              <a:t>Leefbaarheid</a:t>
            </a:r>
            <a:endParaRPr lang="nl-NL" dirty="0"/>
          </a:p>
        </p:txBody>
      </p:sp>
      <p:sp>
        <p:nvSpPr>
          <p:cNvPr id="3" name="Rectangle 2"/>
          <p:cNvSpPr>
            <a:spLocks noGrp="1"/>
          </p:cNvSpPr>
          <p:nvPr>
            <p:ph idx="1"/>
          </p:nvPr>
        </p:nvSpPr>
        <p:spPr>
          <a:xfrm>
            <a:off x="1490151" y="1244050"/>
            <a:ext cx="8846773" cy="4929411"/>
          </a:xfrm>
        </p:spPr>
        <p:txBody>
          <a:bodyPr/>
          <a:lstStyle/>
          <a:p>
            <a:r>
              <a:rPr lang="nl-NL" dirty="0" smtClean="0"/>
              <a:t>Leefbaarheid: </a:t>
            </a:r>
          </a:p>
          <a:p>
            <a:pPr marL="457200" lvl="1" indent="0">
              <a:buNone/>
            </a:pPr>
            <a:r>
              <a:rPr lang="nl-NL" dirty="0"/>
              <a:t>Met het begrip leefbaarheid wordt aangegeven hoe aantrekkelijk en/of geschikt een gebied of gemeenschap is om er te wonen, of te werken.</a:t>
            </a:r>
          </a:p>
        </p:txBody>
      </p:sp>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2888" t="280" r="12888" b="5720"/>
          <a:stretch/>
        </p:blipFill>
        <p:spPr bwMode="auto">
          <a:xfrm>
            <a:off x="6701985" y="2802902"/>
            <a:ext cx="5232511" cy="3812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35752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nl-NL" dirty="0" smtClean="0"/>
              <a:t>Leefbaarheid</a:t>
            </a:r>
            <a:endParaRPr lang="nl-NL" dirty="0"/>
          </a:p>
        </p:txBody>
      </p:sp>
      <p:sp>
        <p:nvSpPr>
          <p:cNvPr id="3" name="Rectangle 2"/>
          <p:cNvSpPr>
            <a:spLocks noGrp="1"/>
          </p:cNvSpPr>
          <p:nvPr>
            <p:ph idx="1"/>
          </p:nvPr>
        </p:nvSpPr>
        <p:spPr/>
        <p:txBody>
          <a:bodyPr/>
          <a:lstStyle/>
          <a:p>
            <a:endParaRPr lang="nl-NL" dirty="0" smtClean="0"/>
          </a:p>
          <a:p>
            <a:pPr lvl="1"/>
            <a:endParaRPr lang="nl-NL" dirty="0"/>
          </a:p>
        </p:txBody>
      </p:sp>
      <p:sp>
        <p:nvSpPr>
          <p:cNvPr id="4" name="Rechthoek 3"/>
          <p:cNvSpPr/>
          <p:nvPr/>
        </p:nvSpPr>
        <p:spPr>
          <a:xfrm>
            <a:off x="2639616" y="1196752"/>
            <a:ext cx="9247584" cy="5016758"/>
          </a:xfrm>
          <a:prstGeom prst="rect">
            <a:avLst/>
          </a:prstGeom>
        </p:spPr>
        <p:txBody>
          <a:bodyPr wrap="square">
            <a:spAutoFit/>
          </a:bodyPr>
          <a:lstStyle/>
          <a:p>
            <a:r>
              <a:rPr lang="nl-NL" sz="2000" u="sng" dirty="0"/>
              <a:t>Wat zijn leefbare wijken?</a:t>
            </a:r>
          </a:p>
          <a:p>
            <a:r>
              <a:rPr lang="nl-NL" sz="2000" dirty="0"/>
              <a:t>Leefbare wijken of leefbaarheid heeft te maken met de directe woon- en leefomgeving van bewoners. In een leefbare buurt willen mensen graag wonen; zij voelen zich er thuis. Er zijn goede voorzieningen; kinderen spelen veilig buiten; het is er schoon, groen en veilig, ook 's avonds. Er zal altijd geïnvesteerd worden in de verbetering van de fysieke en sociale kwaliteit van de woon- en leefomgeving. </a:t>
            </a:r>
          </a:p>
          <a:p>
            <a:endParaRPr lang="nl-NL" sz="2000" dirty="0"/>
          </a:p>
          <a:p>
            <a:endParaRPr lang="nl-NL" sz="2000" dirty="0"/>
          </a:p>
          <a:p>
            <a:r>
              <a:rPr lang="nl-NL" sz="2000" u="sng" dirty="0"/>
              <a:t>Fysieke leefbaarheid</a:t>
            </a:r>
          </a:p>
          <a:p>
            <a:r>
              <a:rPr lang="nl-NL" sz="2000" dirty="0"/>
              <a:t>Fysieke leefbaarheid gaat om de tastbare zaken in een buurt, zoals de bestrating, het groen, bankjes, speelvoorzieningen, woningen en de openbare verlichting. </a:t>
            </a:r>
          </a:p>
          <a:p>
            <a:endParaRPr lang="nl-NL" sz="2000" dirty="0"/>
          </a:p>
          <a:p>
            <a:r>
              <a:rPr lang="nl-NL" sz="2000" u="sng" dirty="0"/>
              <a:t>Sociale leefbaarheid</a:t>
            </a:r>
          </a:p>
          <a:p>
            <a:r>
              <a:rPr lang="nl-NL" sz="2000" dirty="0"/>
              <a:t>Sociale leefbaarheid is moeilijker grijpbaar. Het gaat hier om sociale samenhang, betrokkenheid, eigen verantwoordelijkheid, bevolkingssamenstelling en zelfredzaamheid van bewoners. </a:t>
            </a:r>
          </a:p>
        </p:txBody>
      </p:sp>
    </p:spTree>
    <p:extLst>
      <p:ext uri="{BB962C8B-B14F-4D97-AF65-F5344CB8AC3E}">
        <p14:creationId xmlns:p14="http://schemas.microsoft.com/office/powerpoint/2010/main" val="1835209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Leefbaarheid meten</a:t>
            </a:r>
            <a:endParaRPr lang="nl-NL" dirty="0"/>
          </a:p>
        </p:txBody>
      </p:sp>
      <p:sp>
        <p:nvSpPr>
          <p:cNvPr id="3" name="Tijdelijke aanduiding voor inhoud 2"/>
          <p:cNvSpPr>
            <a:spLocks noGrp="1"/>
          </p:cNvSpPr>
          <p:nvPr>
            <p:ph idx="1"/>
          </p:nvPr>
        </p:nvSpPr>
        <p:spPr>
          <a:xfrm>
            <a:off x="2639616" y="1464767"/>
            <a:ext cx="8942784" cy="4929411"/>
          </a:xfrm>
        </p:spPr>
        <p:txBody>
          <a:bodyPr>
            <a:normAutofit lnSpcReduction="10000"/>
          </a:bodyPr>
          <a:lstStyle/>
          <a:p>
            <a:r>
              <a:rPr lang="nl-NL" dirty="0" smtClean="0"/>
              <a:t>Is leefbaarheid meetbaar?</a:t>
            </a:r>
          </a:p>
          <a:p>
            <a:r>
              <a:rPr lang="nl-NL" dirty="0" smtClean="0"/>
              <a:t>Hoe zou je het kunnen meten?</a:t>
            </a:r>
          </a:p>
          <a:p>
            <a:r>
              <a:rPr lang="nl-NL" dirty="0" smtClean="0"/>
              <a:t>Wat is belangrijk om op te letten?</a:t>
            </a:r>
          </a:p>
          <a:p>
            <a:endParaRPr lang="nl-NL" dirty="0"/>
          </a:p>
          <a:p>
            <a:r>
              <a:rPr lang="nl-NL" dirty="0" smtClean="0"/>
              <a:t>Hoe maken we onderscheid tussen objectieve en subjectieve leefbaarheid? </a:t>
            </a:r>
          </a:p>
          <a:p>
            <a:endParaRPr lang="nl-NL" dirty="0"/>
          </a:p>
          <a:p>
            <a:r>
              <a:rPr lang="nl-NL" dirty="0"/>
              <a:t>Wat betekent leefbaarheid voor jou?</a:t>
            </a:r>
          </a:p>
          <a:p>
            <a:r>
              <a:rPr lang="nl-NL" dirty="0"/>
              <a:t>Welke elementen maken jouw buurt leefbaar?       </a:t>
            </a:r>
            <a:br>
              <a:rPr lang="nl-NL" dirty="0"/>
            </a:br>
            <a:r>
              <a:rPr lang="nl-NL" dirty="0" smtClean="0"/>
              <a:t>(</a:t>
            </a:r>
            <a:r>
              <a:rPr lang="nl-NL" dirty="0"/>
              <a:t>of juist niet</a:t>
            </a:r>
            <a:r>
              <a:rPr lang="nl-NL" dirty="0" smtClean="0"/>
              <a:t>!)</a:t>
            </a:r>
            <a:endParaRPr lang="nl-NL" dirty="0"/>
          </a:p>
        </p:txBody>
      </p:sp>
    </p:spTree>
    <p:extLst>
      <p:ext uri="{BB962C8B-B14F-4D97-AF65-F5344CB8AC3E}">
        <p14:creationId xmlns:p14="http://schemas.microsoft.com/office/powerpoint/2010/main" val="206056968"/>
      </p:ext>
    </p:extLst>
  </p:cSld>
  <p:clrMapOvr>
    <a:masterClrMapping/>
  </p:clrMapOvr>
  <p:timing>
    <p:tnLst>
      <p:par>
        <p:cTn id="1" dur="indefinite" restart="never" nodeType="tmRoot"/>
      </p:par>
    </p:tnLst>
  </p:timing>
</p:sld>
</file>

<file path=ppt/theme/theme1.xml><?xml version="1.0" encoding="utf-8"?>
<a:theme xmlns:a="http://schemas.openxmlformats.org/drawingml/2006/main" name="Helicon 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Helicon thema" id="{ACB87FCE-9474-4D1A-91B1-4808E599A9AC}" vid="{0E457EA9-F56E-4451-8CA0-082C072EE7D7}"/>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82E0B02A318E459AD716AC786DE572" ma:contentTypeVersion="12" ma:contentTypeDescription="Een nieuw document maken." ma:contentTypeScope="" ma:versionID="1dc84fb11a9be35ac09a1ae920ea7357">
  <xsd:schema xmlns:xsd="http://www.w3.org/2001/XMLSchema" xmlns:xs="http://www.w3.org/2001/XMLSchema" xmlns:p="http://schemas.microsoft.com/office/2006/metadata/properties" xmlns:ns2="34354c1b-6b8c-435b-ad50-990538c19557" xmlns:ns3="47a28104-336f-447d-946e-e305ac2bcd47" targetNamespace="http://schemas.microsoft.com/office/2006/metadata/properties" ma:root="true" ma:fieldsID="85fd8f0e804736af8b3f71c277445723" ns2:_="" ns3:_="">
    <xsd:import namespace="34354c1b-6b8c-435b-ad50-990538c19557"/>
    <xsd:import namespace="47a28104-336f-447d-946e-e305ac2bcd4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4354c1b-6b8c-435b-ad50-990538c195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7a28104-336f-447d-946e-e305ac2bcd47"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C8B44E2-294C-4C83-B103-A69783DBB54F}">
  <ds:schemaRefs>
    <ds:schemaRef ds:uri="47a28104-336f-447d-946e-e305ac2bcd47"/>
    <ds:schemaRef ds:uri="http://schemas.microsoft.com/office/2006/metadata/properties"/>
    <ds:schemaRef ds:uri="http://purl.org/dc/elements/1.1/"/>
    <ds:schemaRef ds:uri="http://purl.org/dc/dcmitype/"/>
    <ds:schemaRef ds:uri="http://schemas.microsoft.com/office/2006/documentManagement/types"/>
    <ds:schemaRef ds:uri="http://www.w3.org/XML/1998/namespace"/>
    <ds:schemaRef ds:uri="http://purl.org/dc/terms/"/>
    <ds:schemaRef ds:uri="http://schemas.microsoft.com/office/infopath/2007/PartnerControls"/>
    <ds:schemaRef ds:uri="http://schemas.openxmlformats.org/package/2006/metadata/core-properties"/>
    <ds:schemaRef ds:uri="34354c1b-6b8c-435b-ad50-990538c19557"/>
  </ds:schemaRefs>
</ds:datastoreItem>
</file>

<file path=customXml/itemProps2.xml><?xml version="1.0" encoding="utf-8"?>
<ds:datastoreItem xmlns:ds="http://schemas.openxmlformats.org/officeDocument/2006/customXml" ds:itemID="{B14E8178-CE99-4B63-9BA2-57EEA9E99016}">
  <ds:schemaRefs>
    <ds:schemaRef ds:uri="http://schemas.microsoft.com/sharepoint/v3/contenttype/forms"/>
  </ds:schemaRefs>
</ds:datastoreItem>
</file>

<file path=customXml/itemProps3.xml><?xml version="1.0" encoding="utf-8"?>
<ds:datastoreItem xmlns:ds="http://schemas.openxmlformats.org/officeDocument/2006/customXml" ds:itemID="{54F5D983-0F94-473B-BE79-338A0D6736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4354c1b-6b8c-435b-ad50-990538c19557"/>
    <ds:schemaRef ds:uri="47a28104-336f-447d-946e-e305ac2bcd4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Helicon thema</Template>
  <TotalTime>700</TotalTime>
  <Words>451</Words>
  <Application>Microsoft Office PowerPoint</Application>
  <PresentationFormat>Breedbeeld</PresentationFormat>
  <Paragraphs>66</Paragraphs>
  <Slides>10</Slides>
  <Notes>5</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10</vt:i4>
      </vt:variant>
    </vt:vector>
  </HeadingPairs>
  <TitlesOfParts>
    <vt:vector size="13" baseType="lpstr">
      <vt:lpstr>Arial</vt:lpstr>
      <vt:lpstr>Calibri</vt:lpstr>
      <vt:lpstr>Helicon thema</vt:lpstr>
      <vt:lpstr>Stad&amp;Wijk</vt:lpstr>
      <vt:lpstr>Inhoud</vt:lpstr>
      <vt:lpstr>Leerdoelen S&amp;W</vt:lpstr>
      <vt:lpstr>Waar denken jullie aan bij Stad&amp;Wijk?</vt:lpstr>
      <vt:lpstr>Waar denken jullie aan bij Stad&amp;Wijk?</vt:lpstr>
      <vt:lpstr>Leefbaarheid van de leefomgeving</vt:lpstr>
      <vt:lpstr>Leefbaarheid</vt:lpstr>
      <vt:lpstr>Leefbaarheid</vt:lpstr>
      <vt:lpstr>Leefbaarheid meten</vt:lpstr>
      <vt:lpstr>Leefbaarometer </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Stad&amp;Wijk</dc:title>
  <dc:creator>Marieke Drabbe</dc:creator>
  <cp:lastModifiedBy>Thomas Noordeloos</cp:lastModifiedBy>
  <cp:revision>33</cp:revision>
  <dcterms:created xsi:type="dcterms:W3CDTF">2015-07-30T08:19:14Z</dcterms:created>
  <dcterms:modified xsi:type="dcterms:W3CDTF">2020-03-19T13:14:53Z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0x0101006882E0B02A318E459AD716AC786DE572</vt:lpwstr>
  </property>
</Properties>
</file>