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96" r:id="rId1"/>
  </p:sldMasterIdLst>
  <p:sldIdLst>
    <p:sldId id="256" r:id="rId2"/>
    <p:sldId id="257" r:id="rId3"/>
    <p:sldId id="268" r:id="rId4"/>
    <p:sldId id="265" r:id="rId5"/>
    <p:sldId id="266" r:id="rId6"/>
    <p:sldId id="267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0EA64-D806-43AC-9DF2-F8C432F32B4C}" type="datetimeFigureOut">
              <a:rPr lang="en-US" dirty="0"/>
              <a:t>3/16/2020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F9C37B-1D36-470B-8223-D6C91242EC14}" type="datetimeFigureOut">
              <a:rPr lang="en-US" dirty="0"/>
              <a:t>3/16/2020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1136" y="937260"/>
            <a:ext cx="6198489" cy="4983480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6F52A-A82B-47A2-A83A-8C4C91F2D59F}" type="datetimeFigureOut">
              <a:rPr lang="en-US" dirty="0"/>
              <a:t>3/16/2020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0A7B3-6521-4DCA-87E5-044747A908C1}" type="datetimeFigureOut">
              <a:rPr lang="en-US" dirty="0"/>
              <a:t>3/16/2020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800">
                <a:solidFill>
                  <a:srgbClr val="262626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5194" y="4352465"/>
            <a:ext cx="6801612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0EA64-D806-43AC-9DF2-F8C432F32B4C}" type="datetimeFigureOut">
              <a:rPr lang="en-US" dirty="0"/>
              <a:t>3/16/2020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4271771" cy="3101982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315" y="2638044"/>
            <a:ext cx="4270247" cy="3101982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34690-1557-4C89-A502-4959FE7FAD70}" type="datetimeFigureOut">
              <a:rPr lang="en-US" dirty="0"/>
              <a:t>3/16/2020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343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83436" y="3143250"/>
            <a:ext cx="4270248" cy="2596776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8316" y="3143250"/>
            <a:ext cx="4253484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33831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D4976-E339-4826-83B7-FBD03F55ECF8}" type="datetimeFigureOut">
              <a:rPr lang="en-US" dirty="0"/>
              <a:t>3/16/2020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37C31-9E7A-4F99-8774-A0E530DE1A42}" type="datetimeFigureOut">
              <a:rPr lang="en-US" dirty="0"/>
              <a:t>3/16/2020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8504F-A551-4DE0-9316-4DCD1D8CC752}" type="datetimeFigureOut">
              <a:rPr lang="en-US" dirty="0"/>
              <a:t>3/16/2020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080" y="804672"/>
            <a:ext cx="481584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4249-C0D0-4B06-8692-E8BB871AF643}" type="datetimeFigureOut">
              <a:rPr lang="en-US" dirty="0"/>
              <a:t>3/16/2020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0"/>
            <a:ext cx="609599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9" y="0"/>
            <a:ext cx="6102097" cy="6858000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042B0DB6-F5C7-45FB-8CF3-31B45F9C2DAC}" type="datetimeFigureOut">
              <a:rPr lang="en-US" dirty="0"/>
              <a:t>3/16/2020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2231136" y="964692"/>
            <a:ext cx="7729728" cy="1188720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1160EA64-D806-43AC-9DF2-F8C432F32B4C}" type="datetimeFigureOut">
              <a:rPr lang="en-US" dirty="0"/>
              <a:t>3/16/2020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8A7A6979-0714-4377-B894-6BE4C2D6E202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sldNum="0"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spc="200" baseline="0">
          <a:solidFill>
            <a:srgbClr val="262626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E3D9BA2-6616-4BBE-916A-E95C3171948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Deskundigheid en organisatie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0DFE3386-4C24-406D-BAEE-8EDEF796A39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Les vijf periode 7</a:t>
            </a:r>
          </a:p>
        </p:txBody>
      </p:sp>
    </p:spTree>
    <p:extLst>
      <p:ext uri="{BB962C8B-B14F-4D97-AF65-F5344CB8AC3E}">
        <p14:creationId xmlns:p14="http://schemas.microsoft.com/office/powerpoint/2010/main" val="6700216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575350AB-00D1-4262-A24A-DE7B7D11200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r>
              <a:rPr lang="nl-NL" sz="2400" dirty="0"/>
              <a:t>Klassieke grondrechten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A653921-9273-4C51-9B8B-7CE55414531C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nl-NL" sz="2400" dirty="0"/>
              <a:t>Beschermen burgers tegen de overheid (bijvoorbeeld het recht op vrijheid van meningsuiting en het recht op privacy). </a:t>
            </a:r>
          </a:p>
          <a:p>
            <a:pPr algn="ctr"/>
            <a:endParaRPr lang="nl-NL" sz="2400" dirty="0"/>
          </a:p>
        </p:txBody>
      </p:sp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D2A73ABF-3251-4DC2-9A81-0AC7D22C7E96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nl-NL" sz="2400" dirty="0"/>
              <a:t>Overheid schrijft deze voor om voorzieningen te treffen voor het maatschappelijk functioneren van burgers (bijvoorbeeld de wet op de volksgezondheid of het recht op arbeid). </a:t>
            </a:r>
          </a:p>
          <a:p>
            <a:pPr algn="ctr"/>
            <a:endParaRPr lang="nl-NL" sz="2400" dirty="0"/>
          </a:p>
        </p:txBody>
      </p:sp>
      <p:sp>
        <p:nvSpPr>
          <p:cNvPr id="6" name="Tijdelijke aanduiding voor tekst 5">
            <a:extLst>
              <a:ext uri="{FF2B5EF4-FFF2-40B4-BE49-F238E27FC236}">
                <a16:creationId xmlns:a16="http://schemas.microsoft.com/office/drawing/2014/main" id="{FA5294E6-9A7E-4A4D-83EA-D5C65D44CF6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nl-NL" sz="2200" dirty="0"/>
              <a:t>Sociale grondrechten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34E0929-0941-4DBB-984D-654705BFCA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6" y="821817"/>
            <a:ext cx="7729728" cy="1188720"/>
          </a:xfrm>
        </p:spPr>
        <p:txBody>
          <a:bodyPr/>
          <a:lstStyle/>
          <a:p>
            <a:r>
              <a:rPr lang="nl-NL" dirty="0"/>
              <a:t>Terugblik vorige les</a:t>
            </a:r>
          </a:p>
        </p:txBody>
      </p:sp>
    </p:spTree>
    <p:extLst>
      <p:ext uri="{BB962C8B-B14F-4D97-AF65-F5344CB8AC3E}">
        <p14:creationId xmlns:p14="http://schemas.microsoft.com/office/powerpoint/2010/main" val="34533747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>
            <a:extLst>
              <a:ext uri="{FF2B5EF4-FFF2-40B4-BE49-F238E27FC236}">
                <a16:creationId xmlns:a16="http://schemas.microsoft.com/office/drawing/2014/main" id="{BA21C4C4-4138-4F30-ABC1-52A8D388E7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Uitleg 14.6</a:t>
            </a:r>
          </a:p>
        </p:txBody>
      </p:sp>
      <p:sp>
        <p:nvSpPr>
          <p:cNvPr id="8" name="Tijdelijke aanduiding voor inhoud 7">
            <a:extLst>
              <a:ext uri="{FF2B5EF4-FFF2-40B4-BE49-F238E27FC236}">
                <a16:creationId xmlns:a16="http://schemas.microsoft.com/office/drawing/2014/main" id="{794D846E-E2F1-4CAD-A45C-E7DCAE925E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nl-NL" sz="2400" dirty="0"/>
              <a:t>Zie Wiki – Deskundigheid en organisatie</a:t>
            </a:r>
          </a:p>
          <a:p>
            <a:pPr marL="0" indent="0" algn="ctr">
              <a:buNone/>
            </a:pPr>
            <a:r>
              <a:rPr lang="nl-NL" sz="2400" dirty="0"/>
              <a:t>Les 5 - </a:t>
            </a:r>
            <a:r>
              <a:rPr lang="nl-NL" sz="2400" dirty="0" err="1"/>
              <a:t>Worddocument</a:t>
            </a:r>
            <a:r>
              <a:rPr lang="nl-NL" sz="24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4951115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E5094EE-829C-4015-B82B-291E514015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6" y="401955"/>
            <a:ext cx="7729728" cy="1188720"/>
          </a:xfrm>
        </p:spPr>
        <p:txBody>
          <a:bodyPr/>
          <a:lstStyle/>
          <a:p>
            <a:r>
              <a:rPr lang="nl-NL" dirty="0"/>
              <a:t>Verdieping: mensenrechten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CE2D16E-8B11-412B-B008-742680E5D2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31136" y="1781176"/>
            <a:ext cx="8088058" cy="4991100"/>
          </a:xfrm>
        </p:spPr>
        <p:txBody>
          <a:bodyPr>
            <a:normAutofit fontScale="92500"/>
          </a:bodyPr>
          <a:lstStyle/>
          <a:p>
            <a:r>
              <a:rPr lang="nl-NL" sz="2400" dirty="0"/>
              <a:t>Mensenrechten zijn de basis van onze rechtsstaat</a:t>
            </a:r>
          </a:p>
          <a:p>
            <a:pPr marL="0" indent="0">
              <a:buNone/>
            </a:pPr>
            <a:endParaRPr lang="nl-NL" sz="2400" dirty="0"/>
          </a:p>
          <a:p>
            <a:r>
              <a:rPr lang="nl-NL" sz="2400" b="1" dirty="0"/>
              <a:t>Rechtsstaat</a:t>
            </a:r>
            <a:r>
              <a:rPr lang="nl-NL" sz="2400" dirty="0"/>
              <a:t> = dat de macht van de overheid wordt begrensd door het recht (ook de overheid is gebonden aan rechtsregels) </a:t>
            </a:r>
          </a:p>
          <a:p>
            <a:pPr marL="0" indent="0">
              <a:buNone/>
            </a:pPr>
            <a:endParaRPr lang="nl-NL" sz="2400" dirty="0"/>
          </a:p>
          <a:p>
            <a:r>
              <a:rPr lang="nl-NL" sz="2400" b="1" dirty="0"/>
              <a:t>Inspanningsverplichting</a:t>
            </a:r>
            <a:r>
              <a:rPr lang="nl-NL" sz="2400" dirty="0"/>
              <a:t> = de overheid heeft als taak haar burgers over de mensenrechten te informeren </a:t>
            </a:r>
          </a:p>
          <a:p>
            <a:pPr marL="0" indent="0">
              <a:buNone/>
            </a:pPr>
            <a:r>
              <a:rPr lang="nl-NL" sz="2400" dirty="0"/>
              <a:t>Voorbeeld </a:t>
            </a:r>
            <a:r>
              <a:rPr lang="nl-NL" sz="2400" dirty="0">
                <a:sym typeface="Wingdings" panose="05000000000000000000" pitchFamily="2" charset="2"/>
              </a:rPr>
              <a:t> door rijksoverheid.nl of overheidscampagnes</a:t>
            </a:r>
          </a:p>
          <a:p>
            <a:endParaRPr lang="nl-NL" sz="2400" dirty="0">
              <a:sym typeface="Wingdings" panose="05000000000000000000" pitchFamily="2" charset="2"/>
            </a:endParaRPr>
          </a:p>
          <a:p>
            <a:r>
              <a:rPr lang="nl-NL" sz="2400" dirty="0">
                <a:sym typeface="Wingdings" panose="05000000000000000000" pitchFamily="2" charset="2"/>
              </a:rPr>
              <a:t>Doel van inspanningsverplichting  opkomen voor je eigen rechten én die van collega’s, familie, vrienden en alle mensen om je heen</a:t>
            </a:r>
            <a:endParaRPr lang="nl-NL" sz="2400" dirty="0"/>
          </a:p>
          <a:p>
            <a:endParaRPr lang="nl-NL" sz="2400" dirty="0"/>
          </a:p>
        </p:txBody>
      </p:sp>
      <p:sp>
        <p:nvSpPr>
          <p:cNvPr id="4" name="AutoShape 2">
            <a:extLst>
              <a:ext uri="{FF2B5EF4-FFF2-40B4-BE49-F238E27FC236}">
                <a16:creationId xmlns:a16="http://schemas.microsoft.com/office/drawing/2014/main" id="{CA5694E1-0428-4AAF-BABA-45DBF634E468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pic>
        <p:nvPicPr>
          <p:cNvPr id="3076" name="Picture 4" descr="Afbeeldingsresultaat voor overheidscampagnes">
            <a:extLst>
              <a:ext uri="{FF2B5EF4-FFF2-40B4-BE49-F238E27FC236}">
                <a16:creationId xmlns:a16="http://schemas.microsoft.com/office/drawing/2014/main" id="{DAB2D290-A483-4649-9BDB-6C39ED98CC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77374" y="4010344"/>
            <a:ext cx="1659890" cy="1168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03173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C6D9E35-E6B1-46F3-BA0E-A0410DD494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64498" y="357759"/>
            <a:ext cx="7729728" cy="1188720"/>
          </a:xfrm>
        </p:spPr>
        <p:txBody>
          <a:bodyPr/>
          <a:lstStyle/>
          <a:p>
            <a:r>
              <a:rPr lang="nl-NL" dirty="0"/>
              <a:t>Trias politica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3091A3F-680A-444F-BCC1-D067AE7699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47875" y="1847850"/>
            <a:ext cx="8562975" cy="4752975"/>
          </a:xfrm>
        </p:spPr>
        <p:txBody>
          <a:bodyPr>
            <a:normAutofit fontScale="92500"/>
          </a:bodyPr>
          <a:lstStyle/>
          <a:p>
            <a:pPr marL="0" indent="0" algn="ctr">
              <a:buNone/>
            </a:pPr>
            <a:r>
              <a:rPr lang="nl-NL" sz="2400" dirty="0"/>
              <a:t> Het ministerie (uitvoerende macht) = voert wetten uit die door de </a:t>
            </a:r>
          </a:p>
          <a:p>
            <a:pPr algn="ctr"/>
            <a:endParaRPr lang="nl-NL" sz="2400" dirty="0"/>
          </a:p>
          <a:p>
            <a:pPr algn="ctr"/>
            <a:endParaRPr lang="nl-NL" sz="2400" dirty="0"/>
          </a:p>
          <a:p>
            <a:pPr marL="0" indent="0" algn="ctr">
              <a:buNone/>
            </a:pPr>
            <a:r>
              <a:rPr lang="nl-NL" sz="2400" dirty="0"/>
              <a:t>Staten Generaal (wetgevende macht) zijn gemaakt</a:t>
            </a:r>
          </a:p>
          <a:p>
            <a:pPr algn="ctr"/>
            <a:endParaRPr lang="nl-NL" sz="2400" dirty="0"/>
          </a:p>
          <a:p>
            <a:pPr algn="ctr"/>
            <a:endParaRPr lang="nl-NL" sz="2400" dirty="0"/>
          </a:p>
          <a:p>
            <a:pPr marL="0" indent="0" algn="ctr">
              <a:buNone/>
            </a:pPr>
            <a:r>
              <a:rPr lang="nl-NL" sz="2400" dirty="0"/>
              <a:t> Conflicten = instanties die rechtspreken inschakelen (rechterlijke macht)</a:t>
            </a:r>
          </a:p>
          <a:p>
            <a:pPr algn="ctr"/>
            <a:endParaRPr lang="nl-NL" sz="2400" dirty="0"/>
          </a:p>
          <a:p>
            <a:pPr marL="0" indent="0" algn="ctr">
              <a:buNone/>
            </a:pPr>
            <a:endParaRPr lang="nl-NL" sz="2400" dirty="0"/>
          </a:p>
          <a:p>
            <a:pPr marL="0" indent="0" algn="ctr">
              <a:buNone/>
            </a:pPr>
            <a:r>
              <a:rPr lang="nl-NL" sz="2400" b="1" dirty="0"/>
              <a:t>Triaspolitica</a:t>
            </a:r>
            <a:r>
              <a:rPr lang="nl-NL" sz="2400" dirty="0"/>
              <a:t> (= de scheiding der machten) </a:t>
            </a:r>
          </a:p>
        </p:txBody>
      </p:sp>
      <p:sp>
        <p:nvSpPr>
          <p:cNvPr id="4" name="Pijl: omlaag 3">
            <a:extLst>
              <a:ext uri="{FF2B5EF4-FFF2-40B4-BE49-F238E27FC236}">
                <a16:creationId xmlns:a16="http://schemas.microsoft.com/office/drawing/2014/main" id="{B575E5F4-7D5E-4F91-A45B-359B26828735}"/>
              </a:ext>
            </a:extLst>
          </p:cNvPr>
          <p:cNvSpPr/>
          <p:nvPr/>
        </p:nvSpPr>
        <p:spPr>
          <a:xfrm>
            <a:off x="6091237" y="2530508"/>
            <a:ext cx="323850" cy="476250"/>
          </a:xfrm>
          <a:prstGeom prst="down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6" name="Pijl: omlaag 5">
            <a:extLst>
              <a:ext uri="{FF2B5EF4-FFF2-40B4-BE49-F238E27FC236}">
                <a16:creationId xmlns:a16="http://schemas.microsoft.com/office/drawing/2014/main" id="{3565F4E0-326E-41F0-891D-BF2BD0D202F0}"/>
              </a:ext>
            </a:extLst>
          </p:cNvPr>
          <p:cNvSpPr/>
          <p:nvPr/>
        </p:nvSpPr>
        <p:spPr>
          <a:xfrm>
            <a:off x="6103143" y="3907060"/>
            <a:ext cx="323850" cy="476250"/>
          </a:xfrm>
          <a:prstGeom prst="down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7" name="Is gelijk aan 6">
            <a:extLst>
              <a:ext uri="{FF2B5EF4-FFF2-40B4-BE49-F238E27FC236}">
                <a16:creationId xmlns:a16="http://schemas.microsoft.com/office/drawing/2014/main" id="{CED37A32-AD7A-40F6-9543-171442784906}"/>
              </a:ext>
            </a:extLst>
          </p:cNvPr>
          <p:cNvSpPr/>
          <p:nvPr/>
        </p:nvSpPr>
        <p:spPr>
          <a:xfrm>
            <a:off x="6091237" y="5283612"/>
            <a:ext cx="452438" cy="476250"/>
          </a:xfrm>
          <a:prstGeom prst="mathEqual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95430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21F7812-DA9D-4135-A439-C6304C75F9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6" y="2615565"/>
            <a:ext cx="7729728" cy="1188720"/>
          </a:xfrm>
        </p:spPr>
        <p:txBody>
          <a:bodyPr/>
          <a:lstStyle/>
          <a:p>
            <a:r>
              <a:rPr lang="nl-NL" dirty="0"/>
              <a:t>Aan de slag met het oefenexamen </a:t>
            </a:r>
          </a:p>
        </p:txBody>
      </p:sp>
    </p:spTree>
    <p:extLst>
      <p:ext uri="{BB962C8B-B14F-4D97-AF65-F5344CB8AC3E}">
        <p14:creationId xmlns:p14="http://schemas.microsoft.com/office/powerpoint/2010/main" val="2514500854"/>
      </p:ext>
    </p:extLst>
  </p:cSld>
  <p:clrMapOvr>
    <a:masterClrMapping/>
  </p:clrMapOvr>
</p:sld>
</file>

<file path=ppt/theme/theme1.xml><?xml version="1.0" encoding="utf-8"?>
<a:theme xmlns:a="http://schemas.openxmlformats.org/drawingml/2006/main" name="Pakket">
  <a:themeElements>
    <a:clrScheme name="Parcel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Parcel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rcel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4DB32801-28C0-48B0-8C1D-A9A58613615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71</TotalTime>
  <Words>197</Words>
  <Application>Microsoft Office PowerPoint</Application>
  <PresentationFormat>Breedbeeld</PresentationFormat>
  <Paragraphs>31</Paragraphs>
  <Slides>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9" baseType="lpstr">
      <vt:lpstr>Arial</vt:lpstr>
      <vt:lpstr>Gill Sans MT</vt:lpstr>
      <vt:lpstr>Pakket</vt:lpstr>
      <vt:lpstr>Deskundigheid en organisatie</vt:lpstr>
      <vt:lpstr>Terugblik vorige les</vt:lpstr>
      <vt:lpstr>Uitleg 14.6</vt:lpstr>
      <vt:lpstr>Verdieping: mensenrechten</vt:lpstr>
      <vt:lpstr>Trias politica </vt:lpstr>
      <vt:lpstr>Aan de slag met het oefenexamen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Deskundigheid en organisatie</dc:title>
  <dc:creator>Dana Wolters</dc:creator>
  <cp:lastModifiedBy>Myrthe Langeveld</cp:lastModifiedBy>
  <cp:revision>13</cp:revision>
  <dcterms:created xsi:type="dcterms:W3CDTF">2020-02-25T13:31:43Z</dcterms:created>
  <dcterms:modified xsi:type="dcterms:W3CDTF">2020-03-16T09:39:54Z</dcterms:modified>
</cp:coreProperties>
</file>