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  <p:sldId id="273" r:id="rId3"/>
    <p:sldId id="267" r:id="rId4"/>
    <p:sldId id="268" r:id="rId5"/>
    <p:sldId id="271" r:id="rId6"/>
    <p:sldId id="270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31F4847-F660-4CC9-9FE1-4E17820E820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Deskundigheid en organisatie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8F33519-E56F-4455-8AAB-E970D3ED189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zes periode 7</a:t>
            </a:r>
          </a:p>
        </p:txBody>
      </p:sp>
    </p:spTree>
    <p:extLst>
      <p:ext uri="{BB962C8B-B14F-4D97-AF65-F5344CB8AC3E}">
        <p14:creationId xmlns:p14="http://schemas.microsoft.com/office/powerpoint/2010/main" val="35713476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E5094EE-829C-4015-B82B-291E514015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401955"/>
            <a:ext cx="7729728" cy="1188720"/>
          </a:xfrm>
        </p:spPr>
        <p:txBody>
          <a:bodyPr/>
          <a:lstStyle/>
          <a:p>
            <a:r>
              <a:rPr lang="nl-NL" dirty="0"/>
              <a:t>Terugblik vorige les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CE2D16E-8B11-412B-B008-742680E5D2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1781176"/>
            <a:ext cx="8088058" cy="4991100"/>
          </a:xfrm>
        </p:spPr>
        <p:txBody>
          <a:bodyPr>
            <a:normAutofit fontScale="92500"/>
          </a:bodyPr>
          <a:lstStyle/>
          <a:p>
            <a:r>
              <a:rPr lang="nl-NL" sz="2400" dirty="0"/>
              <a:t>Mensenrechten zijn de basis van onze rechtsstaat</a:t>
            </a:r>
          </a:p>
          <a:p>
            <a:pPr marL="0" indent="0">
              <a:buNone/>
            </a:pPr>
            <a:endParaRPr lang="nl-NL" sz="2400" dirty="0"/>
          </a:p>
          <a:p>
            <a:r>
              <a:rPr lang="nl-NL" sz="2400" b="1" dirty="0"/>
              <a:t>Rechtsstaat</a:t>
            </a:r>
            <a:r>
              <a:rPr lang="nl-NL" sz="2400" dirty="0"/>
              <a:t> = dat de macht van de overheid wordt begrensd door het recht (ook de overheid is gebonden aan rechtsregels) </a:t>
            </a:r>
          </a:p>
          <a:p>
            <a:pPr marL="0" indent="0">
              <a:buNone/>
            </a:pPr>
            <a:endParaRPr lang="nl-NL" sz="2400" dirty="0"/>
          </a:p>
          <a:p>
            <a:r>
              <a:rPr lang="nl-NL" sz="2400" b="1" dirty="0"/>
              <a:t>Inspanningsverplichting</a:t>
            </a:r>
            <a:r>
              <a:rPr lang="nl-NL" sz="2400" dirty="0"/>
              <a:t> = de overheid heeft als taak haar burgers over de mensenrechten te informeren </a:t>
            </a:r>
          </a:p>
          <a:p>
            <a:pPr marL="0" indent="0">
              <a:buNone/>
            </a:pPr>
            <a:r>
              <a:rPr lang="nl-NL" sz="2400" dirty="0"/>
              <a:t>Voorbeeld </a:t>
            </a:r>
            <a:r>
              <a:rPr lang="nl-NL" sz="2400" dirty="0">
                <a:sym typeface="Wingdings" panose="05000000000000000000" pitchFamily="2" charset="2"/>
              </a:rPr>
              <a:t> door rijksoverheid.nl of overheidscampagnes</a:t>
            </a:r>
          </a:p>
          <a:p>
            <a:endParaRPr lang="nl-NL" sz="2400" dirty="0">
              <a:sym typeface="Wingdings" panose="05000000000000000000" pitchFamily="2" charset="2"/>
            </a:endParaRPr>
          </a:p>
          <a:p>
            <a:r>
              <a:rPr lang="nl-NL" sz="2400" dirty="0">
                <a:sym typeface="Wingdings" panose="05000000000000000000" pitchFamily="2" charset="2"/>
              </a:rPr>
              <a:t>Doel van inspanningsverplichting  opkomen voor je eigen rechten én die van collega’s, familie, vrienden en alle mensen om je heen</a:t>
            </a:r>
            <a:endParaRPr lang="nl-NL" sz="2400" dirty="0"/>
          </a:p>
          <a:p>
            <a:endParaRPr lang="nl-NL" sz="2400" dirty="0"/>
          </a:p>
        </p:txBody>
      </p:sp>
      <p:sp>
        <p:nvSpPr>
          <p:cNvPr id="4" name="AutoShape 2">
            <a:extLst>
              <a:ext uri="{FF2B5EF4-FFF2-40B4-BE49-F238E27FC236}">
                <a16:creationId xmlns:a16="http://schemas.microsoft.com/office/drawing/2014/main" id="{CA5694E1-0428-4AAF-BABA-45DBF634E46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943600" y="3276600"/>
            <a:ext cx="30480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pic>
        <p:nvPicPr>
          <p:cNvPr id="3076" name="Picture 4" descr="Afbeeldingsresultaat voor overheidscampagnes">
            <a:extLst>
              <a:ext uri="{FF2B5EF4-FFF2-40B4-BE49-F238E27FC236}">
                <a16:creationId xmlns:a16="http://schemas.microsoft.com/office/drawing/2014/main" id="{DAB2D290-A483-4649-9BDB-6C39ED98CC9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77374" y="4010344"/>
            <a:ext cx="1659890" cy="116877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0857640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5DCE1E-6524-4856-8242-45CE82234F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Protocol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C32CFEA-43A6-4639-B35D-B697361A037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3915156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200" dirty="0"/>
              <a:t>= regels of stappen die aangeven wat je in een bepaalde situatie moet doen en hoe je dat moet doen </a:t>
            </a:r>
          </a:p>
          <a:p>
            <a:pPr marL="0" indent="0">
              <a:buNone/>
            </a:pPr>
            <a:endParaRPr lang="nl-NL" sz="2200" dirty="0"/>
          </a:p>
          <a:p>
            <a:pPr marL="0" indent="0">
              <a:buNone/>
            </a:pPr>
            <a:r>
              <a:rPr lang="nl-NL" sz="2200" b="1" dirty="0"/>
              <a:t>Hoe</a:t>
            </a:r>
            <a:r>
              <a:rPr lang="nl-NL" sz="2200" dirty="0"/>
              <a:t> je iets moet doen = bijvoorbeeld tilprotocol </a:t>
            </a:r>
          </a:p>
          <a:p>
            <a:pPr marL="0" indent="0">
              <a:buNone/>
            </a:pPr>
            <a:r>
              <a:rPr lang="nl-NL" sz="2200" b="1" dirty="0"/>
              <a:t>Wat</a:t>
            </a:r>
            <a:r>
              <a:rPr lang="nl-NL" sz="2200" dirty="0"/>
              <a:t> je moet doen = bijvoorbeeld protocol melding incidenten </a:t>
            </a:r>
          </a:p>
          <a:p>
            <a:pPr marL="0" indent="0">
              <a:buNone/>
            </a:pPr>
            <a:endParaRPr lang="nl-NL" sz="2200" dirty="0"/>
          </a:p>
          <a:p>
            <a:pPr marL="0" indent="0">
              <a:buNone/>
            </a:pPr>
            <a:r>
              <a:rPr lang="nl-NL" sz="2200" b="1" dirty="0"/>
              <a:t>Doel</a:t>
            </a:r>
            <a:r>
              <a:rPr lang="nl-NL" sz="2200" dirty="0"/>
              <a:t> </a:t>
            </a:r>
            <a:r>
              <a:rPr lang="nl-NL" sz="2200" b="1" dirty="0"/>
              <a:t>protocol</a:t>
            </a:r>
            <a:r>
              <a:rPr lang="nl-NL" sz="2200" dirty="0"/>
              <a:t> = dat iedereen zich in een bepaalde situatie zo veel mogelijk gelijk gedraagt en handelt </a:t>
            </a:r>
          </a:p>
        </p:txBody>
      </p:sp>
    </p:spTree>
    <p:extLst>
      <p:ext uri="{BB962C8B-B14F-4D97-AF65-F5344CB8AC3E}">
        <p14:creationId xmlns:p14="http://schemas.microsoft.com/office/powerpoint/2010/main" val="1381518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B09779F-2D87-4FD8-9486-C69BD9AA8D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voorschrift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501E2D0-D31F-4467-BEE1-9D8CE8A46A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5" y="2638044"/>
            <a:ext cx="8484489" cy="401993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400" dirty="0"/>
              <a:t>= niet vrijblijvend, geeft aan wat je moet opvolgen 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r>
              <a:rPr lang="nl-NL" sz="2400" dirty="0"/>
              <a:t>Een protocol is een </a:t>
            </a:r>
            <a:r>
              <a:rPr lang="nl-NL" sz="2400" b="1" dirty="0"/>
              <a:t>voorschrift</a:t>
            </a:r>
          </a:p>
          <a:p>
            <a:pPr marL="0" indent="0">
              <a:buNone/>
            </a:pPr>
            <a:r>
              <a:rPr lang="nl-NL" sz="2400" b="1" dirty="0"/>
              <a:t>Niet</a:t>
            </a:r>
            <a:r>
              <a:rPr lang="nl-NL" sz="2400" dirty="0"/>
              <a:t> elk voorschrift is een protocol </a:t>
            </a:r>
          </a:p>
          <a:p>
            <a:pPr marL="0" indent="0">
              <a:buNone/>
            </a:pPr>
            <a:r>
              <a:rPr lang="nl-NL" sz="2400" dirty="0"/>
              <a:t>Voorbeeld: badpak is </a:t>
            </a:r>
            <a:r>
              <a:rPr lang="nl-NL" sz="2400" u="sng" dirty="0"/>
              <a:t>geen</a:t>
            </a:r>
            <a:r>
              <a:rPr lang="nl-NL" sz="2400" dirty="0"/>
              <a:t> kledingprotocol, </a:t>
            </a:r>
            <a:r>
              <a:rPr lang="nl-NL" sz="2400" u="sng" dirty="0"/>
              <a:t>wél</a:t>
            </a:r>
            <a:r>
              <a:rPr lang="nl-NL" sz="2400" dirty="0"/>
              <a:t> kledingvoorschrift (bij zwembaden)! </a:t>
            </a:r>
          </a:p>
        </p:txBody>
      </p:sp>
    </p:spTree>
    <p:extLst>
      <p:ext uri="{BB962C8B-B14F-4D97-AF65-F5344CB8AC3E}">
        <p14:creationId xmlns:p14="http://schemas.microsoft.com/office/powerpoint/2010/main" val="21987977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DCC4B1E-6AF5-4802-B3FD-540482EEA8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Protocol heeft vier functies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AC1BBE5-5D05-4FF8-8AB7-BA71E5F0DF4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nl-NL" sz="2400" dirty="0"/>
              <a:t>Wetten vertalen naar gedrag (vertaling voor medewerker)</a:t>
            </a:r>
          </a:p>
          <a:p>
            <a:pPr marL="342900" indent="-342900">
              <a:buFont typeface="+mj-lt"/>
              <a:buAutoNum type="arabicPeriod"/>
            </a:pPr>
            <a:r>
              <a:rPr lang="nl-NL" sz="2400" dirty="0"/>
              <a:t>Kwaliteitsverbetering (een goed werkend nieuwe werkwijze of begeleidingsmethode)</a:t>
            </a:r>
          </a:p>
          <a:p>
            <a:pPr marL="342900" indent="-342900">
              <a:buFont typeface="+mj-lt"/>
              <a:buAutoNum type="arabicPeriod"/>
            </a:pPr>
            <a:r>
              <a:rPr lang="nl-NL" sz="2400" dirty="0"/>
              <a:t>Naslagwerk (intranet, je kunt ze niet allemaal uit je hoofd kennen) </a:t>
            </a:r>
          </a:p>
          <a:p>
            <a:pPr marL="342900" indent="-342900">
              <a:buFont typeface="+mj-lt"/>
              <a:buAutoNum type="arabicPeriod"/>
            </a:pPr>
            <a:r>
              <a:rPr lang="nl-NL" sz="2400" dirty="0"/>
              <a:t>Hulpmiddel bij instructie (inwerken nieuwe collega’s en begeleiden stagiaires) </a:t>
            </a:r>
          </a:p>
        </p:txBody>
      </p:sp>
    </p:spTree>
    <p:extLst>
      <p:ext uri="{BB962C8B-B14F-4D97-AF65-F5344CB8AC3E}">
        <p14:creationId xmlns:p14="http://schemas.microsoft.com/office/powerpoint/2010/main" val="22744661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898F40-4C91-4355-8C07-0C7F2EBE3B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752600" y="2542604"/>
            <a:ext cx="8686800" cy="1772793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vert="horz" wrap="square" lIns="182880" tIns="182880" rIns="182880" bIns="182880" rtlCol="0" anchor="ctr">
            <a:normAutofit/>
          </a:bodyPr>
          <a:lstStyle/>
          <a:p>
            <a:r>
              <a:rPr lang="en-US" sz="4800" kern="1200" cap="all" spc="200" baseline="0">
                <a:solidFill>
                  <a:srgbClr val="262626"/>
                </a:solidFill>
                <a:latin typeface="+mj-lt"/>
                <a:ea typeface="+mj-ea"/>
                <a:cs typeface="+mj-cs"/>
              </a:rPr>
              <a:t>Aan de slag met het oefenexamen</a:t>
            </a:r>
          </a:p>
        </p:txBody>
      </p:sp>
    </p:spTree>
    <p:extLst>
      <p:ext uri="{BB962C8B-B14F-4D97-AF65-F5344CB8AC3E}">
        <p14:creationId xmlns:p14="http://schemas.microsoft.com/office/powerpoint/2010/main" val="670323454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228</Words>
  <Application>Microsoft Office PowerPoint</Application>
  <PresentationFormat>Breedbeeld</PresentationFormat>
  <Paragraphs>30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9" baseType="lpstr">
      <vt:lpstr>Arial</vt:lpstr>
      <vt:lpstr>Gill Sans MT</vt:lpstr>
      <vt:lpstr>Pakket</vt:lpstr>
      <vt:lpstr>Deskundigheid en organisatie</vt:lpstr>
      <vt:lpstr>Terugblik vorige les</vt:lpstr>
      <vt:lpstr>Protocol</vt:lpstr>
      <vt:lpstr>voorschrift</vt:lpstr>
      <vt:lpstr>Protocol heeft vier functies</vt:lpstr>
      <vt:lpstr>Aan de slag met het oefenexamen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Deskundigheid en organisatie</dc:title>
  <dc:creator>Dana Wolters</dc:creator>
  <cp:lastModifiedBy>Myrthe Langeveld</cp:lastModifiedBy>
  <cp:revision>7</cp:revision>
  <dcterms:created xsi:type="dcterms:W3CDTF">2020-02-25T13:14:43Z</dcterms:created>
  <dcterms:modified xsi:type="dcterms:W3CDTF">2020-03-16T09:39:32Z</dcterms:modified>
</cp:coreProperties>
</file>