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3" r:id="rId15"/>
    <p:sldId id="274" r:id="rId16"/>
    <p:sldId id="270" r:id="rId17"/>
    <p:sldId id="275" r:id="rId18"/>
    <p:sldId id="276" r:id="rId19"/>
    <p:sldId id="277" r:id="rId20"/>
    <p:sldId id="271" r:id="rId21"/>
    <p:sldId id="279" r:id="rId22"/>
    <p:sldId id="278" r:id="rId23"/>
    <p:sldId id="280" r:id="rId24"/>
    <p:sldId id="263" r:id="rId2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90470-4886-4D59-BA94-6B51362B008A}" type="datetimeFigureOut">
              <a:rPr lang="nl-BE" smtClean="0"/>
              <a:pPr/>
              <a:t>22/03/2015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F97CB-E9BA-4995-8D55-E8FEDDF085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Rpj0emEGShQ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w-NTWU6Cw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aids-de-wereldwijde-epidemie-hoe-hiv-het-immuunsysteem-verzwakt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wat-is-ebola-een-levensgevaarlijk-virus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sRv19gkZ4E0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linequizcreator.com/virussen/quiz-75784" TargetMode="External"/><Relationship Id="rId2" Type="http://schemas.openxmlformats.org/officeDocument/2006/relationships/hyperlink" Target="http://quizmaker.nl/q/Virussen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sync.nl/synthetische-biologie-leven-maken-in-stilte/2" TargetMode="External"/><Relationship Id="rId7" Type="http://schemas.openxmlformats.org/officeDocument/2006/relationships/hyperlink" Target="http://nl.wikipedia.org/wiki/Aid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hooltv.nl/video/aids-de-wereldwijde-epidemie-hoe-hiv-het-immuunsysteem-verzwakt/" TargetMode="External"/><Relationship Id="rId5" Type="http://schemas.openxmlformats.org/officeDocument/2006/relationships/hyperlink" Target="http://anw.sitebouwer.com/" TargetMode="External"/><Relationship Id="rId4" Type="http://schemas.openxmlformats.org/officeDocument/2006/relationships/hyperlink" Target="http://www.natuurinformatie.nl/ndb.mcp/natuurdatabase.nl/i000261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pic>
        <p:nvPicPr>
          <p:cNvPr id="4" name="Afbeelding 3" descr="C:\Users\Lorenzo\Downloads\cooltext1931074154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91440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5. Hoe vermenigvuldigen virussen zich?</a:t>
            </a:r>
            <a:endParaRPr lang="nl-BE" b="1" dirty="0">
              <a:solidFill>
                <a:schemeClr val="bg1"/>
              </a:solidFill>
            </a:endParaRPr>
          </a:p>
        </p:txBody>
      </p:sp>
      <p:pic>
        <p:nvPicPr>
          <p:cNvPr id="5" name="Afbeelding 4" descr="http://www.refdag.nl/polopoly_fs/route_van_infectie_en_vermenigvuldiging_griepvirus_1_9321!image/22550796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07453"/>
            <a:ext cx="8280920" cy="5450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539552" y="6027003"/>
            <a:ext cx="8604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BE" sz="2400" b="1" u="sng" dirty="0" smtClean="0">
                <a:hlinkClick r:id="rId4"/>
              </a:rPr>
              <a:t>https://www.youtube.com/watch?v=Rpj0emEGShQ</a:t>
            </a:r>
            <a:r>
              <a:rPr lang="nl-BE" sz="2400" b="1" dirty="0" smtClean="0"/>
              <a:t> </a:t>
            </a:r>
            <a:br>
              <a:rPr lang="nl-BE" sz="2400" b="1" dirty="0" smtClean="0"/>
            </a:br>
            <a:endParaRPr lang="nl-B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5. Hoe vermenigvuldigen virussen zich?</a:t>
            </a:r>
            <a:endParaRPr lang="nl-BE" b="1" dirty="0">
              <a:solidFill>
                <a:schemeClr val="bg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835696" y="55172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BE" dirty="0" smtClean="0">
                <a:hlinkClick r:id="rId3"/>
              </a:rPr>
              <a:t>https://www.youtube.com/watch?v=6w-NTWU6CwY</a:t>
            </a:r>
            <a:r>
              <a:rPr lang="nl-BE" dirty="0" smtClean="0"/>
              <a:t> </a:t>
            </a:r>
            <a:endParaRPr lang="nl-BE" dirty="0"/>
          </a:p>
        </p:txBody>
      </p:sp>
      <p:pic>
        <p:nvPicPr>
          <p:cNvPr id="1026" name="Picture 2" descr="http://schaechter.asmblog.org/.a/6a00d8341c5e1453ef01b8d05fecdd970c-800wi"/>
          <p:cNvPicPr>
            <a:picLocks noChangeAspect="1" noChangeArrowheads="1"/>
          </p:cNvPicPr>
          <p:nvPr/>
        </p:nvPicPr>
        <p:blipFill>
          <a:blip r:embed="rId4" cstate="print"/>
          <a:srcRect b="16359"/>
          <a:stretch>
            <a:fillRect/>
          </a:stretch>
        </p:blipFill>
        <p:spPr bwMode="auto">
          <a:xfrm>
            <a:off x="1907704" y="1241376"/>
            <a:ext cx="5238750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Geen eigen stofwisseling </a:t>
            </a:r>
          </a:p>
          <a:p>
            <a:pPr lvl="1"/>
            <a:r>
              <a:rPr lang="nl-BE" dirty="0" smtClean="0"/>
              <a:t>-&gt; niet gevoelig voor antibiotica </a:t>
            </a:r>
          </a:p>
          <a:p>
            <a:r>
              <a:rPr lang="nl-BE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ANTIBIOTICA HELPT NIET TEGEN DE GRIEP!!</a:t>
            </a:r>
          </a:p>
          <a:p>
            <a:endParaRPr lang="nl-BE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nl-BE" dirty="0" smtClean="0"/>
              <a:t>Voor sommige virussen =&gt; vaccin  (vb. HPV)</a:t>
            </a:r>
          </a:p>
          <a:p>
            <a:r>
              <a:rPr lang="nl-BE" dirty="0" smtClean="0"/>
              <a:t>Ook antivirale middelen -&gt; remmen de vermenigvuldiging</a:t>
            </a:r>
          </a:p>
          <a:p>
            <a:r>
              <a:rPr lang="nl-BE" dirty="0" smtClean="0"/>
              <a:t>Meestal -&gt; zelf afweer opbouwen!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6. Hoe bestrijden we virussen?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52578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nl-BE" sz="3600" b="1" dirty="0" smtClean="0"/>
              <a:t>Griep</a:t>
            </a:r>
            <a:endParaRPr lang="nl-BE" b="1" dirty="0" smtClean="0"/>
          </a:p>
          <a:p>
            <a:pPr>
              <a:buNone/>
            </a:pPr>
            <a:r>
              <a:rPr lang="nl-BE" u="sng" dirty="0" smtClean="0"/>
              <a:t>Besmetting </a:t>
            </a:r>
          </a:p>
          <a:p>
            <a:pPr>
              <a:buNone/>
            </a:pPr>
            <a:r>
              <a:rPr lang="nl-BE" dirty="0" smtClean="0"/>
              <a:t> - vaak door inademing </a:t>
            </a:r>
          </a:p>
          <a:p>
            <a:pPr>
              <a:buNone/>
            </a:pPr>
            <a:endParaRPr lang="nl-BE" dirty="0" smtClean="0"/>
          </a:p>
          <a:p>
            <a:pPr>
              <a:buNone/>
            </a:pPr>
            <a:r>
              <a:rPr lang="nl-BE" u="sng" dirty="0" smtClean="0"/>
              <a:t>Symptomen </a:t>
            </a:r>
          </a:p>
          <a:p>
            <a:pPr>
              <a:buFontTx/>
              <a:buChar char="-"/>
            </a:pPr>
            <a:r>
              <a:rPr lang="nl-BE" dirty="0" smtClean="0"/>
              <a:t>Koorts </a:t>
            </a:r>
          </a:p>
          <a:p>
            <a:pPr>
              <a:buFontTx/>
              <a:buChar char="-"/>
            </a:pPr>
            <a:r>
              <a:rPr lang="nl-BE" dirty="0" smtClean="0"/>
              <a:t>Keelpijn </a:t>
            </a:r>
          </a:p>
          <a:p>
            <a:pPr>
              <a:buFontTx/>
              <a:buChar char="-"/>
            </a:pPr>
            <a:r>
              <a:rPr lang="nl-BE" dirty="0" smtClean="0"/>
              <a:t>Spierpijn </a:t>
            </a:r>
          </a:p>
          <a:p>
            <a:pPr>
              <a:buFontTx/>
              <a:buChar char="-"/>
            </a:pPr>
            <a:r>
              <a:rPr lang="nl-BE" dirty="0" smtClean="0"/>
              <a:t>…</a:t>
            </a:r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7. Virale infecties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nl-BE" sz="3600" b="1" dirty="0" smtClean="0"/>
              <a:t>Griep</a:t>
            </a:r>
            <a:endParaRPr lang="nl-BE" b="1" dirty="0" smtClean="0"/>
          </a:p>
          <a:p>
            <a:pPr>
              <a:buNone/>
            </a:pPr>
            <a:r>
              <a:rPr lang="nl-BE" u="sng" dirty="0" smtClean="0"/>
              <a:t>Incubatietijd </a:t>
            </a:r>
          </a:p>
          <a:p>
            <a:pPr>
              <a:buNone/>
            </a:pPr>
            <a:r>
              <a:rPr lang="nl-BE" dirty="0" smtClean="0"/>
              <a:t>1- 4 dagen</a:t>
            </a:r>
          </a:p>
          <a:p>
            <a:pPr>
              <a:buNone/>
            </a:pPr>
            <a:endParaRPr lang="nl-BE" u="sng" dirty="0" smtClean="0"/>
          </a:p>
          <a:p>
            <a:pPr>
              <a:buNone/>
            </a:pPr>
            <a:r>
              <a:rPr lang="nl-BE" u="sng" dirty="0" smtClean="0"/>
              <a:t>Preventie</a:t>
            </a:r>
          </a:p>
          <a:p>
            <a:pPr>
              <a:buNone/>
            </a:pPr>
            <a:r>
              <a:rPr lang="nl-BE" dirty="0" smtClean="0"/>
              <a:t>Kan en is aangeraden bij risicopatiënten</a:t>
            </a:r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7. Virale infecties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nl-BE" sz="3600" b="1" dirty="0" smtClean="0"/>
              <a:t>Griep</a:t>
            </a:r>
            <a:endParaRPr lang="nl-BE" b="1" dirty="0" smtClean="0"/>
          </a:p>
          <a:p>
            <a:pPr>
              <a:buNone/>
            </a:pPr>
            <a:r>
              <a:rPr lang="nl-BE" u="sng" dirty="0" smtClean="0"/>
              <a:t>Behandeling</a:t>
            </a:r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7. Virale infecties</a:t>
            </a:r>
            <a:endParaRPr lang="nl-BE" b="1" dirty="0">
              <a:solidFill>
                <a:schemeClr val="bg1"/>
              </a:solidFill>
            </a:endParaRPr>
          </a:p>
        </p:txBody>
      </p:sp>
      <p:pic>
        <p:nvPicPr>
          <p:cNvPr id="6" name="Afbeelding 5" descr="https://altijdmooiweer.files.wordpress.com/2013/02/griep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556792"/>
            <a:ext cx="4201277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nl-BE" sz="3600" b="1" dirty="0" smtClean="0"/>
              <a:t>HIV</a:t>
            </a:r>
          </a:p>
          <a:p>
            <a:pPr algn="ctr">
              <a:buNone/>
            </a:pPr>
            <a:r>
              <a:rPr lang="nl-BE" dirty="0" smtClean="0"/>
              <a:t>Hoe krijg je Aids van HIV?</a:t>
            </a:r>
            <a:endParaRPr lang="nl-BE" b="1" dirty="0" smtClean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7. Virale infecties</a:t>
            </a:r>
            <a:endParaRPr lang="nl-BE" b="1" dirty="0">
              <a:solidFill>
                <a:schemeClr val="bg1"/>
              </a:solidFill>
            </a:endParaRPr>
          </a:p>
        </p:txBody>
      </p:sp>
      <p:pic>
        <p:nvPicPr>
          <p:cNvPr id="6" name="Afbeelding 5" descr="http://theabujatimes.com/wp-content/uploads/2014/12/AIDS-HIV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356992"/>
            <a:ext cx="4846350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nl-BE" sz="3600" b="1" dirty="0" smtClean="0"/>
              <a:t>HIV</a:t>
            </a:r>
          </a:p>
          <a:p>
            <a:pPr>
              <a:buNone/>
            </a:pPr>
            <a:r>
              <a:rPr lang="nl-BE" dirty="0" smtClean="0"/>
              <a:t>Hoe word je met HIV besmet?</a:t>
            </a:r>
          </a:p>
          <a:p>
            <a:pPr>
              <a:buNone/>
            </a:pPr>
            <a:endParaRPr lang="nl-BE" b="1" dirty="0" smtClean="0"/>
          </a:p>
          <a:p>
            <a:pPr>
              <a:buNone/>
            </a:pPr>
            <a:r>
              <a:rPr lang="nl-BE" dirty="0" smtClean="0"/>
              <a:t>Wat zijn de symptomen?</a:t>
            </a:r>
          </a:p>
          <a:p>
            <a:pPr>
              <a:buFontTx/>
              <a:buChar char="-"/>
            </a:pPr>
            <a:r>
              <a:rPr lang="nl-BE" dirty="0" smtClean="0"/>
              <a:t>Eerst grieperig</a:t>
            </a:r>
          </a:p>
          <a:p>
            <a:pPr>
              <a:buFontTx/>
              <a:buChar char="-"/>
            </a:pPr>
            <a:r>
              <a:rPr lang="nl-BE" dirty="0" smtClean="0"/>
              <a:t>Later moe, koorts, diarree, gewichtsverlies…</a:t>
            </a:r>
          </a:p>
          <a:p>
            <a:pPr>
              <a:buNone/>
            </a:pPr>
            <a:endParaRPr lang="nl-BE" dirty="0" smtClean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7. Virale infecties</a:t>
            </a:r>
            <a:endParaRPr lang="nl-BE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4665" t="21787" r="19691" b="33498"/>
          <a:stretch>
            <a:fillRect/>
          </a:stretch>
        </p:blipFill>
        <p:spPr bwMode="auto">
          <a:xfrm>
            <a:off x="0" y="2204864"/>
            <a:ext cx="9756576" cy="386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nl-BE" sz="3600" b="1" dirty="0" smtClean="0"/>
              <a:t>HIV</a:t>
            </a:r>
          </a:p>
          <a:p>
            <a:pPr>
              <a:buNone/>
            </a:pPr>
            <a:r>
              <a:rPr lang="nl-BE" u="sng" dirty="0" smtClean="0"/>
              <a:t>Incubatieperiode</a:t>
            </a:r>
          </a:p>
          <a:p>
            <a:pPr>
              <a:buNone/>
            </a:pPr>
            <a:r>
              <a:rPr lang="nl-BE" dirty="0" smtClean="0"/>
              <a:t>Gemiddeld 9 –10 jaar</a:t>
            </a:r>
          </a:p>
          <a:p>
            <a:pPr>
              <a:buNone/>
            </a:pPr>
            <a:endParaRPr lang="nl-BE" dirty="0" smtClean="0"/>
          </a:p>
          <a:p>
            <a:pPr>
              <a:buNone/>
            </a:pPr>
            <a:r>
              <a:rPr lang="nl-BE" u="sng" dirty="0" smtClean="0"/>
              <a:t>Preventie</a:t>
            </a:r>
          </a:p>
          <a:p>
            <a:pPr>
              <a:buFontTx/>
              <a:buChar char="-"/>
            </a:pPr>
            <a:r>
              <a:rPr lang="nl-BE" dirty="0" smtClean="0"/>
              <a:t>Condoomgebruik </a:t>
            </a:r>
          </a:p>
          <a:p>
            <a:pPr>
              <a:buFontTx/>
              <a:buChar char="-"/>
            </a:pPr>
            <a:r>
              <a:rPr lang="nl-BE" dirty="0" smtClean="0"/>
              <a:t>Geen seks voor of buiten het huwelijk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7. Virale infecties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nl-BE" sz="3600" b="1" dirty="0" smtClean="0"/>
              <a:t>HIV</a:t>
            </a:r>
          </a:p>
          <a:p>
            <a:pPr>
              <a:buNone/>
            </a:pPr>
            <a:r>
              <a:rPr lang="nl-BE" u="sng" dirty="0" smtClean="0"/>
              <a:t>Behandeling</a:t>
            </a:r>
          </a:p>
          <a:p>
            <a:pPr>
              <a:buNone/>
            </a:pPr>
            <a:r>
              <a:rPr lang="nl-BE" dirty="0" smtClean="0"/>
              <a:t>Kan enkel geremd worden via medicatie</a:t>
            </a:r>
          </a:p>
          <a:p>
            <a:pPr>
              <a:buNone/>
            </a:pPr>
            <a:endParaRPr lang="nl-BE" dirty="0" smtClean="0"/>
          </a:p>
          <a:p>
            <a:pPr>
              <a:buNone/>
            </a:pPr>
            <a:endParaRPr lang="nl-BE" dirty="0" smtClean="0"/>
          </a:p>
          <a:p>
            <a:pPr>
              <a:buNone/>
            </a:pPr>
            <a:endParaRPr lang="nl-BE" dirty="0" smtClean="0"/>
          </a:p>
          <a:p>
            <a:pPr>
              <a:buNone/>
            </a:pPr>
            <a:r>
              <a:rPr lang="nl-BE" dirty="0" smtClean="0">
                <a:hlinkClick r:id="rId3"/>
              </a:rPr>
              <a:t>http://www.schooltv.nl/video/aids-de-wereldwijde-epidemie-hoe-hiv-het-immuunsysteem-verzwakt/#q=virus</a:t>
            </a:r>
            <a:r>
              <a:rPr lang="nl-BE" dirty="0" smtClean="0"/>
              <a:t>  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7. Virale infecties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36799" t="39984" r="39403" b="40329"/>
          <a:stretch>
            <a:fillRect/>
          </a:stretch>
        </p:blipFill>
        <p:spPr bwMode="auto">
          <a:xfrm>
            <a:off x="611560" y="2276872"/>
            <a:ext cx="7991619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/>
          <a:lstStyle/>
          <a:p>
            <a:r>
              <a:rPr lang="nl-BE" b="1" dirty="0" smtClean="0">
                <a:solidFill>
                  <a:schemeClr val="bg1"/>
                </a:solidFill>
              </a:rPr>
              <a:t>1. Bouw van virussen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nl-BE" sz="3600" b="1" dirty="0" err="1" smtClean="0"/>
              <a:t>Ebola</a:t>
            </a:r>
            <a:endParaRPr lang="nl-BE" b="1" dirty="0" smtClean="0"/>
          </a:p>
          <a:p>
            <a:endParaRPr lang="nl-BE" dirty="0" smtClean="0"/>
          </a:p>
          <a:p>
            <a:r>
              <a:rPr lang="nl-BE" dirty="0" smtClean="0">
                <a:hlinkClick r:id="rId3"/>
              </a:rPr>
              <a:t>http://www.schooltv.nl/video/wat-is-ebola-een-levensgevaarlijk-virus/#q=virus</a:t>
            </a:r>
            <a:r>
              <a:rPr lang="nl-BE" dirty="0" smtClean="0"/>
              <a:t> </a:t>
            </a:r>
          </a:p>
          <a:p>
            <a:endParaRPr lang="nl-BE" dirty="0" smtClean="0"/>
          </a:p>
          <a:p>
            <a:r>
              <a:rPr lang="nl-BE" dirty="0" smtClean="0"/>
              <a:t>Let op: oorsprong, besmetting…</a:t>
            </a:r>
          </a:p>
          <a:p>
            <a:endParaRPr lang="nl-BE" dirty="0" smtClean="0"/>
          </a:p>
          <a:p>
            <a:r>
              <a:rPr lang="nl-BE" dirty="0" smtClean="0">
                <a:hlinkClick r:id="rId4"/>
              </a:rPr>
              <a:t>https://www.youtube.com/watch?v=sRv19gkZ4E0</a:t>
            </a:r>
            <a:r>
              <a:rPr lang="nl-BE" dirty="0" smtClean="0"/>
              <a:t> </a:t>
            </a:r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7. Virale infecties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nl-BE" sz="3600" b="1" dirty="0" err="1" smtClean="0"/>
              <a:t>Ebola</a:t>
            </a:r>
            <a:endParaRPr lang="nl-BE" b="1" dirty="0" smtClean="0"/>
          </a:p>
          <a:p>
            <a:endParaRPr lang="nl-BE" dirty="0" smtClean="0"/>
          </a:p>
          <a:p>
            <a:pPr>
              <a:buNone/>
            </a:pPr>
            <a:r>
              <a:rPr lang="nl-BE" dirty="0" smtClean="0"/>
              <a:t>-&gt; is pas besmettelijk na de ziekteverschijnselen: </a:t>
            </a:r>
          </a:p>
          <a:p>
            <a:pPr>
              <a:buNone/>
            </a:pPr>
            <a:r>
              <a:rPr lang="nl-BE" dirty="0" smtClean="0"/>
              <a:t>- Eerst: koorts, spierpijn, pijnscheuten, hoofdpijn</a:t>
            </a:r>
          </a:p>
          <a:p>
            <a:pPr>
              <a:buFontTx/>
              <a:buChar char="-"/>
            </a:pPr>
            <a:r>
              <a:rPr lang="nl-BE" dirty="0" smtClean="0"/>
              <a:t>dan: inwendige bloedingen, </a:t>
            </a:r>
            <a:r>
              <a:rPr lang="nl-BE" dirty="0" err="1" smtClean="0"/>
              <a:t>orgaanfalen</a:t>
            </a:r>
            <a:r>
              <a:rPr lang="nl-BE" dirty="0" smtClean="0"/>
              <a:t>, diarree, braken…</a:t>
            </a:r>
          </a:p>
          <a:p>
            <a:pPr>
              <a:buFontTx/>
              <a:buChar char="-"/>
            </a:pPr>
            <a:r>
              <a:rPr lang="nl-BE" dirty="0" smtClean="0"/>
              <a:t>Incubatie: 2 – 21 dagen (meest 1week)</a:t>
            </a:r>
          </a:p>
          <a:p>
            <a:pPr>
              <a:buNone/>
            </a:pPr>
            <a:endParaRPr lang="nl-BE" dirty="0" smtClean="0"/>
          </a:p>
          <a:p>
            <a:pPr>
              <a:buNone/>
            </a:pPr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7. Virale infecties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nl-BE" b="1" dirty="0" err="1" smtClean="0"/>
              <a:t>Ebola</a:t>
            </a:r>
            <a:endParaRPr lang="nl-BE" dirty="0" smtClean="0"/>
          </a:p>
          <a:p>
            <a:r>
              <a:rPr lang="nl-BE" dirty="0" smtClean="0"/>
              <a:t>Antivirale middelen in ontwikkeling</a:t>
            </a:r>
          </a:p>
          <a:p>
            <a:r>
              <a:rPr lang="nl-BE" dirty="0" smtClean="0"/>
              <a:t>Voorlopig behandeling door bestrijden van complicaties:</a:t>
            </a:r>
          </a:p>
          <a:p>
            <a:pPr lvl="1"/>
            <a:r>
              <a:rPr lang="nl-BE" dirty="0" smtClean="0"/>
              <a:t>herstellen van het vochtgehalte in het lichaam;</a:t>
            </a:r>
          </a:p>
          <a:p>
            <a:pPr lvl="1"/>
            <a:r>
              <a:rPr lang="nl-BE" dirty="0" smtClean="0"/>
              <a:t>stabiliseren van zuurstofgehalte en bloeddruk;</a:t>
            </a:r>
          </a:p>
          <a:p>
            <a:pPr lvl="1"/>
            <a:r>
              <a:rPr lang="nl-BE" dirty="0" smtClean="0"/>
              <a:t>behandelen van elke complicatie van infecties.</a:t>
            </a:r>
          </a:p>
          <a:p>
            <a:r>
              <a:rPr lang="nl-BE" dirty="0" smtClean="0"/>
              <a:t>Mensen met verdachte symptomen worden afgezonderd zodat er geen nieuwe besmettingen plaatsvinden. </a:t>
            </a:r>
          </a:p>
          <a:p>
            <a:endParaRPr lang="nl-B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7. Virale infecties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De virussenquiz</a:t>
            </a:r>
          </a:p>
          <a:p>
            <a:endParaRPr lang="nl-BE" dirty="0" smtClean="0"/>
          </a:p>
          <a:p>
            <a:r>
              <a:rPr lang="nl-BE" dirty="0" smtClean="0">
                <a:hlinkClick r:id="rId2"/>
              </a:rPr>
              <a:t>http://</a:t>
            </a:r>
            <a:r>
              <a:rPr lang="nl-BE" dirty="0" smtClean="0">
                <a:hlinkClick r:id="rId2"/>
              </a:rPr>
              <a:t>quizmaker.nl/q/Virussen</a:t>
            </a:r>
            <a:r>
              <a:rPr lang="nl-BE" dirty="0" smtClean="0"/>
              <a:t> </a:t>
            </a:r>
          </a:p>
          <a:p>
            <a:r>
              <a:rPr lang="nl-BE" smtClean="0">
                <a:hlinkClick r:id="rId3"/>
              </a:rPr>
              <a:t>https</a:t>
            </a:r>
            <a:r>
              <a:rPr lang="nl-BE" smtClean="0">
                <a:hlinkClick r:id="rId3"/>
              </a:rPr>
              <a:t>://</a:t>
            </a:r>
            <a:r>
              <a:rPr lang="nl-BE" smtClean="0">
                <a:hlinkClick r:id="rId3"/>
              </a:rPr>
              <a:t>www.onlinequizcreator.com/virussen/quiz-75784</a:t>
            </a:r>
            <a:r>
              <a:rPr lang="nl-BE" smtClean="0"/>
              <a:t> </a:t>
            </a:r>
            <a:endParaRPr lang="nl-B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Bronnen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 smtClean="0">
                <a:hlinkClick r:id="rId3"/>
              </a:rPr>
              <a:t>http://sync.nl/synthetische-biologie-leven-maken-in-stilte/2</a:t>
            </a:r>
            <a:r>
              <a:rPr lang="nl-BE" dirty="0" smtClean="0"/>
              <a:t> </a:t>
            </a:r>
          </a:p>
          <a:p>
            <a:r>
              <a:rPr lang="nl-BE" dirty="0" smtClean="0">
                <a:hlinkClick r:id="rId4"/>
              </a:rPr>
              <a:t>http://www.natuurinformatie.nl/ndb.mcp/natuurdatabase.nl/i000261.html</a:t>
            </a:r>
            <a:r>
              <a:rPr lang="nl-BE" dirty="0" smtClean="0"/>
              <a:t> </a:t>
            </a:r>
          </a:p>
          <a:p>
            <a:r>
              <a:rPr lang="nl-BE" dirty="0" smtClean="0">
                <a:hlinkClick r:id="rId5"/>
              </a:rPr>
              <a:t>http://anw.sitebouwer.com/</a:t>
            </a:r>
            <a:r>
              <a:rPr lang="nl-BE" dirty="0" smtClean="0"/>
              <a:t> </a:t>
            </a:r>
          </a:p>
          <a:p>
            <a:r>
              <a:rPr lang="nl-BE" dirty="0" smtClean="0">
                <a:hlinkClick r:id="rId6"/>
              </a:rPr>
              <a:t>http://www.schooltv.nl/video/aids-de-wereldwijde-epidemie-hoe-hiv-het-immuunsysteem-verzwakt/#q=virus</a:t>
            </a:r>
            <a:r>
              <a:rPr lang="nl-BE" dirty="0" smtClean="0"/>
              <a:t> </a:t>
            </a:r>
          </a:p>
          <a:p>
            <a:r>
              <a:rPr lang="nl-BE" dirty="0" smtClean="0">
                <a:hlinkClick r:id="rId7"/>
              </a:rPr>
              <a:t>http://nl.wikipedia.org/wiki/Aids</a:t>
            </a:r>
            <a:r>
              <a:rPr lang="nl-BE" dirty="0" smtClean="0"/>
              <a:t> </a:t>
            </a:r>
          </a:p>
          <a:p>
            <a:endParaRPr lang="nl-BE" dirty="0" smtClean="0"/>
          </a:p>
          <a:p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/>
          <a:lstStyle/>
          <a:p>
            <a:r>
              <a:rPr lang="nl-BE" b="1" dirty="0" smtClean="0">
                <a:solidFill>
                  <a:schemeClr val="bg1"/>
                </a:solidFill>
              </a:rPr>
              <a:t>1. Bouw van virussen</a:t>
            </a:r>
            <a:endParaRPr lang="nl-BE" b="1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23435" t="21454" r="25096" b="15547"/>
          <a:stretch>
            <a:fillRect/>
          </a:stretch>
        </p:blipFill>
        <p:spPr bwMode="auto">
          <a:xfrm>
            <a:off x="395536" y="1159302"/>
            <a:ext cx="8280920" cy="5698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Is een virus wel een levend wezen? </a:t>
            </a:r>
          </a:p>
          <a:p>
            <a:endParaRPr lang="nl-BE" dirty="0"/>
          </a:p>
          <a:p>
            <a:r>
              <a:rPr lang="nl-BE" dirty="0" smtClean="0"/>
              <a:t>Kenmerken van levende wezens:</a:t>
            </a:r>
          </a:p>
          <a:p>
            <a:pPr lvl="1"/>
            <a:r>
              <a:rPr lang="nl-BE" dirty="0" smtClean="0"/>
              <a:t>Levende wezens zijn in staat zichzelf voort te planten.</a:t>
            </a:r>
          </a:p>
          <a:p>
            <a:pPr lvl="1"/>
            <a:r>
              <a:rPr lang="nl-BE" dirty="0" smtClean="0"/>
              <a:t>Levende wezens bestaan uit cellen en hebben een eigen celstofwisseling. </a:t>
            </a:r>
          </a:p>
          <a:p>
            <a:pPr lvl="1"/>
            <a:endParaRPr lang="nl-BE" dirty="0" smtClean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2. De omstreden plaats van virussen</a:t>
            </a:r>
            <a:endParaRPr lang="nl-BE" b="1" dirty="0">
              <a:solidFill>
                <a:schemeClr val="bg1"/>
              </a:solidFill>
            </a:endParaRPr>
          </a:p>
        </p:txBody>
      </p:sp>
      <p:sp>
        <p:nvSpPr>
          <p:cNvPr id="11" name="Kruis 10"/>
          <p:cNvSpPr/>
          <p:nvPr/>
        </p:nvSpPr>
        <p:spPr>
          <a:xfrm rot="2816215">
            <a:off x="1749132" y="2105149"/>
            <a:ext cx="4054126" cy="3888600"/>
          </a:xfrm>
          <a:prstGeom prst="plus">
            <a:avLst>
              <a:gd name="adj" fmla="val 4292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Geen eigen stofwisseling =&gt; kunnen zich niet zelf vermenigvuldigen.</a:t>
            </a:r>
          </a:p>
          <a:p>
            <a:endParaRPr lang="nl-BE" dirty="0"/>
          </a:p>
          <a:p>
            <a:r>
              <a:rPr lang="nl-BE" dirty="0" smtClean="0"/>
              <a:t>Dit gebeurt door de doelwitcellen.</a:t>
            </a:r>
          </a:p>
          <a:p>
            <a:endParaRPr lang="nl-BE" dirty="0"/>
          </a:p>
          <a:p>
            <a:r>
              <a:rPr lang="nl-BE" dirty="0" smtClean="0"/>
              <a:t>Ten koste van de doelwitcel zelf. </a:t>
            </a:r>
          </a:p>
          <a:p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3. Hoe maken virussen ons ziek?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Besmetting via ingeademde lucht </a:t>
            </a:r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4. Hoe verspreiden virussen zich?</a:t>
            </a:r>
            <a:endParaRPr lang="nl-BE" b="1" dirty="0">
              <a:solidFill>
                <a:schemeClr val="bg1"/>
              </a:solidFill>
            </a:endParaRPr>
          </a:p>
        </p:txBody>
      </p:sp>
      <p:pic>
        <p:nvPicPr>
          <p:cNvPr id="5" name="Afbeelding 4" descr="http://upload.wikimedia.org/wikipedia/commons/thumb/7/77/Sneeze.JPG/1024px-Sneez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204865"/>
            <a:ext cx="7452320" cy="465313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Besmetting via scheurtjes in slijmvliezen</a:t>
            </a:r>
          </a:p>
          <a:p>
            <a:endParaRPr lang="nl-BE" dirty="0"/>
          </a:p>
          <a:p>
            <a:pPr lvl="1"/>
            <a:r>
              <a:rPr lang="nl-BE" dirty="0" smtClean="0"/>
              <a:t>Vb.: hiv-virus </a:t>
            </a:r>
          </a:p>
          <a:p>
            <a:pPr lvl="1"/>
            <a:r>
              <a:rPr lang="nl-BE" dirty="0" smtClean="0"/>
              <a:t>Via bloed, sperma of vaginaal vocht </a:t>
            </a:r>
          </a:p>
          <a:p>
            <a:pPr lvl="1"/>
            <a:endParaRPr lang="nl-BE" dirty="0"/>
          </a:p>
          <a:p>
            <a:pPr lvl="1"/>
            <a:endParaRPr lang="nl-BE" dirty="0" smtClean="0"/>
          </a:p>
          <a:p>
            <a:pPr lvl="1"/>
            <a:endParaRPr lang="nl-BE" dirty="0"/>
          </a:p>
          <a:p>
            <a:pPr lvl="1"/>
            <a:r>
              <a:rPr lang="nl-BE" dirty="0" smtClean="0"/>
              <a:t>Oplossing       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4. Hoe verspreiden virussen zich?</a:t>
            </a:r>
            <a:endParaRPr lang="nl-BE" b="1" dirty="0">
              <a:solidFill>
                <a:schemeClr val="bg1"/>
              </a:solidFill>
            </a:endParaRPr>
          </a:p>
        </p:txBody>
      </p:sp>
      <p:pic>
        <p:nvPicPr>
          <p:cNvPr id="5" name="Afbeelding 4" descr="https://kathoko.files.wordpress.com/2008/12/ribbon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276872"/>
            <a:ext cx="216024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5" descr="http://blogimages.bloggen.be/techniek1/2459489-95cfb5f6edb1fc9e1592169f366dc890.jpg"/>
          <p:cNvPicPr/>
          <p:nvPr/>
        </p:nvPicPr>
        <p:blipFill>
          <a:blip r:embed="rId4" cstate="print"/>
          <a:srcRect b="8969"/>
          <a:stretch>
            <a:fillRect/>
          </a:stretch>
        </p:blipFill>
        <p:spPr bwMode="auto">
          <a:xfrm>
            <a:off x="3347864" y="4149080"/>
            <a:ext cx="2104324" cy="252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Besmetting via naalden</a:t>
            </a:r>
          </a:p>
          <a:p>
            <a:pPr lvl="1"/>
            <a:r>
              <a:rPr lang="nl-BE" dirty="0" smtClean="0"/>
              <a:t>Vb. druggebruikers </a:t>
            </a:r>
          </a:p>
          <a:p>
            <a:pPr lvl="1"/>
            <a:r>
              <a:rPr lang="nl-BE" dirty="0" smtClean="0"/>
              <a:t>Bloedtransfusies </a:t>
            </a:r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4. Hoe verspreiden virussen zich?</a:t>
            </a:r>
            <a:endParaRPr lang="nl-BE" b="1" dirty="0">
              <a:solidFill>
                <a:schemeClr val="bg1"/>
              </a:solidFill>
            </a:endParaRPr>
          </a:p>
        </p:txBody>
      </p:sp>
      <p:pic>
        <p:nvPicPr>
          <p:cNvPr id="5" name="Afbeelding 4" descr="http://static2.hln.be/static/photo/2012/17/7/10/20121023041809/media_xll_5265145.jpg"/>
          <p:cNvPicPr/>
          <p:nvPr/>
        </p:nvPicPr>
        <p:blipFill>
          <a:blip r:embed="rId3" cstate="print"/>
          <a:srcRect t="28391" b="27407"/>
          <a:stretch>
            <a:fillRect/>
          </a:stretch>
        </p:blipFill>
        <p:spPr bwMode="auto">
          <a:xfrm>
            <a:off x="4067944" y="3212976"/>
            <a:ext cx="4873174" cy="2027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irussen zijn vrij eenvoudige systemen.Sommige biologen rekenen ze niet tot de levende wereld omdat ze zonder gastheer niet kunnen bestaan.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900608" y="0"/>
            <a:ext cx="11734216" cy="6858000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nl-BE" b="1" dirty="0" smtClean="0">
                <a:solidFill>
                  <a:schemeClr val="bg1"/>
                </a:solidFill>
              </a:rPr>
              <a:t>5. Hoe vermenigvuldigen virussen zich?</a:t>
            </a:r>
            <a:endParaRPr lang="nl-BE" b="1" dirty="0">
              <a:solidFill>
                <a:schemeClr val="bg1"/>
              </a:solidFill>
            </a:endParaRPr>
          </a:p>
        </p:txBody>
      </p:sp>
      <p:pic>
        <p:nvPicPr>
          <p:cNvPr id="9218" name="Picture 2" descr="http://www.microbiologie.info/images/virussen/faagvermeerdering20jul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70091"/>
            <a:ext cx="7812360" cy="5487909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3563888" y="3717032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b="1" dirty="0" smtClean="0"/>
              <a:t>Bacteriofagen</a:t>
            </a:r>
            <a:endParaRPr lang="nl-B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459</Words>
  <Application>Microsoft Office PowerPoint</Application>
  <PresentationFormat>Diavoorstelling (4:3)</PresentationFormat>
  <Paragraphs>122</Paragraphs>
  <Slides>24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Office-thema</vt:lpstr>
      <vt:lpstr>Dia 1</vt:lpstr>
      <vt:lpstr>1. Bouw van virussen</vt:lpstr>
      <vt:lpstr>1. Bouw van virussen</vt:lpstr>
      <vt:lpstr>2. De omstreden plaats van virussen</vt:lpstr>
      <vt:lpstr>3. Hoe maken virussen ons ziek?</vt:lpstr>
      <vt:lpstr>4. Hoe verspreiden virussen zich?</vt:lpstr>
      <vt:lpstr>4. Hoe verspreiden virussen zich?</vt:lpstr>
      <vt:lpstr>4. Hoe verspreiden virussen zich?</vt:lpstr>
      <vt:lpstr>5. Hoe vermenigvuldigen virussen zich?</vt:lpstr>
      <vt:lpstr>5. Hoe vermenigvuldigen virussen zich?</vt:lpstr>
      <vt:lpstr>5. Hoe vermenigvuldigen virussen zich?</vt:lpstr>
      <vt:lpstr>6. Hoe bestrijden we virussen?</vt:lpstr>
      <vt:lpstr>7. Virale infecties</vt:lpstr>
      <vt:lpstr>7. Virale infecties</vt:lpstr>
      <vt:lpstr>7. Virale infecties</vt:lpstr>
      <vt:lpstr>7. Virale infecties</vt:lpstr>
      <vt:lpstr>7. Virale infecties</vt:lpstr>
      <vt:lpstr>7. Virale infecties</vt:lpstr>
      <vt:lpstr>7. Virale infecties</vt:lpstr>
      <vt:lpstr>7. Virale infecties</vt:lpstr>
      <vt:lpstr>7. Virale infecties</vt:lpstr>
      <vt:lpstr>7. Virale infecties</vt:lpstr>
      <vt:lpstr>Dia 23</vt:lpstr>
      <vt:lpstr>Bronnen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Lorenzo Cappon</dc:creator>
  <cp:lastModifiedBy>Lorenzo Cappon</cp:lastModifiedBy>
  <cp:revision>22</cp:revision>
  <dcterms:created xsi:type="dcterms:W3CDTF">2015-02-25T12:20:39Z</dcterms:created>
  <dcterms:modified xsi:type="dcterms:W3CDTF">2015-03-22T15:12:41Z</dcterms:modified>
</cp:coreProperties>
</file>