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320" r:id="rId4"/>
    <p:sldId id="322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6-2-2020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igenhuis.nl/hypotheken/maximale-hypotheek-berekene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Bedrijfseconomie – 1</a:t>
            </a:r>
          </a:p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Kengetallen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hypotheken zijn 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196752"/>
            <a:ext cx="8579296" cy="4929411"/>
          </a:xfrm>
        </p:spPr>
        <p:txBody>
          <a:bodyPr>
            <a:normAutofit fontScale="92500" lnSpcReduction="20000"/>
          </a:bodyPr>
          <a:lstStyle/>
          <a:p>
            <a:pPr marL="571500" indent="-457200">
              <a:buAutoNum type="arabicPeriod"/>
            </a:pPr>
            <a:r>
              <a:rPr lang="nl-NL" dirty="0" smtClean="0"/>
              <a:t>Lineaire hypotheek.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Je lost elk jaar hetzelfde bedrag af en</a:t>
            </a:r>
          </a:p>
          <a:p>
            <a:pPr marL="411480" lvl="1" indent="0">
              <a:buNone/>
            </a:pPr>
            <a:r>
              <a:rPr lang="nl-NL" dirty="0" smtClean="0"/>
              <a:t>	betaalt rente over de openstaande lening</a:t>
            </a:r>
          </a:p>
          <a:p>
            <a:pPr marL="571500" indent="-457200">
              <a:buAutoNum type="arabicPeriod"/>
            </a:pPr>
            <a:r>
              <a:rPr lang="nl-NL" dirty="0" smtClean="0"/>
              <a:t>Annuïteitenhypotheek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In het begin betaal je veel rente en </a:t>
            </a:r>
          </a:p>
          <a:p>
            <a:pPr marL="411480" lvl="1" indent="0">
              <a:buNone/>
            </a:pPr>
            <a:r>
              <a:rPr lang="nl-NL" dirty="0"/>
              <a:t>	</a:t>
            </a:r>
            <a:r>
              <a:rPr lang="nl-NL" dirty="0" smtClean="0"/>
              <a:t>weinig aflossing, aan het eind omgekeerd. </a:t>
            </a:r>
          </a:p>
          <a:p>
            <a:pPr marL="411480" lvl="1" indent="0">
              <a:buNone/>
            </a:pPr>
            <a:r>
              <a:rPr lang="nl-NL" dirty="0"/>
              <a:t>	</a:t>
            </a:r>
            <a:r>
              <a:rPr lang="nl-NL" dirty="0" smtClean="0"/>
              <a:t>De maandlast is elke maand hetzelfde</a:t>
            </a:r>
          </a:p>
          <a:p>
            <a:pPr marL="571500" indent="-457200">
              <a:buAutoNum type="arabicPeriod"/>
            </a:pPr>
            <a:endParaRPr lang="nl-NL" dirty="0" smtClean="0"/>
          </a:p>
          <a:p>
            <a:pPr marL="571500" indent="-457200">
              <a:buAutoNum type="arabicPeriod"/>
            </a:pPr>
            <a:r>
              <a:rPr lang="nl-NL" dirty="0" smtClean="0"/>
              <a:t>Spaar of beleggingshypotheek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Je betaalt rente over de hypotheeklening (die niet wordt afgelost)</a:t>
            </a:r>
          </a:p>
          <a:p>
            <a:pPr marL="868680" lvl="1" indent="-457200">
              <a:buAutoNum type="arabicPeriod"/>
            </a:pPr>
            <a:r>
              <a:rPr lang="nl-NL" dirty="0" smtClean="0"/>
              <a:t>En je betaalt een spaarverzekering</a:t>
            </a:r>
          </a:p>
          <a:p>
            <a:pPr marL="1234440" lvl="2" indent="-457200">
              <a:buAutoNum type="arabicPeriod"/>
            </a:pPr>
            <a:r>
              <a:rPr lang="nl-NL" dirty="0" smtClean="0"/>
              <a:t>Overlijdensrisicoverzekering</a:t>
            </a:r>
          </a:p>
          <a:p>
            <a:pPr marL="1234440" lvl="2" indent="-457200">
              <a:buAutoNum type="arabicPeriod"/>
            </a:pPr>
            <a:r>
              <a:rPr lang="nl-NL" dirty="0" smtClean="0"/>
              <a:t>Sparen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816627"/>
            <a:ext cx="28384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02577"/>
            <a:ext cx="2838450" cy="183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4869160"/>
            <a:ext cx="28575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45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met je buurman een huis.</a:t>
            </a:r>
          </a:p>
          <a:p>
            <a:r>
              <a:rPr lang="nl-NL" dirty="0" smtClean="0"/>
              <a:t>Beschrijf alle kosten</a:t>
            </a:r>
          </a:p>
          <a:p>
            <a:pPr lvl="1"/>
            <a:r>
              <a:rPr lang="nl-NL" dirty="0" smtClean="0"/>
              <a:t>Eenmalig en de maandlasten</a:t>
            </a:r>
          </a:p>
          <a:p>
            <a:r>
              <a:rPr lang="nl-NL" dirty="0" smtClean="0"/>
              <a:t>Kijk hoeveel geld je zelf moet meenemen.</a:t>
            </a:r>
          </a:p>
          <a:p>
            <a:r>
              <a:rPr lang="nl-NL" dirty="0" smtClean="0"/>
              <a:t>In Word</a:t>
            </a:r>
          </a:p>
          <a:p>
            <a:pPr lvl="1"/>
            <a:r>
              <a:rPr lang="nl-NL" dirty="0" smtClean="0"/>
              <a:t>Met foto</a:t>
            </a:r>
          </a:p>
          <a:p>
            <a:pPr lvl="1"/>
            <a:r>
              <a:rPr lang="nl-NL" dirty="0" smtClean="0"/>
              <a:t>Netjes in woorden uitgelegd</a:t>
            </a:r>
          </a:p>
          <a:p>
            <a:pPr lvl="1"/>
            <a:r>
              <a:rPr lang="nl-NL" dirty="0" smtClean="0"/>
              <a:t>Probeer alles in euro’s weer te geven.</a:t>
            </a:r>
          </a:p>
        </p:txBody>
      </p:sp>
    </p:spTree>
    <p:extLst>
      <p:ext uri="{BB962C8B-B14F-4D97-AF65-F5344CB8AC3E}">
        <p14:creationId xmlns:p14="http://schemas.microsoft.com/office/powerpoint/2010/main" val="39804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gebeurt er als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Invulmodel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Minder inkomen</a:t>
            </a:r>
          </a:p>
          <a:p>
            <a:pPr>
              <a:buFontTx/>
              <a:buChar char="-"/>
            </a:pPr>
            <a:r>
              <a:rPr lang="nl-NL" dirty="0" smtClean="0"/>
              <a:t>Een lening</a:t>
            </a:r>
          </a:p>
          <a:p>
            <a:pPr>
              <a:buFontTx/>
              <a:buChar char="-"/>
            </a:pPr>
            <a:r>
              <a:rPr lang="nl-NL" dirty="0" smtClean="0"/>
              <a:t>Private lease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3194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les</a:t>
            </a:r>
          </a:p>
          <a:p>
            <a:pPr lvl="1"/>
            <a:r>
              <a:rPr lang="nl-NL" dirty="0" smtClean="0"/>
              <a:t>Verhaal oud-leerling Bram</a:t>
            </a:r>
          </a:p>
          <a:p>
            <a:r>
              <a:rPr lang="nl-NL" dirty="0" smtClean="0"/>
              <a:t>Vandaag</a:t>
            </a:r>
            <a:endParaRPr lang="nl-NL" dirty="0"/>
          </a:p>
          <a:p>
            <a:pPr lvl="1"/>
            <a:r>
              <a:rPr lang="nl-NL" dirty="0" smtClean="0"/>
              <a:t>Inhoud bedrijfseconomie 3.3</a:t>
            </a:r>
          </a:p>
          <a:p>
            <a:pPr lvl="1"/>
            <a:r>
              <a:rPr lang="nl-NL" dirty="0" smtClean="0"/>
              <a:t>Aan de gang met kengetallen!</a:t>
            </a:r>
          </a:p>
          <a:p>
            <a:pPr marL="457200" lvl="1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196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Kennisexamen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Is ook te vinden op de Wiki onder coaching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003" y="1916832"/>
            <a:ext cx="6113114" cy="26585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4591986"/>
            <a:ext cx="4098182" cy="204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51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7056784" cy="648072"/>
          </a:xfrm>
        </p:spPr>
        <p:txBody>
          <a:bodyPr/>
          <a:lstStyle/>
          <a:p>
            <a:r>
              <a:rPr lang="nl-NL" dirty="0" smtClean="0"/>
              <a:t>Wat zijn de onderwerpen van de lessen?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Onroerend goed</a:t>
            </a:r>
          </a:p>
          <a:p>
            <a:pPr lvl="1"/>
            <a:r>
              <a:rPr lang="nl-NL" dirty="0" smtClean="0"/>
              <a:t>Belastingen</a:t>
            </a:r>
            <a:endParaRPr lang="nl-NL" dirty="0"/>
          </a:p>
          <a:p>
            <a:pPr lvl="1"/>
            <a:r>
              <a:rPr lang="nl-NL" dirty="0" smtClean="0"/>
              <a:t>Kengetallen</a:t>
            </a:r>
            <a:endParaRPr lang="nl-NL" dirty="0"/>
          </a:p>
          <a:p>
            <a:pPr lvl="1"/>
            <a:r>
              <a:rPr lang="nl-NL" dirty="0" smtClean="0"/>
              <a:t>Kompasanalyse</a:t>
            </a:r>
          </a:p>
          <a:p>
            <a:pPr lvl="2"/>
            <a:r>
              <a:rPr lang="nl-NL" dirty="0" smtClean="0"/>
              <a:t>Gastles </a:t>
            </a:r>
            <a:r>
              <a:rPr lang="nl-NL" dirty="0" err="1" smtClean="0"/>
              <a:t>Cumela</a:t>
            </a:r>
            <a:endParaRPr lang="nl-NL" dirty="0"/>
          </a:p>
          <a:p>
            <a:pPr lvl="1"/>
            <a:r>
              <a:rPr lang="nl-NL" dirty="0" smtClean="0"/>
              <a:t>Opstellen jaarrekening</a:t>
            </a:r>
          </a:p>
          <a:p>
            <a:pPr lvl="2"/>
            <a:r>
              <a:rPr lang="nl-NL" dirty="0" smtClean="0"/>
              <a:t>Regels</a:t>
            </a:r>
          </a:p>
          <a:p>
            <a:pPr lvl="2"/>
            <a:r>
              <a:rPr lang="nl-NL" dirty="0" smtClean="0"/>
              <a:t>Voorraadbeheer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540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kopen van een huis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83024"/>
            <a:ext cx="7419975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94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kosten heb je als koper?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nl-NL" dirty="0" smtClean="0"/>
              <a:t>Verplicht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Koopsom (k.k. of v.o.n.)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Overdrachtsbelasting 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Notariskosten</a:t>
            </a:r>
          </a:p>
          <a:p>
            <a:pPr marL="571500" indent="-457200">
              <a:buFontTx/>
              <a:buChar char="-"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Niet verplicht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Kosten aangaan hypotheek</a:t>
            </a:r>
          </a:p>
          <a:p>
            <a:pPr marL="971550" lvl="1" indent="-457200">
              <a:buFontTx/>
              <a:buChar char="-"/>
            </a:pPr>
            <a:r>
              <a:rPr lang="nl-NL" dirty="0" smtClean="0"/>
              <a:t>Afsluitprovisie</a:t>
            </a:r>
          </a:p>
          <a:p>
            <a:pPr marL="971550" lvl="1" indent="-457200">
              <a:buFontTx/>
              <a:buChar char="-"/>
            </a:pPr>
            <a:r>
              <a:rPr lang="nl-NL" dirty="0" smtClean="0"/>
              <a:t>Inclusief waarborgsom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Makelaarskosten (courtage)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Taxatiekosten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Bouwkundige keuring</a:t>
            </a:r>
          </a:p>
          <a:p>
            <a:pPr marL="571500" indent="-457200">
              <a:buFontTx/>
              <a:buChar char="-"/>
            </a:pPr>
            <a:r>
              <a:rPr lang="nl-NL" dirty="0" smtClean="0"/>
              <a:t>Nationale Hypotheekgarantie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139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Officiële papieren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(Voorlopige) Koopakte</a:t>
            </a:r>
          </a:p>
          <a:p>
            <a:r>
              <a:rPr lang="nl-NL" dirty="0" smtClean="0"/>
              <a:t>Transportakte</a:t>
            </a:r>
          </a:p>
          <a:p>
            <a:r>
              <a:rPr lang="nl-NL" dirty="0" smtClean="0"/>
              <a:t>Hypotheekakte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708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Hoogte hypotheek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mag ik lenen?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Waarschijnlijk door naar 90% in 2028.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844824"/>
            <a:ext cx="2016224" cy="194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83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Hoogte Hypotheek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Afhankelijk van</a:t>
            </a:r>
          </a:p>
          <a:p>
            <a:pPr>
              <a:buFontTx/>
              <a:buChar char="-"/>
            </a:pPr>
            <a:r>
              <a:rPr lang="nl-NL" dirty="0" smtClean="0"/>
              <a:t>Hoogte inkomen</a:t>
            </a:r>
          </a:p>
          <a:p>
            <a:pPr>
              <a:buFontTx/>
              <a:buChar char="-"/>
            </a:pPr>
            <a:r>
              <a:rPr lang="nl-NL" dirty="0" smtClean="0"/>
              <a:t>Leeftijd</a:t>
            </a:r>
          </a:p>
          <a:p>
            <a:pPr>
              <a:buFontTx/>
              <a:buChar char="-"/>
            </a:pPr>
            <a:r>
              <a:rPr lang="nl-NL" dirty="0" smtClean="0"/>
              <a:t>Partner</a:t>
            </a:r>
          </a:p>
          <a:p>
            <a:pPr>
              <a:buFontTx/>
              <a:buChar char="-"/>
            </a:pPr>
            <a:r>
              <a:rPr lang="nl-NL" dirty="0" smtClean="0"/>
              <a:t>Schulden</a:t>
            </a:r>
          </a:p>
          <a:p>
            <a:pPr>
              <a:buFontTx/>
              <a:buChar char="-"/>
            </a:pPr>
            <a:r>
              <a:rPr lang="nl-NL" dirty="0" smtClean="0"/>
              <a:t>BKR-registratie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056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</TotalTime>
  <Words>243</Words>
  <Application>Microsoft Office PowerPoint</Application>
  <PresentationFormat>Diavoorstelling (4:3)</PresentationFormat>
  <Paragraphs>82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Planning</vt:lpstr>
      <vt:lpstr>Kennisexamen</vt:lpstr>
      <vt:lpstr>Wat zijn de onderwerpen van de lessen?</vt:lpstr>
      <vt:lpstr>Het kopen van een huis</vt:lpstr>
      <vt:lpstr>Welke kosten heb je als koper? </vt:lpstr>
      <vt:lpstr>Officiële papieren</vt:lpstr>
      <vt:lpstr>Hoogte hypotheek</vt:lpstr>
      <vt:lpstr>Hoogte Hypotheek</vt:lpstr>
      <vt:lpstr>Welke hypotheken zijn er?</vt:lpstr>
      <vt:lpstr>Opdracht.</vt:lpstr>
      <vt:lpstr>Wat gebeurt er als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44</cp:revision>
  <dcterms:created xsi:type="dcterms:W3CDTF">2013-11-15T15:05:42Z</dcterms:created>
  <dcterms:modified xsi:type="dcterms:W3CDTF">2020-02-06T09:45:04Z</dcterms:modified>
</cp:coreProperties>
</file>