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90" r:id="rId3"/>
    <p:sldId id="392" r:id="rId4"/>
    <p:sldId id="393" r:id="rId5"/>
    <p:sldId id="399" r:id="rId6"/>
    <p:sldId id="401" r:id="rId7"/>
    <p:sldId id="394" r:id="rId8"/>
    <p:sldId id="402" r:id="rId9"/>
    <p:sldId id="395" r:id="rId10"/>
    <p:sldId id="396" r:id="rId11"/>
    <p:sldId id="403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13-2-2020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13-2-2020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13-2-2020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61926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LG43 Belastingen!</a:t>
            </a:r>
          </a:p>
          <a:p>
            <a:endParaRPr lang="nl-NL" sz="3200" b="1" dirty="0">
              <a:latin typeface="Arial" pitchFamily="34" charset="0"/>
              <a:cs typeface="Arial" pitchFamily="34" charset="0"/>
            </a:endParaRPr>
          </a:p>
          <a:p>
            <a:r>
              <a:rPr lang="nl-NL" sz="3200" b="1" dirty="0" smtClean="0">
                <a:latin typeface="Arial" pitchFamily="34" charset="0"/>
                <a:cs typeface="Arial" pitchFamily="34" charset="0"/>
              </a:rPr>
              <a:t>Welkom!</a:t>
            </a:r>
          </a:p>
          <a:p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1884" y="188640"/>
            <a:ext cx="5421079" cy="6492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22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83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Belastingen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406" y="1207941"/>
            <a:ext cx="7736730" cy="4763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5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Inkomstenbelasting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u="sng" dirty="0" smtClean="0"/>
              <a:t>Box 1: inkomen uit werk en woning</a:t>
            </a:r>
          </a:p>
          <a:p>
            <a:pPr marL="0" indent="0">
              <a:buNone/>
            </a:pPr>
            <a:r>
              <a:rPr lang="nl-NL" dirty="0" smtClean="0"/>
              <a:t>Box 2: inkomen uit aanmerkelijk belang</a:t>
            </a:r>
          </a:p>
          <a:p>
            <a:pPr marL="0" indent="0">
              <a:buNone/>
            </a:pPr>
            <a:r>
              <a:rPr lang="nl-NL" dirty="0" smtClean="0"/>
              <a:t>Box 3: inkomen uit vermogen.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294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 Inkomen uit werk en woning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Inkomen</a:t>
            </a:r>
          </a:p>
          <a:p>
            <a:pPr marL="0" indent="0">
              <a:buNone/>
            </a:pPr>
            <a:r>
              <a:rPr lang="nl-NL" dirty="0" smtClean="0"/>
              <a:t>Bijtellingen</a:t>
            </a:r>
          </a:p>
          <a:p>
            <a:pPr marL="0" indent="0">
              <a:buNone/>
            </a:pPr>
            <a:r>
              <a:rPr lang="nl-NL" dirty="0" smtClean="0"/>
              <a:t>Aftrekposten</a:t>
            </a:r>
          </a:p>
          <a:p>
            <a:pPr marL="0" indent="0">
              <a:buNone/>
            </a:pPr>
            <a:r>
              <a:rPr lang="nl-NL" dirty="0" smtClean="0"/>
              <a:t>Belastbaar inkomen</a:t>
            </a:r>
          </a:p>
          <a:p>
            <a:pPr marL="0" indent="0">
              <a:buNone/>
            </a:pPr>
            <a:r>
              <a:rPr lang="nl-NL" dirty="0" smtClean="0"/>
              <a:t>Berekende belasting</a:t>
            </a:r>
          </a:p>
          <a:p>
            <a:pPr marL="0" indent="0">
              <a:buNone/>
            </a:pPr>
            <a:r>
              <a:rPr lang="nl-NL" dirty="0" smtClean="0"/>
              <a:t>Heffingskortingen</a:t>
            </a:r>
          </a:p>
          <a:p>
            <a:pPr marL="0" indent="0">
              <a:buNone/>
            </a:pPr>
            <a:r>
              <a:rPr lang="nl-NL" dirty="0" smtClean="0"/>
              <a:t>Te betalen belasting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07060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Box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547664" y="1196752"/>
            <a:ext cx="7596336" cy="492941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b="1" dirty="0" smtClean="0"/>
              <a:t>Inkomen</a:t>
            </a:r>
          </a:p>
          <a:p>
            <a:r>
              <a:rPr lang="nl-NL" dirty="0" smtClean="0"/>
              <a:t>Loon</a:t>
            </a:r>
          </a:p>
          <a:p>
            <a:r>
              <a:rPr lang="nl-NL" dirty="0" smtClean="0"/>
              <a:t>Inkomen uit onderneming (natuurlijke personen)</a:t>
            </a:r>
          </a:p>
          <a:p>
            <a:r>
              <a:rPr lang="nl-NL" dirty="0" smtClean="0"/>
              <a:t>Uitkering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b="1" dirty="0" smtClean="0"/>
              <a:t>Bijtellingen</a:t>
            </a:r>
          </a:p>
          <a:p>
            <a:r>
              <a:rPr lang="nl-NL" dirty="0" smtClean="0"/>
              <a:t>Eigen woning (eigenwoningforfait)</a:t>
            </a:r>
          </a:p>
          <a:p>
            <a:r>
              <a:rPr lang="nl-NL" dirty="0" smtClean="0"/>
              <a:t>Auto van de zaak (autokostenforfait)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b="1" dirty="0"/>
              <a:t>Aftrekposten</a:t>
            </a:r>
          </a:p>
          <a:p>
            <a:r>
              <a:rPr lang="nl-NL" dirty="0"/>
              <a:t>Hypotheekrenteaftrek</a:t>
            </a:r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94424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Box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+ Loon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+ Inkomen </a:t>
            </a:r>
            <a:r>
              <a:rPr lang="nl-NL" dirty="0"/>
              <a:t>uit onderneming (natuurlijke personen)</a:t>
            </a:r>
          </a:p>
          <a:p>
            <a:pPr marL="0" indent="0">
              <a:buNone/>
            </a:pPr>
            <a:r>
              <a:rPr lang="nl-NL" dirty="0" smtClean="0"/>
              <a:t>+ Uitkering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+ Eigen </a:t>
            </a:r>
            <a:r>
              <a:rPr lang="nl-NL" dirty="0"/>
              <a:t>woning (eigenwoningforfait)</a:t>
            </a:r>
          </a:p>
          <a:p>
            <a:pPr marL="0" indent="0">
              <a:buNone/>
            </a:pPr>
            <a:r>
              <a:rPr lang="nl-NL" dirty="0" smtClean="0"/>
              <a:t>+ Auto </a:t>
            </a:r>
            <a:r>
              <a:rPr lang="nl-NL" dirty="0"/>
              <a:t>van de zaak (autokostenforfait)</a:t>
            </a:r>
          </a:p>
          <a:p>
            <a:pPr marL="0" indent="0">
              <a:buNone/>
            </a:pPr>
            <a:r>
              <a:rPr lang="nl-NL" u="sng" dirty="0" smtClean="0"/>
              <a:t>- Hypotheekrenteaftrek                         _</a:t>
            </a:r>
          </a:p>
          <a:p>
            <a:pPr marL="0" indent="0">
              <a:buNone/>
            </a:pPr>
            <a:r>
              <a:rPr lang="nl-NL" dirty="0" smtClean="0"/>
              <a:t>= belastbare inkomen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2781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Belasting berekenen</a:t>
            </a:r>
            <a:endParaRPr lang="nl-NL" dirty="0"/>
          </a:p>
        </p:txBody>
      </p:sp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956891"/>
              </p:ext>
            </p:extLst>
          </p:nvPr>
        </p:nvGraphicFramePr>
        <p:xfrm>
          <a:off x="2051050" y="1196975"/>
          <a:ext cx="6635752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8938">
                  <a:extLst>
                    <a:ext uri="{9D8B030D-6E8A-4147-A177-3AD203B41FA5}">
                      <a16:colId xmlns:a16="http://schemas.microsoft.com/office/drawing/2014/main" val="1529012132"/>
                    </a:ext>
                  </a:extLst>
                </a:gridCol>
                <a:gridCol w="1658938">
                  <a:extLst>
                    <a:ext uri="{9D8B030D-6E8A-4147-A177-3AD203B41FA5}">
                      <a16:colId xmlns:a16="http://schemas.microsoft.com/office/drawing/2014/main" val="2318794926"/>
                    </a:ext>
                  </a:extLst>
                </a:gridCol>
                <a:gridCol w="1658938">
                  <a:extLst>
                    <a:ext uri="{9D8B030D-6E8A-4147-A177-3AD203B41FA5}">
                      <a16:colId xmlns:a16="http://schemas.microsoft.com/office/drawing/2014/main" val="2456185233"/>
                    </a:ext>
                  </a:extLst>
                </a:gridCol>
                <a:gridCol w="1658938">
                  <a:extLst>
                    <a:ext uri="{9D8B030D-6E8A-4147-A177-3AD203B41FA5}">
                      <a16:colId xmlns:a16="http://schemas.microsoft.com/office/drawing/2014/main" val="37775590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Schijf 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€0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€68.600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37,35</a:t>
                      </a:r>
                      <a:r>
                        <a:rPr lang="nl-NL" dirty="0" smtClean="0"/>
                        <a:t>%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85091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Schijf 2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€</a:t>
                      </a:r>
                      <a:r>
                        <a:rPr lang="nl-NL" dirty="0" smtClean="0"/>
                        <a:t>68.507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En hoger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49,5%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5956862"/>
                  </a:ext>
                </a:extLst>
              </a:tr>
            </a:tbl>
          </a:graphicData>
        </a:graphic>
      </p:graphicFrame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2420888"/>
            <a:ext cx="6896100" cy="340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52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87624" y="1196752"/>
            <a:ext cx="7499176" cy="4929411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Belastbaar inkomen: €70.000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Schijf 1,2,3: €68.507 x 37,35% = €25.587</a:t>
            </a:r>
          </a:p>
          <a:p>
            <a:pPr marL="0" indent="0">
              <a:buNone/>
            </a:pPr>
            <a:r>
              <a:rPr lang="nl-NL" dirty="0" smtClean="0"/>
              <a:t>Schijf 4: (€70.000 - €68.507) x 49,5% = €739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Totale berekende belasting: €26.326,-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992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Kortingen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/>
          <p:nvPr/>
        </p:nvPicPr>
        <p:blipFill>
          <a:blip r:embed="rId2"/>
          <a:stretch>
            <a:fillRect/>
          </a:stretch>
        </p:blipFill>
        <p:spPr>
          <a:xfrm>
            <a:off x="1331640" y="1340768"/>
            <a:ext cx="7355160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76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8000</TotalTime>
  <Words>169</Words>
  <Application>Microsoft Office PowerPoint</Application>
  <PresentationFormat>Diavoorstelling (4:3)</PresentationFormat>
  <Paragraphs>54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4" baseType="lpstr">
      <vt:lpstr>Arial</vt:lpstr>
      <vt:lpstr>Calibri</vt:lpstr>
      <vt:lpstr>Kantoorthema</vt:lpstr>
      <vt:lpstr>PowerPoint-presentatie</vt:lpstr>
      <vt:lpstr>Belastingen</vt:lpstr>
      <vt:lpstr>Inkomstenbelasting</vt:lpstr>
      <vt:lpstr>1. Inkomen uit werk en woning</vt:lpstr>
      <vt:lpstr>Box 1</vt:lpstr>
      <vt:lpstr>Box 1</vt:lpstr>
      <vt:lpstr>Belasting berekenen</vt:lpstr>
      <vt:lpstr>Voorbeeld </vt:lpstr>
      <vt:lpstr>Kortingen</vt:lpstr>
      <vt:lpstr>PowerPoint-presentatie</vt:lpstr>
      <vt:lpstr>Opgaven 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112</cp:revision>
  <dcterms:created xsi:type="dcterms:W3CDTF">2013-11-15T15:05:42Z</dcterms:created>
  <dcterms:modified xsi:type="dcterms:W3CDTF">2020-02-13T11:29:18Z</dcterms:modified>
</cp:coreProperties>
</file>