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0" r:id="rId3"/>
    <p:sldId id="463" r:id="rId4"/>
    <p:sldId id="462" r:id="rId5"/>
    <p:sldId id="466" r:id="rId6"/>
    <p:sldId id="467" r:id="rId7"/>
    <p:sldId id="468" r:id="rId8"/>
    <p:sldId id="435" r:id="rId9"/>
    <p:sldId id="461" r:id="rId10"/>
    <p:sldId id="469" r:id="rId11"/>
    <p:sldId id="470" r:id="rId12"/>
    <p:sldId id="471" r:id="rId13"/>
    <p:sldId id="472" r:id="rId14"/>
    <p:sldId id="473" r:id="rId15"/>
    <p:sldId id="474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Bedrijfseconomie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Bestekken begroten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2.1 Inhoud van het bestek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</a:t>
            </a:r>
            <a:r>
              <a:rPr lang="nl-NL" dirty="0"/>
              <a:t>gemaakt moet worden;</a:t>
            </a:r>
          </a:p>
          <a:p>
            <a:r>
              <a:rPr lang="nl-NL" dirty="0" smtClean="0"/>
              <a:t>WAAR </a:t>
            </a:r>
            <a:r>
              <a:rPr lang="nl-NL" dirty="0"/>
              <a:t>het gemaakt moet worden;</a:t>
            </a:r>
          </a:p>
          <a:p>
            <a:r>
              <a:rPr lang="nl-NL" dirty="0" smtClean="0"/>
              <a:t>WAARVAN </a:t>
            </a:r>
            <a:r>
              <a:rPr lang="nl-NL" dirty="0"/>
              <a:t>het gemaakt moet worden;</a:t>
            </a:r>
          </a:p>
          <a:p>
            <a:r>
              <a:rPr lang="nl-NL" dirty="0" smtClean="0"/>
              <a:t>HOE </a:t>
            </a:r>
            <a:r>
              <a:rPr lang="nl-NL" dirty="0"/>
              <a:t>het gemaakt moet worden;</a:t>
            </a:r>
          </a:p>
          <a:p>
            <a:r>
              <a:rPr lang="nl-NL" dirty="0" smtClean="0"/>
              <a:t>WANNEER </a:t>
            </a:r>
            <a:r>
              <a:rPr lang="nl-NL" dirty="0"/>
              <a:t>het gemaakt moet worden;</a:t>
            </a:r>
          </a:p>
          <a:p>
            <a:r>
              <a:rPr lang="nl-NL" dirty="0" smtClean="0"/>
              <a:t>WELKE </a:t>
            </a:r>
            <a:r>
              <a:rPr lang="nl-NL" dirty="0"/>
              <a:t>VOORWAARDEN gehanteerd worden.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2091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Bestek als informatiebron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Bestekposten</a:t>
            </a:r>
          </a:p>
          <a:p>
            <a:pPr lvl="1"/>
            <a:r>
              <a:rPr lang="nl-NL" dirty="0" smtClean="0"/>
              <a:t>Onderdelen van een bestek om het in kleinere stukken te hakken</a:t>
            </a:r>
          </a:p>
          <a:p>
            <a:pPr lvl="2"/>
            <a:r>
              <a:rPr lang="nl-NL" dirty="0" smtClean="0"/>
              <a:t>Makkelijker uitrekenen</a:t>
            </a:r>
          </a:p>
          <a:p>
            <a:pPr lvl="2"/>
            <a:r>
              <a:rPr lang="nl-NL" dirty="0" smtClean="0"/>
              <a:t>Eventueel naar een onderaannemer</a:t>
            </a:r>
          </a:p>
          <a:p>
            <a:pPr lvl="2"/>
            <a:r>
              <a:rPr lang="nl-NL" dirty="0" smtClean="0"/>
              <a:t>Andere datums mogelijk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4277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Kostenbegroting en inschrijvingsbegroting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Opdrachtgever: kostenbegroting, wat verwacht ik dat het gaat kosten</a:t>
            </a:r>
          </a:p>
          <a:p>
            <a:r>
              <a:rPr lang="nl-NL" dirty="0" smtClean="0"/>
              <a:t>Aannemer: inschrijvingsbegroting </a:t>
            </a:r>
            <a:r>
              <a:rPr lang="nl-NL" dirty="0" smtClean="0">
                <a:sym typeface="Wingdings" panose="05000000000000000000" pitchFamily="2" charset="2"/>
              </a:rPr>
              <a:t> aanbiedingsprijs.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Aannemer duurder dan verwacht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Toch doen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Onderhandelen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Bestek herzien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Aannemer goedkoper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Goedkoopste mag het uitvoeren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Tegenwoordig wordt duurzaamheid ook meegenomen.</a:t>
            </a:r>
          </a:p>
        </p:txBody>
      </p:sp>
    </p:spTree>
    <p:extLst>
      <p:ext uri="{BB962C8B-B14F-4D97-AF65-F5344CB8AC3E}">
        <p14:creationId xmlns:p14="http://schemas.microsoft.com/office/powerpoint/2010/main" val="3710287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Het bestek als overeenkomst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er werk aangenomen is, is er sprake van een overeenkomst waar beide partijen zich dus aan moeten houden</a:t>
            </a:r>
          </a:p>
          <a:p>
            <a:pPr lvl="1"/>
            <a:r>
              <a:rPr lang="nl-NL" dirty="0" smtClean="0"/>
              <a:t>Juridische voorwaarden</a:t>
            </a:r>
          </a:p>
          <a:p>
            <a:pPr lvl="1"/>
            <a:r>
              <a:rPr lang="nl-NL" dirty="0" smtClean="0"/>
              <a:t>Administratieve voorwaarden</a:t>
            </a:r>
          </a:p>
          <a:p>
            <a:pPr lvl="1"/>
            <a:r>
              <a:rPr lang="nl-NL" dirty="0" smtClean="0"/>
              <a:t>Wat zijn de gevolgen bij niet nakomen?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4951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Rechten en Plichten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Resultaatverplichting</a:t>
            </a:r>
          </a:p>
          <a:p>
            <a:pPr lvl="1"/>
            <a:r>
              <a:rPr lang="nl-NL" dirty="0" smtClean="0"/>
              <a:t>Vrijheid hoe</a:t>
            </a:r>
          </a:p>
          <a:p>
            <a:r>
              <a:rPr lang="nl-NL" dirty="0" smtClean="0"/>
              <a:t>Snelle betaling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0051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deze hoofdstukken </a:t>
            </a:r>
          </a:p>
          <a:p>
            <a:r>
              <a:rPr lang="nl-NL" smtClean="0"/>
              <a:t>Kosten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552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Bestekken begroten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Waarom?</a:t>
            </a:r>
          </a:p>
          <a:p>
            <a:pPr marL="0" indent="0">
              <a:buNone/>
            </a:pPr>
            <a:r>
              <a:rPr lang="nl-NL" dirty="0" smtClean="0"/>
              <a:t>- Veel loonwerkers krijgen te maken met bestekken. Zeker als er ook cultuurtechnisch loonwerk wordt uitgevoerd.</a:t>
            </a:r>
          </a:p>
          <a:p>
            <a:pPr>
              <a:buFontTx/>
              <a:buChar char="-"/>
            </a:pPr>
            <a:r>
              <a:rPr lang="nl-NL" dirty="0" smtClean="0"/>
              <a:t>Calculeren behoort tot jullie opleiding</a:t>
            </a:r>
          </a:p>
          <a:p>
            <a:pPr lvl="1">
              <a:buFontTx/>
              <a:buChar char="-"/>
            </a:pPr>
            <a:r>
              <a:rPr lang="nl-NL" dirty="0" smtClean="0"/>
              <a:t>Je hoeft geen heel bestek te kunnen calculeren, maar de basis begrijpen een offerte maken voor een eenvoudig project zou moeten kunnen.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1189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Bestekken begroten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Hoe?</a:t>
            </a:r>
          </a:p>
          <a:p>
            <a:r>
              <a:rPr lang="nl-NL" dirty="0" smtClean="0"/>
              <a:t>Naslagwerk </a:t>
            </a:r>
            <a:r>
              <a:rPr lang="nl-NL" dirty="0"/>
              <a:t>(bundel + groene boekje is te vinden op Teams en Wikiwijs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Opdrachten komen daar wekelijks ook op.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459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573844"/>
            <a:ext cx="663508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sz="9600" dirty="0" smtClean="0"/>
          </a:p>
          <a:p>
            <a:pPr marL="0" indent="0">
              <a:buNone/>
            </a:pPr>
            <a:r>
              <a:rPr lang="nl-NL" sz="9600" dirty="0"/>
              <a:t>{</a:t>
            </a:r>
          </a:p>
          <a:p>
            <a:pPr marL="0" indent="0">
              <a:buNone/>
            </a:pPr>
            <a:r>
              <a:rPr lang="nl-NL" sz="9600" dirty="0" smtClean="0"/>
              <a:t>{</a:t>
            </a:r>
            <a:endParaRPr lang="nl-NL" sz="9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0"/>
            <a:ext cx="5467350" cy="630555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63688" y="5013176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Hoofdstuk 6 zou voor jullie gesneden koek moeten zijn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775148" y="3356992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Hoofdstuk 5 is voor een groot deel al bij jullie bekend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592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komt een bestek tot stand?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1.1 Voorbereiding</a:t>
            </a:r>
          </a:p>
          <a:p>
            <a:pPr lvl="1"/>
            <a:r>
              <a:rPr lang="nl-NL" dirty="0" smtClean="0"/>
              <a:t>Waar moet de opdracht aan voldoen (programma van eisen)</a:t>
            </a:r>
          </a:p>
          <a:p>
            <a:pPr lvl="1"/>
            <a:r>
              <a:rPr lang="nl-NL" dirty="0" smtClean="0"/>
              <a:t>Ontwerper of ingenieursbureau gaat alles onderzoeken</a:t>
            </a:r>
          </a:p>
          <a:p>
            <a:pPr lvl="2"/>
            <a:r>
              <a:rPr lang="nl-NL" dirty="0" smtClean="0"/>
              <a:t>Vergunningen, bestemmingsplannen</a:t>
            </a:r>
          </a:p>
          <a:p>
            <a:pPr lvl="2"/>
            <a:r>
              <a:rPr lang="nl-NL" dirty="0" smtClean="0"/>
              <a:t>Kaarten</a:t>
            </a:r>
          </a:p>
          <a:p>
            <a:pPr lvl="2"/>
            <a:r>
              <a:rPr lang="nl-NL" dirty="0" smtClean="0"/>
              <a:t>Bodemgesteldheid</a:t>
            </a:r>
          </a:p>
          <a:p>
            <a:pPr lvl="2"/>
            <a:r>
              <a:rPr lang="nl-NL" dirty="0" smtClean="0"/>
              <a:t>Kostenraming</a:t>
            </a:r>
          </a:p>
          <a:p>
            <a:pPr lvl="1"/>
            <a:r>
              <a:rPr lang="nl-NL" dirty="0" smtClean="0"/>
              <a:t>Resultaat: een plan </a:t>
            </a:r>
            <a:r>
              <a:rPr lang="nl-NL" dirty="0"/>
              <a:t>dat aan de gestelde eisen </a:t>
            </a:r>
            <a:r>
              <a:rPr lang="nl-NL" dirty="0" smtClean="0"/>
              <a:t>voldoet, technisch </a:t>
            </a:r>
            <a:r>
              <a:rPr lang="nl-NL" dirty="0"/>
              <a:t>mogelijk is, gebaseerd is op een goede kennis van het terrein en uitvoerbaar is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Hieruit komt het bestek voort</a:t>
            </a: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355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komt een bestek tot stand?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1.2 Aanbestedingsvormen</a:t>
            </a:r>
          </a:p>
          <a:p>
            <a:pPr lvl="1"/>
            <a:r>
              <a:rPr lang="nl-NL" dirty="0" smtClean="0"/>
              <a:t>Openbare aanbesteding</a:t>
            </a:r>
          </a:p>
          <a:p>
            <a:pPr lvl="2"/>
            <a:r>
              <a:rPr lang="nl-NL" dirty="0" smtClean="0"/>
              <a:t>Iedereen mag inschrijven</a:t>
            </a:r>
          </a:p>
          <a:p>
            <a:pPr lvl="1"/>
            <a:r>
              <a:rPr lang="nl-NL" dirty="0" smtClean="0"/>
              <a:t>Openbare aanbesteding met voorafgaande selectie</a:t>
            </a:r>
          </a:p>
          <a:p>
            <a:pPr lvl="2"/>
            <a:r>
              <a:rPr lang="nl-NL" dirty="0" smtClean="0"/>
              <a:t>Iedereen mag reageren, maar slechts een deel krijgt een uitnodiging om in te schrijven</a:t>
            </a:r>
          </a:p>
          <a:p>
            <a:pPr lvl="1"/>
            <a:r>
              <a:rPr lang="nl-NL" dirty="0" smtClean="0"/>
              <a:t>Onderhandse aanbesteding</a:t>
            </a:r>
          </a:p>
          <a:p>
            <a:pPr lvl="2"/>
            <a:r>
              <a:rPr lang="nl-NL" dirty="0" smtClean="0"/>
              <a:t>Slechts een beperkt aantal aannemers wordt gevraagd.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045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komt een bestek tot stand?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1.3 Uitvoering</a:t>
            </a:r>
          </a:p>
          <a:p>
            <a:pPr lvl="1"/>
            <a:r>
              <a:rPr lang="nl-NL" dirty="0" smtClean="0"/>
              <a:t>Grote projecten</a:t>
            </a:r>
          </a:p>
          <a:p>
            <a:pPr lvl="2"/>
            <a:r>
              <a:rPr lang="nl-NL" dirty="0" smtClean="0"/>
              <a:t>Projectleider </a:t>
            </a:r>
            <a:r>
              <a:rPr lang="nl-NL" dirty="0" smtClean="0">
                <a:sym typeface="Wingdings" panose="05000000000000000000" pitchFamily="2" charset="2"/>
              </a:rPr>
              <a:t> uitvoerder  voorman  werkploeg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Kleinere projecten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Voorman  werkploeg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Controle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Opzichter controleert of iedereen zich aan het bestek houdt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Werkbesprekingen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1.4 Oplevering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Afronding van het project en acceptatie van de opdrachtgever.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324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7" y="228600"/>
            <a:ext cx="6282407" cy="990600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2. Bestek</a:t>
            </a:r>
            <a:endParaRPr lang="nl-NL" altLang="nl-NL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nl-NL" sz="2800"/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800"/>
              <a:t>Een beschrijving van het werk, 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800"/>
              <a:t>de daarbij behorende tekeningen, 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800"/>
              <a:t>de voor het werk gestelde voorwaarden, 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800"/>
              <a:t>de nota van inlichtingen 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800"/>
              <a:t>en proces verbaal van aanwijzing</a:t>
            </a:r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nl-NL" sz="2800"/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nl-NL" sz="2800"/>
          </a:p>
          <a:p>
            <a:pPr marL="320040" indent="-32004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nl-NL" sz="2000"/>
              <a:t>Geschreven bij grote projecten</a:t>
            </a:r>
            <a:endParaRPr lang="nl-NL" sz="2000" u="sng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383427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Twee verschillende </a:t>
            </a:r>
            <a:r>
              <a:rPr lang="nl-NL" dirty="0" err="1" smtClean="0"/>
              <a:t>systematieken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Woning- en utiliteitsbouw: </a:t>
            </a:r>
            <a:r>
              <a:rPr lang="nl-NL" dirty="0" err="1" smtClean="0"/>
              <a:t>Stabu</a:t>
            </a:r>
            <a:endParaRPr lang="nl-NL" dirty="0" smtClean="0"/>
          </a:p>
          <a:p>
            <a:pPr lvl="1"/>
            <a:r>
              <a:rPr lang="nl-NL" dirty="0" smtClean="0"/>
              <a:t>Woningen</a:t>
            </a:r>
          </a:p>
          <a:p>
            <a:pPr lvl="1"/>
            <a:r>
              <a:rPr lang="nl-NL" dirty="0" smtClean="0"/>
              <a:t>Gebouwen zonder woonbestemming</a:t>
            </a:r>
          </a:p>
          <a:p>
            <a:r>
              <a:rPr lang="nl-NL" dirty="0" smtClean="0"/>
              <a:t>Grond- weg- en waterbouw: RAW</a:t>
            </a:r>
          </a:p>
          <a:p>
            <a:pPr lvl="1"/>
            <a:r>
              <a:rPr lang="nl-NL" dirty="0" smtClean="0"/>
              <a:t>Deze is dus vooral voor jullie relevant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2745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8456</TotalTime>
  <Words>476</Words>
  <Application>Microsoft Office PowerPoint</Application>
  <PresentationFormat>Diavoorstelling (4:3)</PresentationFormat>
  <Paragraphs>101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Kantoorthema</vt:lpstr>
      <vt:lpstr>PowerPoint-presentatie</vt:lpstr>
      <vt:lpstr>Bestekken begroten</vt:lpstr>
      <vt:lpstr>Bestekken begroten</vt:lpstr>
      <vt:lpstr>PowerPoint-presentatie</vt:lpstr>
      <vt:lpstr>Hoe komt een bestek tot stand?</vt:lpstr>
      <vt:lpstr>Hoe komt een bestek tot stand?</vt:lpstr>
      <vt:lpstr>Hoe komt een bestek tot stand?</vt:lpstr>
      <vt:lpstr>2. Bestek</vt:lpstr>
      <vt:lpstr>Bestek</vt:lpstr>
      <vt:lpstr>2.1 Inhoud van het bestek</vt:lpstr>
      <vt:lpstr>2.2 Bestek als informatiebron</vt:lpstr>
      <vt:lpstr>2.3 Kostenbegroting en inschrijvingsbegroting</vt:lpstr>
      <vt:lpstr>2.4 Het bestek als overeenkomst</vt:lpstr>
      <vt:lpstr>2.5 Rechten en Plichten</vt:lpstr>
      <vt:lpstr>Opdrachten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147</cp:revision>
  <dcterms:created xsi:type="dcterms:W3CDTF">2013-11-15T15:05:42Z</dcterms:created>
  <dcterms:modified xsi:type="dcterms:W3CDTF">2020-03-26T09:58:13Z</dcterms:modified>
</cp:coreProperties>
</file>