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25"/>
  </p:notesMasterIdLst>
  <p:sldIdLst>
    <p:sldId id="257" r:id="rId2"/>
    <p:sldId id="258" r:id="rId3"/>
    <p:sldId id="259" r:id="rId4"/>
    <p:sldId id="263" r:id="rId5"/>
    <p:sldId id="260" r:id="rId6"/>
    <p:sldId id="261" r:id="rId7"/>
    <p:sldId id="262" r:id="rId8"/>
    <p:sldId id="264" r:id="rId9"/>
    <p:sldId id="265" r:id="rId10"/>
    <p:sldId id="266" r:id="rId11"/>
    <p:sldId id="267" r:id="rId12"/>
    <p:sldId id="268" r:id="rId13"/>
    <p:sldId id="269" r:id="rId14"/>
    <p:sldId id="278" r:id="rId15"/>
    <p:sldId id="270" r:id="rId16"/>
    <p:sldId id="271" r:id="rId17"/>
    <p:sldId id="272" r:id="rId18"/>
    <p:sldId id="276" r:id="rId19"/>
    <p:sldId id="277" r:id="rId20"/>
    <p:sldId id="273" r:id="rId21"/>
    <p:sldId id="274" r:id="rId22"/>
    <p:sldId id="279" r:id="rId23"/>
    <p:sldId id="27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2BF0DC41-F1F3-4857-9558-1DA919C0CB7B}">
          <p14:sldIdLst>
            <p14:sldId id="257"/>
            <p14:sldId id="258"/>
            <p14:sldId id="259"/>
            <p14:sldId id="263"/>
            <p14:sldId id="260"/>
            <p14:sldId id="261"/>
            <p14:sldId id="262"/>
            <p14:sldId id="264"/>
            <p14:sldId id="265"/>
            <p14:sldId id="266"/>
            <p14:sldId id="267"/>
            <p14:sldId id="268"/>
            <p14:sldId id="269"/>
            <p14:sldId id="278"/>
            <p14:sldId id="270"/>
            <p14:sldId id="271"/>
            <p14:sldId id="272"/>
            <p14:sldId id="276"/>
            <p14:sldId id="277"/>
            <p14:sldId id="273"/>
            <p14:sldId id="274"/>
            <p14:sldId id="279"/>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EC20E35-A176-4012-BC5E-935CFFF8708E}" styleName="Stijl, gemiddeld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9347" autoAdjust="0"/>
  </p:normalViewPr>
  <p:slideViewPr>
    <p:cSldViewPr snapToGrid="0">
      <p:cViewPr>
        <p:scale>
          <a:sx n="70" d="100"/>
          <a:sy n="70" d="100"/>
        </p:scale>
        <p:origin x="116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9EC789-2B30-4F02-A1F3-0451CFA7708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nl-NL"/>
        </a:p>
      </dgm:t>
    </dgm:pt>
    <dgm:pt modelId="{260B0558-43F8-4FB7-AE03-9ABBF1290879}">
      <dgm:prSet custT="1"/>
      <dgm:spPr/>
      <dgm:t>
        <a:bodyPr/>
        <a:lstStyle/>
        <a:p>
          <a:r>
            <a:rPr lang="en-US" sz="2800"/>
            <a:t>Plan van aanpak / Activiteitenplan  </a:t>
          </a:r>
          <a:endParaRPr lang="nl-NL" sz="2800"/>
        </a:p>
      </dgm:t>
    </dgm:pt>
    <dgm:pt modelId="{D6FC42B1-F99B-49BC-A8AC-BF1CA2D5909E}" type="parTrans" cxnId="{DC96F0A7-4830-43ED-9895-9CB457F69507}">
      <dgm:prSet/>
      <dgm:spPr/>
      <dgm:t>
        <a:bodyPr/>
        <a:lstStyle/>
        <a:p>
          <a:endParaRPr lang="nl-NL" sz="2400"/>
        </a:p>
      </dgm:t>
    </dgm:pt>
    <dgm:pt modelId="{520C345D-9E5C-464F-9800-C29A1DB280F9}" type="sibTrans" cxnId="{DC96F0A7-4830-43ED-9895-9CB457F69507}">
      <dgm:prSet/>
      <dgm:spPr/>
      <dgm:t>
        <a:bodyPr/>
        <a:lstStyle/>
        <a:p>
          <a:endParaRPr lang="nl-NL" sz="2400"/>
        </a:p>
      </dgm:t>
    </dgm:pt>
    <dgm:pt modelId="{9C3573D4-926A-4AEC-AACD-58C02810D5F3}">
      <dgm:prSet custT="1"/>
      <dgm:spPr/>
      <dgm:t>
        <a:bodyPr/>
        <a:lstStyle/>
        <a:p>
          <a:r>
            <a:rPr lang="en-US" sz="2800"/>
            <a:t>Doelen behalen met activiteiten</a:t>
          </a:r>
          <a:endParaRPr lang="nl-NL" sz="2800"/>
        </a:p>
      </dgm:t>
    </dgm:pt>
    <dgm:pt modelId="{C2FA71A5-CD9F-4884-9BAD-E4B2FBB2ED4D}" type="parTrans" cxnId="{9B55646C-29C6-41DD-93DF-8F5C39425141}">
      <dgm:prSet/>
      <dgm:spPr/>
      <dgm:t>
        <a:bodyPr/>
        <a:lstStyle/>
        <a:p>
          <a:endParaRPr lang="nl-NL" sz="2400"/>
        </a:p>
      </dgm:t>
    </dgm:pt>
    <dgm:pt modelId="{B3E37E18-9456-448D-9195-2D90632CF689}" type="sibTrans" cxnId="{9B55646C-29C6-41DD-93DF-8F5C39425141}">
      <dgm:prSet/>
      <dgm:spPr/>
      <dgm:t>
        <a:bodyPr/>
        <a:lstStyle/>
        <a:p>
          <a:endParaRPr lang="nl-NL" sz="2400"/>
        </a:p>
      </dgm:t>
    </dgm:pt>
    <dgm:pt modelId="{F29CB1F8-FF78-43C8-8844-1EF98C57B28A}">
      <dgm:prSet custT="1"/>
      <dgm:spPr/>
      <dgm:t>
        <a:bodyPr/>
        <a:lstStyle/>
        <a:p>
          <a:r>
            <a:rPr lang="en-US" sz="2800" dirty="0" err="1"/>
            <a:t>Leerstijlen</a:t>
          </a:r>
          <a:r>
            <a:rPr lang="en-US" sz="2800" dirty="0"/>
            <a:t> + de </a:t>
          </a:r>
          <a:r>
            <a:rPr lang="en-US" sz="2800" dirty="0" err="1"/>
            <a:t>invloed</a:t>
          </a:r>
          <a:r>
            <a:rPr lang="en-US" sz="2800" dirty="0"/>
            <a:t> van </a:t>
          </a:r>
          <a:r>
            <a:rPr lang="en-US" sz="2800" dirty="0" err="1"/>
            <a:t>leerstijlen</a:t>
          </a:r>
          <a:r>
            <a:rPr lang="en-US" sz="2800" dirty="0"/>
            <a:t> op de </a:t>
          </a:r>
          <a:r>
            <a:rPr lang="en-US" sz="2800" dirty="0" err="1"/>
            <a:t>activiteit</a:t>
          </a:r>
          <a:endParaRPr lang="nl-NL" sz="2800" dirty="0"/>
        </a:p>
      </dgm:t>
    </dgm:pt>
    <dgm:pt modelId="{CE452C11-29B8-46EB-ACA3-AA36B63114C7}" type="parTrans" cxnId="{E50D5FD2-1C0B-4AA5-9E53-CCAFB6ADC389}">
      <dgm:prSet/>
      <dgm:spPr/>
      <dgm:t>
        <a:bodyPr/>
        <a:lstStyle/>
        <a:p>
          <a:endParaRPr lang="nl-NL" sz="2400"/>
        </a:p>
      </dgm:t>
    </dgm:pt>
    <dgm:pt modelId="{031418C7-D0C0-4C59-B3C7-D1010A734159}" type="sibTrans" cxnId="{E50D5FD2-1C0B-4AA5-9E53-CCAFB6ADC389}">
      <dgm:prSet/>
      <dgm:spPr/>
      <dgm:t>
        <a:bodyPr/>
        <a:lstStyle/>
        <a:p>
          <a:endParaRPr lang="nl-NL" sz="2400"/>
        </a:p>
      </dgm:t>
    </dgm:pt>
    <dgm:pt modelId="{3600A1E0-3FE6-4344-A1C5-F4DA4D551D36}">
      <dgm:prSet custT="1"/>
      <dgm:spPr/>
      <dgm:t>
        <a:bodyPr/>
        <a:lstStyle/>
        <a:p>
          <a:r>
            <a:rPr lang="en-US" sz="2800"/>
            <a:t>Beeld denken</a:t>
          </a:r>
          <a:endParaRPr lang="nl-NL" sz="2800"/>
        </a:p>
      </dgm:t>
    </dgm:pt>
    <dgm:pt modelId="{8A2FD5F5-AAFD-4161-93D0-8AA850FE4F65}" type="parTrans" cxnId="{ED4190AF-62B2-43AB-AC29-E7C3B1207165}">
      <dgm:prSet/>
      <dgm:spPr/>
      <dgm:t>
        <a:bodyPr/>
        <a:lstStyle/>
        <a:p>
          <a:endParaRPr lang="nl-NL" sz="2400"/>
        </a:p>
      </dgm:t>
    </dgm:pt>
    <dgm:pt modelId="{92AE97C0-16F5-4FFE-8CE3-98E62A75ECE0}" type="sibTrans" cxnId="{ED4190AF-62B2-43AB-AC29-E7C3B1207165}">
      <dgm:prSet/>
      <dgm:spPr/>
      <dgm:t>
        <a:bodyPr/>
        <a:lstStyle/>
        <a:p>
          <a:endParaRPr lang="nl-NL" sz="2400"/>
        </a:p>
      </dgm:t>
    </dgm:pt>
    <dgm:pt modelId="{947F656F-3B2F-4AF0-8C23-D4A8EA6A7EC5}">
      <dgm:prSet custT="1"/>
      <dgm:spPr/>
      <dgm:t>
        <a:bodyPr/>
        <a:lstStyle/>
        <a:p>
          <a:r>
            <a:rPr lang="nl-NL" sz="2800"/>
            <a:t>Creatieve opdracht </a:t>
          </a:r>
        </a:p>
      </dgm:t>
    </dgm:pt>
    <dgm:pt modelId="{DD2CB06A-BCAB-4BE7-B5A9-D083A6BE5E12}" type="parTrans" cxnId="{56D1133A-40CB-4F91-8793-E3717A76766C}">
      <dgm:prSet/>
      <dgm:spPr/>
      <dgm:t>
        <a:bodyPr/>
        <a:lstStyle/>
        <a:p>
          <a:endParaRPr lang="nl-NL" sz="2400"/>
        </a:p>
      </dgm:t>
    </dgm:pt>
    <dgm:pt modelId="{50988465-674D-4344-8E41-707D3E909B1D}" type="sibTrans" cxnId="{56D1133A-40CB-4F91-8793-E3717A76766C}">
      <dgm:prSet/>
      <dgm:spPr/>
      <dgm:t>
        <a:bodyPr/>
        <a:lstStyle/>
        <a:p>
          <a:endParaRPr lang="nl-NL" sz="2400"/>
        </a:p>
      </dgm:t>
    </dgm:pt>
    <dgm:pt modelId="{A7DFA1D1-D938-4271-8956-D1FA8AF19A0A}">
      <dgm:prSet custT="1"/>
      <dgm:spPr/>
      <dgm:t>
        <a:bodyPr/>
        <a:lstStyle/>
        <a:p>
          <a:r>
            <a:rPr lang="nl-NL" sz="2800"/>
            <a:t>Overzicht creatieve opdrachten</a:t>
          </a:r>
        </a:p>
      </dgm:t>
    </dgm:pt>
    <dgm:pt modelId="{456A893A-EEA9-4F74-AA69-A71B6245608E}" type="parTrans" cxnId="{EDE012CE-F691-468C-BEE5-B4538642DDD6}">
      <dgm:prSet/>
      <dgm:spPr/>
      <dgm:t>
        <a:bodyPr/>
        <a:lstStyle/>
        <a:p>
          <a:endParaRPr lang="nl-NL" sz="2400"/>
        </a:p>
      </dgm:t>
    </dgm:pt>
    <dgm:pt modelId="{368DB269-4DE5-41A0-A271-75BC1AA43B19}" type="sibTrans" cxnId="{EDE012CE-F691-468C-BEE5-B4538642DDD6}">
      <dgm:prSet/>
      <dgm:spPr/>
      <dgm:t>
        <a:bodyPr/>
        <a:lstStyle/>
        <a:p>
          <a:endParaRPr lang="nl-NL" sz="2400"/>
        </a:p>
      </dgm:t>
    </dgm:pt>
    <dgm:pt modelId="{839848A3-5C8F-41AF-98A2-A1D462B7AB69}" type="pres">
      <dgm:prSet presAssocID="{B59EC789-2B30-4F02-A1F3-0451CFA77085}" presName="linear" presStyleCnt="0">
        <dgm:presLayoutVars>
          <dgm:animLvl val="lvl"/>
          <dgm:resizeHandles val="exact"/>
        </dgm:presLayoutVars>
      </dgm:prSet>
      <dgm:spPr/>
    </dgm:pt>
    <dgm:pt modelId="{FF385511-7876-4B5B-BB8A-A62A4CFFED05}" type="pres">
      <dgm:prSet presAssocID="{260B0558-43F8-4FB7-AE03-9ABBF1290879}" presName="parentText" presStyleLbl="node1" presStyleIdx="0" presStyleCnt="6">
        <dgm:presLayoutVars>
          <dgm:chMax val="0"/>
          <dgm:bulletEnabled val="1"/>
        </dgm:presLayoutVars>
      </dgm:prSet>
      <dgm:spPr/>
    </dgm:pt>
    <dgm:pt modelId="{12A9FB43-7D79-4C19-A70B-3B3D0C7A9589}" type="pres">
      <dgm:prSet presAssocID="{520C345D-9E5C-464F-9800-C29A1DB280F9}" presName="spacer" presStyleCnt="0"/>
      <dgm:spPr/>
    </dgm:pt>
    <dgm:pt modelId="{C09E3702-CF6C-4237-B94F-A1EF12E29E9D}" type="pres">
      <dgm:prSet presAssocID="{9C3573D4-926A-4AEC-AACD-58C02810D5F3}" presName="parentText" presStyleLbl="node1" presStyleIdx="1" presStyleCnt="6">
        <dgm:presLayoutVars>
          <dgm:chMax val="0"/>
          <dgm:bulletEnabled val="1"/>
        </dgm:presLayoutVars>
      </dgm:prSet>
      <dgm:spPr/>
    </dgm:pt>
    <dgm:pt modelId="{527FF86A-94A3-4218-A7F6-AA26603EDE97}" type="pres">
      <dgm:prSet presAssocID="{B3E37E18-9456-448D-9195-2D90632CF689}" presName="spacer" presStyleCnt="0"/>
      <dgm:spPr/>
    </dgm:pt>
    <dgm:pt modelId="{089081A5-47DB-4581-A62B-E350CFEA743C}" type="pres">
      <dgm:prSet presAssocID="{F29CB1F8-FF78-43C8-8844-1EF98C57B28A}" presName="parentText" presStyleLbl="node1" presStyleIdx="2" presStyleCnt="6">
        <dgm:presLayoutVars>
          <dgm:chMax val="0"/>
          <dgm:bulletEnabled val="1"/>
        </dgm:presLayoutVars>
      </dgm:prSet>
      <dgm:spPr/>
    </dgm:pt>
    <dgm:pt modelId="{574CE149-889E-4EFB-87A6-7D05CF554067}" type="pres">
      <dgm:prSet presAssocID="{031418C7-D0C0-4C59-B3C7-D1010A734159}" presName="spacer" presStyleCnt="0"/>
      <dgm:spPr/>
    </dgm:pt>
    <dgm:pt modelId="{E094A3B2-121B-4F6B-A3FF-4D8B765EDC44}" type="pres">
      <dgm:prSet presAssocID="{3600A1E0-3FE6-4344-A1C5-F4DA4D551D36}" presName="parentText" presStyleLbl="node1" presStyleIdx="3" presStyleCnt="6">
        <dgm:presLayoutVars>
          <dgm:chMax val="0"/>
          <dgm:bulletEnabled val="1"/>
        </dgm:presLayoutVars>
      </dgm:prSet>
      <dgm:spPr/>
    </dgm:pt>
    <dgm:pt modelId="{490876C1-708D-4A3B-8D10-6761CD1F0129}" type="pres">
      <dgm:prSet presAssocID="{92AE97C0-16F5-4FFE-8CE3-98E62A75ECE0}" presName="spacer" presStyleCnt="0"/>
      <dgm:spPr/>
    </dgm:pt>
    <dgm:pt modelId="{97C20AE4-AEC8-4214-B387-D141D773F8A2}" type="pres">
      <dgm:prSet presAssocID="{947F656F-3B2F-4AF0-8C23-D4A8EA6A7EC5}" presName="parentText" presStyleLbl="node1" presStyleIdx="4" presStyleCnt="6">
        <dgm:presLayoutVars>
          <dgm:chMax val="0"/>
          <dgm:bulletEnabled val="1"/>
        </dgm:presLayoutVars>
      </dgm:prSet>
      <dgm:spPr/>
    </dgm:pt>
    <dgm:pt modelId="{117803B0-DB5B-4FBD-8E3E-5757277E64A5}" type="pres">
      <dgm:prSet presAssocID="{50988465-674D-4344-8E41-707D3E909B1D}" presName="spacer" presStyleCnt="0"/>
      <dgm:spPr/>
    </dgm:pt>
    <dgm:pt modelId="{7726F47F-9CE8-4F38-9714-687AB121FDC5}" type="pres">
      <dgm:prSet presAssocID="{A7DFA1D1-D938-4271-8956-D1FA8AF19A0A}" presName="parentText" presStyleLbl="node1" presStyleIdx="5" presStyleCnt="6">
        <dgm:presLayoutVars>
          <dgm:chMax val="0"/>
          <dgm:bulletEnabled val="1"/>
        </dgm:presLayoutVars>
      </dgm:prSet>
      <dgm:spPr/>
    </dgm:pt>
  </dgm:ptLst>
  <dgm:cxnLst>
    <dgm:cxn modelId="{B229E70E-759C-453F-A12D-8B0CEAD673EB}" type="presOf" srcId="{B59EC789-2B30-4F02-A1F3-0451CFA77085}" destId="{839848A3-5C8F-41AF-98A2-A1D462B7AB69}" srcOrd="0" destOrd="0" presId="urn:microsoft.com/office/officeart/2005/8/layout/vList2"/>
    <dgm:cxn modelId="{BF2DC10F-31DD-4144-BEEC-7DA2E06AE34C}" type="presOf" srcId="{947F656F-3B2F-4AF0-8C23-D4A8EA6A7EC5}" destId="{97C20AE4-AEC8-4214-B387-D141D773F8A2}" srcOrd="0" destOrd="0" presId="urn:microsoft.com/office/officeart/2005/8/layout/vList2"/>
    <dgm:cxn modelId="{DF2E7936-81F6-40ED-A7AE-46B4A92CC0E7}" type="presOf" srcId="{3600A1E0-3FE6-4344-A1C5-F4DA4D551D36}" destId="{E094A3B2-121B-4F6B-A3FF-4D8B765EDC44}" srcOrd="0" destOrd="0" presId="urn:microsoft.com/office/officeart/2005/8/layout/vList2"/>
    <dgm:cxn modelId="{56D1133A-40CB-4F91-8793-E3717A76766C}" srcId="{B59EC789-2B30-4F02-A1F3-0451CFA77085}" destId="{947F656F-3B2F-4AF0-8C23-D4A8EA6A7EC5}" srcOrd="4" destOrd="0" parTransId="{DD2CB06A-BCAB-4BE7-B5A9-D083A6BE5E12}" sibTransId="{50988465-674D-4344-8E41-707D3E909B1D}"/>
    <dgm:cxn modelId="{B47EE040-F61D-45DD-964E-AEA6ADDAE112}" type="presOf" srcId="{260B0558-43F8-4FB7-AE03-9ABBF1290879}" destId="{FF385511-7876-4B5B-BB8A-A62A4CFFED05}" srcOrd="0" destOrd="0" presId="urn:microsoft.com/office/officeart/2005/8/layout/vList2"/>
    <dgm:cxn modelId="{3407D26B-F4EB-49A4-B4F9-8D686CFE8F24}" type="presOf" srcId="{F29CB1F8-FF78-43C8-8844-1EF98C57B28A}" destId="{089081A5-47DB-4581-A62B-E350CFEA743C}" srcOrd="0" destOrd="0" presId="urn:microsoft.com/office/officeart/2005/8/layout/vList2"/>
    <dgm:cxn modelId="{9B55646C-29C6-41DD-93DF-8F5C39425141}" srcId="{B59EC789-2B30-4F02-A1F3-0451CFA77085}" destId="{9C3573D4-926A-4AEC-AACD-58C02810D5F3}" srcOrd="1" destOrd="0" parTransId="{C2FA71A5-CD9F-4884-9BAD-E4B2FBB2ED4D}" sibTransId="{B3E37E18-9456-448D-9195-2D90632CF689}"/>
    <dgm:cxn modelId="{87101881-C291-4124-8390-AE142FA8960E}" type="presOf" srcId="{A7DFA1D1-D938-4271-8956-D1FA8AF19A0A}" destId="{7726F47F-9CE8-4F38-9714-687AB121FDC5}" srcOrd="0" destOrd="0" presId="urn:microsoft.com/office/officeart/2005/8/layout/vList2"/>
    <dgm:cxn modelId="{5C4ADEA6-990D-4812-B313-19404605EE6D}" type="presOf" srcId="{9C3573D4-926A-4AEC-AACD-58C02810D5F3}" destId="{C09E3702-CF6C-4237-B94F-A1EF12E29E9D}" srcOrd="0" destOrd="0" presId="urn:microsoft.com/office/officeart/2005/8/layout/vList2"/>
    <dgm:cxn modelId="{DC96F0A7-4830-43ED-9895-9CB457F69507}" srcId="{B59EC789-2B30-4F02-A1F3-0451CFA77085}" destId="{260B0558-43F8-4FB7-AE03-9ABBF1290879}" srcOrd="0" destOrd="0" parTransId="{D6FC42B1-F99B-49BC-A8AC-BF1CA2D5909E}" sibTransId="{520C345D-9E5C-464F-9800-C29A1DB280F9}"/>
    <dgm:cxn modelId="{ED4190AF-62B2-43AB-AC29-E7C3B1207165}" srcId="{B59EC789-2B30-4F02-A1F3-0451CFA77085}" destId="{3600A1E0-3FE6-4344-A1C5-F4DA4D551D36}" srcOrd="3" destOrd="0" parTransId="{8A2FD5F5-AAFD-4161-93D0-8AA850FE4F65}" sibTransId="{92AE97C0-16F5-4FFE-8CE3-98E62A75ECE0}"/>
    <dgm:cxn modelId="{EDE012CE-F691-468C-BEE5-B4538642DDD6}" srcId="{B59EC789-2B30-4F02-A1F3-0451CFA77085}" destId="{A7DFA1D1-D938-4271-8956-D1FA8AF19A0A}" srcOrd="5" destOrd="0" parTransId="{456A893A-EEA9-4F74-AA69-A71B6245608E}" sibTransId="{368DB269-4DE5-41A0-A271-75BC1AA43B19}"/>
    <dgm:cxn modelId="{E50D5FD2-1C0B-4AA5-9E53-CCAFB6ADC389}" srcId="{B59EC789-2B30-4F02-A1F3-0451CFA77085}" destId="{F29CB1F8-FF78-43C8-8844-1EF98C57B28A}" srcOrd="2" destOrd="0" parTransId="{CE452C11-29B8-46EB-ACA3-AA36B63114C7}" sibTransId="{031418C7-D0C0-4C59-B3C7-D1010A734159}"/>
    <dgm:cxn modelId="{00950D16-2195-4C4C-AE09-4BA425A4801B}" type="presParOf" srcId="{839848A3-5C8F-41AF-98A2-A1D462B7AB69}" destId="{FF385511-7876-4B5B-BB8A-A62A4CFFED05}" srcOrd="0" destOrd="0" presId="urn:microsoft.com/office/officeart/2005/8/layout/vList2"/>
    <dgm:cxn modelId="{20F6A538-2EEA-404E-B7C5-CC11409C2C10}" type="presParOf" srcId="{839848A3-5C8F-41AF-98A2-A1D462B7AB69}" destId="{12A9FB43-7D79-4C19-A70B-3B3D0C7A9589}" srcOrd="1" destOrd="0" presId="urn:microsoft.com/office/officeart/2005/8/layout/vList2"/>
    <dgm:cxn modelId="{F57C68AF-37EC-430D-979D-5F40B4E18C27}" type="presParOf" srcId="{839848A3-5C8F-41AF-98A2-A1D462B7AB69}" destId="{C09E3702-CF6C-4237-B94F-A1EF12E29E9D}" srcOrd="2" destOrd="0" presId="urn:microsoft.com/office/officeart/2005/8/layout/vList2"/>
    <dgm:cxn modelId="{9233A3E2-57E2-4216-832C-D14BD60AF447}" type="presParOf" srcId="{839848A3-5C8F-41AF-98A2-A1D462B7AB69}" destId="{527FF86A-94A3-4218-A7F6-AA26603EDE97}" srcOrd="3" destOrd="0" presId="urn:microsoft.com/office/officeart/2005/8/layout/vList2"/>
    <dgm:cxn modelId="{51D7CF83-4536-4841-921A-3D9599DEED2E}" type="presParOf" srcId="{839848A3-5C8F-41AF-98A2-A1D462B7AB69}" destId="{089081A5-47DB-4581-A62B-E350CFEA743C}" srcOrd="4" destOrd="0" presId="urn:microsoft.com/office/officeart/2005/8/layout/vList2"/>
    <dgm:cxn modelId="{9CE1CB5F-229C-4E6F-87CC-E98EEB641E97}" type="presParOf" srcId="{839848A3-5C8F-41AF-98A2-A1D462B7AB69}" destId="{574CE149-889E-4EFB-87A6-7D05CF554067}" srcOrd="5" destOrd="0" presId="urn:microsoft.com/office/officeart/2005/8/layout/vList2"/>
    <dgm:cxn modelId="{1661AEA9-FE71-4719-88AC-E917A9499864}" type="presParOf" srcId="{839848A3-5C8F-41AF-98A2-A1D462B7AB69}" destId="{E094A3B2-121B-4F6B-A3FF-4D8B765EDC44}" srcOrd="6" destOrd="0" presId="urn:microsoft.com/office/officeart/2005/8/layout/vList2"/>
    <dgm:cxn modelId="{9556F46B-B2C1-42C7-A769-64ECC679FCC3}" type="presParOf" srcId="{839848A3-5C8F-41AF-98A2-A1D462B7AB69}" destId="{490876C1-708D-4A3B-8D10-6761CD1F0129}" srcOrd="7" destOrd="0" presId="urn:microsoft.com/office/officeart/2005/8/layout/vList2"/>
    <dgm:cxn modelId="{8E5A2261-8266-4F94-B399-ED053DF7285F}" type="presParOf" srcId="{839848A3-5C8F-41AF-98A2-A1D462B7AB69}" destId="{97C20AE4-AEC8-4214-B387-D141D773F8A2}" srcOrd="8" destOrd="0" presId="urn:microsoft.com/office/officeart/2005/8/layout/vList2"/>
    <dgm:cxn modelId="{6241A541-49CF-4EB0-B4D3-17C682CE09B8}" type="presParOf" srcId="{839848A3-5C8F-41AF-98A2-A1D462B7AB69}" destId="{117803B0-DB5B-4FBD-8E3E-5757277E64A5}" srcOrd="9" destOrd="0" presId="urn:microsoft.com/office/officeart/2005/8/layout/vList2"/>
    <dgm:cxn modelId="{F2D9ADDD-C05D-40ED-ACA5-C577545236FA}" type="presParOf" srcId="{839848A3-5C8F-41AF-98A2-A1D462B7AB69}" destId="{7726F47F-9CE8-4F38-9714-687AB121FDC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12A9E8-3FF9-4190-BFA7-6AC7A669A3D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nl-NL"/>
        </a:p>
      </dgm:t>
    </dgm:pt>
    <dgm:pt modelId="{110C9DBC-B52D-4BB2-B39F-BA4A4606E924}">
      <dgm:prSet/>
      <dgm:spPr/>
      <dgm:t>
        <a:bodyPr/>
        <a:lstStyle/>
        <a:p>
          <a:r>
            <a:rPr lang="nl-NL" dirty="0"/>
            <a:t>De ongerichte leerstijl</a:t>
          </a:r>
        </a:p>
      </dgm:t>
    </dgm:pt>
    <dgm:pt modelId="{B86F8BEB-44F8-42F8-9DE5-4E0695BCE3B9}" type="parTrans" cxnId="{24F197E9-34F1-47D1-B563-2B6BC1C40E9A}">
      <dgm:prSet/>
      <dgm:spPr/>
      <dgm:t>
        <a:bodyPr/>
        <a:lstStyle/>
        <a:p>
          <a:endParaRPr lang="nl-NL"/>
        </a:p>
      </dgm:t>
    </dgm:pt>
    <dgm:pt modelId="{EE9579BF-637B-408E-9F4A-2A6470D6249B}" type="sibTrans" cxnId="{24F197E9-34F1-47D1-B563-2B6BC1C40E9A}">
      <dgm:prSet/>
      <dgm:spPr/>
      <dgm:t>
        <a:bodyPr/>
        <a:lstStyle/>
        <a:p>
          <a:endParaRPr lang="nl-NL"/>
        </a:p>
      </dgm:t>
    </dgm:pt>
    <dgm:pt modelId="{F1DA321D-92D3-488B-A130-54FE4E20445B}">
      <dgm:prSet/>
      <dgm:spPr/>
      <dgm:t>
        <a:bodyPr/>
        <a:lstStyle/>
        <a:p>
          <a:r>
            <a:rPr lang="nl-NL" dirty="0"/>
            <a:t>De reproductiegerichte leerstijl</a:t>
          </a:r>
        </a:p>
      </dgm:t>
    </dgm:pt>
    <dgm:pt modelId="{7C980C47-340F-44F7-85D3-0BAEA6B9CC4E}" type="parTrans" cxnId="{C8E730A0-262E-40D8-897D-828D22955F3E}">
      <dgm:prSet/>
      <dgm:spPr/>
      <dgm:t>
        <a:bodyPr/>
        <a:lstStyle/>
        <a:p>
          <a:endParaRPr lang="nl-NL"/>
        </a:p>
      </dgm:t>
    </dgm:pt>
    <dgm:pt modelId="{E3261465-E7B6-4C9E-89A7-221741954A88}" type="sibTrans" cxnId="{C8E730A0-262E-40D8-897D-828D22955F3E}">
      <dgm:prSet/>
      <dgm:spPr/>
      <dgm:t>
        <a:bodyPr/>
        <a:lstStyle/>
        <a:p>
          <a:endParaRPr lang="nl-NL"/>
        </a:p>
      </dgm:t>
    </dgm:pt>
    <dgm:pt modelId="{B495ACA2-E076-40E9-98B9-DB0EC6C4B5D7}">
      <dgm:prSet/>
      <dgm:spPr/>
      <dgm:t>
        <a:bodyPr/>
        <a:lstStyle/>
        <a:p>
          <a:r>
            <a:rPr lang="nl-NL" dirty="0"/>
            <a:t>De toepassingsgerichte leerstijl</a:t>
          </a:r>
        </a:p>
      </dgm:t>
    </dgm:pt>
    <dgm:pt modelId="{8C72F0C6-1532-4944-85CE-16E1BDBB88CC}" type="parTrans" cxnId="{1F6A83F8-54BD-4C5D-BCC5-76651CAF79EC}">
      <dgm:prSet/>
      <dgm:spPr/>
      <dgm:t>
        <a:bodyPr/>
        <a:lstStyle/>
        <a:p>
          <a:endParaRPr lang="nl-NL"/>
        </a:p>
      </dgm:t>
    </dgm:pt>
    <dgm:pt modelId="{513F2E69-19B6-4B3C-BB8A-BB3F62FF80B6}" type="sibTrans" cxnId="{1F6A83F8-54BD-4C5D-BCC5-76651CAF79EC}">
      <dgm:prSet/>
      <dgm:spPr/>
      <dgm:t>
        <a:bodyPr/>
        <a:lstStyle/>
        <a:p>
          <a:endParaRPr lang="nl-NL"/>
        </a:p>
      </dgm:t>
    </dgm:pt>
    <dgm:pt modelId="{12341530-025E-4257-A97F-7F7B5E99E9C4}">
      <dgm:prSet/>
      <dgm:spPr/>
      <dgm:t>
        <a:bodyPr/>
        <a:lstStyle/>
        <a:p>
          <a:r>
            <a:rPr lang="nl-NL" dirty="0"/>
            <a:t>De betekenisvolle leerstijl.</a:t>
          </a:r>
        </a:p>
      </dgm:t>
    </dgm:pt>
    <dgm:pt modelId="{1E9C1550-38D0-4FB0-B088-996988311A21}" type="parTrans" cxnId="{092B1246-325E-48C3-974B-E87DDC4FD252}">
      <dgm:prSet/>
      <dgm:spPr/>
      <dgm:t>
        <a:bodyPr/>
        <a:lstStyle/>
        <a:p>
          <a:endParaRPr lang="nl-NL"/>
        </a:p>
      </dgm:t>
    </dgm:pt>
    <dgm:pt modelId="{43E0766E-CEB8-4A39-81A6-62D9FD61F609}" type="sibTrans" cxnId="{092B1246-325E-48C3-974B-E87DDC4FD252}">
      <dgm:prSet/>
      <dgm:spPr/>
      <dgm:t>
        <a:bodyPr/>
        <a:lstStyle/>
        <a:p>
          <a:endParaRPr lang="nl-NL"/>
        </a:p>
      </dgm:t>
    </dgm:pt>
    <dgm:pt modelId="{63C74EE5-0EEC-4EBF-AA65-8D644319FFBD}" type="pres">
      <dgm:prSet presAssocID="{7C12A9E8-3FF9-4190-BFA7-6AC7A669A3D1}" presName="Name0" presStyleCnt="0">
        <dgm:presLayoutVars>
          <dgm:dir/>
          <dgm:animLvl val="lvl"/>
          <dgm:resizeHandles val="exact"/>
        </dgm:presLayoutVars>
      </dgm:prSet>
      <dgm:spPr/>
    </dgm:pt>
    <dgm:pt modelId="{79AA9C72-C7CB-4B03-9B32-BF84A9517B28}" type="pres">
      <dgm:prSet presAssocID="{110C9DBC-B52D-4BB2-B39F-BA4A4606E924}" presName="linNode" presStyleCnt="0"/>
      <dgm:spPr/>
    </dgm:pt>
    <dgm:pt modelId="{B6BC7664-019E-4CF4-B019-BDDD5B6FF081}" type="pres">
      <dgm:prSet presAssocID="{110C9DBC-B52D-4BB2-B39F-BA4A4606E924}" presName="parentText" presStyleLbl="node1" presStyleIdx="0" presStyleCnt="4">
        <dgm:presLayoutVars>
          <dgm:chMax val="1"/>
          <dgm:bulletEnabled val="1"/>
        </dgm:presLayoutVars>
      </dgm:prSet>
      <dgm:spPr/>
    </dgm:pt>
    <dgm:pt modelId="{59B6DB2F-5093-4665-9772-1C9B5BF4FA2C}" type="pres">
      <dgm:prSet presAssocID="{EE9579BF-637B-408E-9F4A-2A6470D6249B}" presName="sp" presStyleCnt="0"/>
      <dgm:spPr/>
    </dgm:pt>
    <dgm:pt modelId="{DDAB3D1E-A09F-45EA-84D5-A89734615942}" type="pres">
      <dgm:prSet presAssocID="{F1DA321D-92D3-488B-A130-54FE4E20445B}" presName="linNode" presStyleCnt="0"/>
      <dgm:spPr/>
    </dgm:pt>
    <dgm:pt modelId="{5B613717-DBB3-4E3A-81EA-181FF4E79D15}" type="pres">
      <dgm:prSet presAssocID="{F1DA321D-92D3-488B-A130-54FE4E20445B}" presName="parentText" presStyleLbl="node1" presStyleIdx="1" presStyleCnt="4">
        <dgm:presLayoutVars>
          <dgm:chMax val="1"/>
          <dgm:bulletEnabled val="1"/>
        </dgm:presLayoutVars>
      </dgm:prSet>
      <dgm:spPr/>
    </dgm:pt>
    <dgm:pt modelId="{B6B830AD-752B-484B-9347-C1E2D35D8CAC}" type="pres">
      <dgm:prSet presAssocID="{E3261465-E7B6-4C9E-89A7-221741954A88}" presName="sp" presStyleCnt="0"/>
      <dgm:spPr/>
    </dgm:pt>
    <dgm:pt modelId="{12FDBBEE-E4BA-43BA-9B9D-67D18108E3B5}" type="pres">
      <dgm:prSet presAssocID="{B495ACA2-E076-40E9-98B9-DB0EC6C4B5D7}" presName="linNode" presStyleCnt="0"/>
      <dgm:spPr/>
    </dgm:pt>
    <dgm:pt modelId="{9C8BA5E9-8B84-458C-A62B-885A89CBAB1A}" type="pres">
      <dgm:prSet presAssocID="{B495ACA2-E076-40E9-98B9-DB0EC6C4B5D7}" presName="parentText" presStyleLbl="node1" presStyleIdx="2" presStyleCnt="4">
        <dgm:presLayoutVars>
          <dgm:chMax val="1"/>
          <dgm:bulletEnabled val="1"/>
        </dgm:presLayoutVars>
      </dgm:prSet>
      <dgm:spPr/>
    </dgm:pt>
    <dgm:pt modelId="{4F5A4D0D-F5A5-41F8-91B2-911C0E5A5378}" type="pres">
      <dgm:prSet presAssocID="{513F2E69-19B6-4B3C-BB8A-BB3F62FF80B6}" presName="sp" presStyleCnt="0"/>
      <dgm:spPr/>
    </dgm:pt>
    <dgm:pt modelId="{BE575A78-ED7B-4FB0-9DB5-434EBB83AC2C}" type="pres">
      <dgm:prSet presAssocID="{12341530-025E-4257-A97F-7F7B5E99E9C4}" presName="linNode" presStyleCnt="0"/>
      <dgm:spPr/>
    </dgm:pt>
    <dgm:pt modelId="{ACF5EA92-9400-490A-9AF6-6A6460B18132}" type="pres">
      <dgm:prSet presAssocID="{12341530-025E-4257-A97F-7F7B5E99E9C4}" presName="parentText" presStyleLbl="node1" presStyleIdx="3" presStyleCnt="4">
        <dgm:presLayoutVars>
          <dgm:chMax val="1"/>
          <dgm:bulletEnabled val="1"/>
        </dgm:presLayoutVars>
      </dgm:prSet>
      <dgm:spPr/>
    </dgm:pt>
  </dgm:ptLst>
  <dgm:cxnLst>
    <dgm:cxn modelId="{D32B3717-3254-4EDF-8F8B-2C8460D01F6A}" type="presOf" srcId="{7C12A9E8-3FF9-4190-BFA7-6AC7A669A3D1}" destId="{63C74EE5-0EEC-4EBF-AA65-8D644319FFBD}" srcOrd="0" destOrd="0" presId="urn:microsoft.com/office/officeart/2005/8/layout/vList5"/>
    <dgm:cxn modelId="{092B1246-325E-48C3-974B-E87DDC4FD252}" srcId="{7C12A9E8-3FF9-4190-BFA7-6AC7A669A3D1}" destId="{12341530-025E-4257-A97F-7F7B5E99E9C4}" srcOrd="3" destOrd="0" parTransId="{1E9C1550-38D0-4FB0-B088-996988311A21}" sibTransId="{43E0766E-CEB8-4A39-81A6-62D9FD61F609}"/>
    <dgm:cxn modelId="{5A02154C-BFB2-4C20-A0FB-1D2D2228DA06}" type="presOf" srcId="{B495ACA2-E076-40E9-98B9-DB0EC6C4B5D7}" destId="{9C8BA5E9-8B84-458C-A62B-885A89CBAB1A}" srcOrd="0" destOrd="0" presId="urn:microsoft.com/office/officeart/2005/8/layout/vList5"/>
    <dgm:cxn modelId="{2FFDA97B-DEF1-4475-9CC1-16CB0BFEB670}" type="presOf" srcId="{12341530-025E-4257-A97F-7F7B5E99E9C4}" destId="{ACF5EA92-9400-490A-9AF6-6A6460B18132}" srcOrd="0" destOrd="0" presId="urn:microsoft.com/office/officeart/2005/8/layout/vList5"/>
    <dgm:cxn modelId="{9AC23689-F1DA-4E11-AD81-92F5015A75B1}" type="presOf" srcId="{F1DA321D-92D3-488B-A130-54FE4E20445B}" destId="{5B613717-DBB3-4E3A-81EA-181FF4E79D15}" srcOrd="0" destOrd="0" presId="urn:microsoft.com/office/officeart/2005/8/layout/vList5"/>
    <dgm:cxn modelId="{C8E730A0-262E-40D8-897D-828D22955F3E}" srcId="{7C12A9E8-3FF9-4190-BFA7-6AC7A669A3D1}" destId="{F1DA321D-92D3-488B-A130-54FE4E20445B}" srcOrd="1" destOrd="0" parTransId="{7C980C47-340F-44F7-85D3-0BAEA6B9CC4E}" sibTransId="{E3261465-E7B6-4C9E-89A7-221741954A88}"/>
    <dgm:cxn modelId="{24F197E9-34F1-47D1-B563-2B6BC1C40E9A}" srcId="{7C12A9E8-3FF9-4190-BFA7-6AC7A669A3D1}" destId="{110C9DBC-B52D-4BB2-B39F-BA4A4606E924}" srcOrd="0" destOrd="0" parTransId="{B86F8BEB-44F8-42F8-9DE5-4E0695BCE3B9}" sibTransId="{EE9579BF-637B-408E-9F4A-2A6470D6249B}"/>
    <dgm:cxn modelId="{B77072ED-2646-4E00-9111-B2B80E6C6CCC}" type="presOf" srcId="{110C9DBC-B52D-4BB2-B39F-BA4A4606E924}" destId="{B6BC7664-019E-4CF4-B019-BDDD5B6FF081}" srcOrd="0" destOrd="0" presId="urn:microsoft.com/office/officeart/2005/8/layout/vList5"/>
    <dgm:cxn modelId="{1F6A83F8-54BD-4C5D-BCC5-76651CAF79EC}" srcId="{7C12A9E8-3FF9-4190-BFA7-6AC7A669A3D1}" destId="{B495ACA2-E076-40E9-98B9-DB0EC6C4B5D7}" srcOrd="2" destOrd="0" parTransId="{8C72F0C6-1532-4944-85CE-16E1BDBB88CC}" sibTransId="{513F2E69-19B6-4B3C-BB8A-BB3F62FF80B6}"/>
    <dgm:cxn modelId="{DF8F0176-EC9E-4505-B605-E61E09C1C942}" type="presParOf" srcId="{63C74EE5-0EEC-4EBF-AA65-8D644319FFBD}" destId="{79AA9C72-C7CB-4B03-9B32-BF84A9517B28}" srcOrd="0" destOrd="0" presId="urn:microsoft.com/office/officeart/2005/8/layout/vList5"/>
    <dgm:cxn modelId="{47C41A39-67B3-40FE-AECC-522BEFEDDFF5}" type="presParOf" srcId="{79AA9C72-C7CB-4B03-9B32-BF84A9517B28}" destId="{B6BC7664-019E-4CF4-B019-BDDD5B6FF081}" srcOrd="0" destOrd="0" presId="urn:microsoft.com/office/officeart/2005/8/layout/vList5"/>
    <dgm:cxn modelId="{1B4A8830-06C0-46AB-9101-9589167265FD}" type="presParOf" srcId="{63C74EE5-0EEC-4EBF-AA65-8D644319FFBD}" destId="{59B6DB2F-5093-4665-9772-1C9B5BF4FA2C}" srcOrd="1" destOrd="0" presId="urn:microsoft.com/office/officeart/2005/8/layout/vList5"/>
    <dgm:cxn modelId="{535481B5-6850-44D2-A24A-727B94F0A1EC}" type="presParOf" srcId="{63C74EE5-0EEC-4EBF-AA65-8D644319FFBD}" destId="{DDAB3D1E-A09F-45EA-84D5-A89734615942}" srcOrd="2" destOrd="0" presId="urn:microsoft.com/office/officeart/2005/8/layout/vList5"/>
    <dgm:cxn modelId="{EC2D976B-A5C1-4F04-83BE-EFC8805A831C}" type="presParOf" srcId="{DDAB3D1E-A09F-45EA-84D5-A89734615942}" destId="{5B613717-DBB3-4E3A-81EA-181FF4E79D15}" srcOrd="0" destOrd="0" presId="urn:microsoft.com/office/officeart/2005/8/layout/vList5"/>
    <dgm:cxn modelId="{6B040A26-F594-4980-8547-CFDB1BA63421}" type="presParOf" srcId="{63C74EE5-0EEC-4EBF-AA65-8D644319FFBD}" destId="{B6B830AD-752B-484B-9347-C1E2D35D8CAC}" srcOrd="3" destOrd="0" presId="urn:microsoft.com/office/officeart/2005/8/layout/vList5"/>
    <dgm:cxn modelId="{692A54F5-5896-45F8-B9B3-0E19E7B77F25}" type="presParOf" srcId="{63C74EE5-0EEC-4EBF-AA65-8D644319FFBD}" destId="{12FDBBEE-E4BA-43BA-9B9D-67D18108E3B5}" srcOrd="4" destOrd="0" presId="urn:microsoft.com/office/officeart/2005/8/layout/vList5"/>
    <dgm:cxn modelId="{163444FF-8B94-4122-BA3E-30CB516C6109}" type="presParOf" srcId="{12FDBBEE-E4BA-43BA-9B9D-67D18108E3B5}" destId="{9C8BA5E9-8B84-458C-A62B-885A89CBAB1A}" srcOrd="0" destOrd="0" presId="urn:microsoft.com/office/officeart/2005/8/layout/vList5"/>
    <dgm:cxn modelId="{F0F4BA52-F944-470C-B751-5D73B4FC6471}" type="presParOf" srcId="{63C74EE5-0EEC-4EBF-AA65-8D644319FFBD}" destId="{4F5A4D0D-F5A5-41F8-91B2-911C0E5A5378}" srcOrd="5" destOrd="0" presId="urn:microsoft.com/office/officeart/2005/8/layout/vList5"/>
    <dgm:cxn modelId="{827425E4-F88F-4D4D-BED0-3D0F66DFCD62}" type="presParOf" srcId="{63C74EE5-0EEC-4EBF-AA65-8D644319FFBD}" destId="{BE575A78-ED7B-4FB0-9DB5-434EBB83AC2C}" srcOrd="6" destOrd="0" presId="urn:microsoft.com/office/officeart/2005/8/layout/vList5"/>
    <dgm:cxn modelId="{6463EB00-EBD3-4359-8112-05DE24D2DF7E}" type="presParOf" srcId="{BE575A78-ED7B-4FB0-9DB5-434EBB83AC2C}" destId="{ACF5EA92-9400-490A-9AF6-6A6460B18132}"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85511-7876-4B5B-BB8A-A62A4CFFED05}">
      <dsp:nvSpPr>
        <dsp:cNvPr id="0" name=""/>
        <dsp:cNvSpPr/>
      </dsp:nvSpPr>
      <dsp:spPr>
        <a:xfrm>
          <a:off x="0" y="212138"/>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Plan van aanpak / Activiteitenplan  </a:t>
          </a:r>
          <a:endParaRPr lang="nl-NL" sz="2800" kern="1200"/>
        </a:p>
      </dsp:txBody>
      <dsp:txXfrm>
        <a:off x="34983" y="247121"/>
        <a:ext cx="6796331" cy="646659"/>
      </dsp:txXfrm>
    </dsp:sp>
    <dsp:sp modelId="{C09E3702-CF6C-4237-B94F-A1EF12E29E9D}">
      <dsp:nvSpPr>
        <dsp:cNvPr id="0" name=""/>
        <dsp:cNvSpPr/>
      </dsp:nvSpPr>
      <dsp:spPr>
        <a:xfrm>
          <a:off x="0" y="943163"/>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Doelen behalen met activiteiten</a:t>
          </a:r>
          <a:endParaRPr lang="nl-NL" sz="2800" kern="1200"/>
        </a:p>
      </dsp:txBody>
      <dsp:txXfrm>
        <a:off x="34983" y="978146"/>
        <a:ext cx="6796331" cy="646659"/>
      </dsp:txXfrm>
    </dsp:sp>
    <dsp:sp modelId="{089081A5-47DB-4581-A62B-E350CFEA743C}">
      <dsp:nvSpPr>
        <dsp:cNvPr id="0" name=""/>
        <dsp:cNvSpPr/>
      </dsp:nvSpPr>
      <dsp:spPr>
        <a:xfrm>
          <a:off x="0" y="1674188"/>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err="1"/>
            <a:t>Leerstijlen</a:t>
          </a:r>
          <a:r>
            <a:rPr lang="en-US" sz="2800" kern="1200" dirty="0"/>
            <a:t> + de </a:t>
          </a:r>
          <a:r>
            <a:rPr lang="en-US" sz="2800" kern="1200" dirty="0" err="1"/>
            <a:t>invloed</a:t>
          </a:r>
          <a:r>
            <a:rPr lang="en-US" sz="2800" kern="1200" dirty="0"/>
            <a:t> van </a:t>
          </a:r>
          <a:r>
            <a:rPr lang="en-US" sz="2800" kern="1200" dirty="0" err="1"/>
            <a:t>leerstijlen</a:t>
          </a:r>
          <a:r>
            <a:rPr lang="en-US" sz="2800" kern="1200" dirty="0"/>
            <a:t> op de </a:t>
          </a:r>
          <a:r>
            <a:rPr lang="en-US" sz="2800" kern="1200" dirty="0" err="1"/>
            <a:t>activiteit</a:t>
          </a:r>
          <a:endParaRPr lang="nl-NL" sz="2800" kern="1200" dirty="0"/>
        </a:p>
      </dsp:txBody>
      <dsp:txXfrm>
        <a:off x="34983" y="1709171"/>
        <a:ext cx="6796331" cy="646659"/>
      </dsp:txXfrm>
    </dsp:sp>
    <dsp:sp modelId="{E094A3B2-121B-4F6B-A3FF-4D8B765EDC44}">
      <dsp:nvSpPr>
        <dsp:cNvPr id="0" name=""/>
        <dsp:cNvSpPr/>
      </dsp:nvSpPr>
      <dsp:spPr>
        <a:xfrm>
          <a:off x="0" y="2405214"/>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Beeld denken</a:t>
          </a:r>
          <a:endParaRPr lang="nl-NL" sz="2800" kern="1200"/>
        </a:p>
      </dsp:txBody>
      <dsp:txXfrm>
        <a:off x="34983" y="2440197"/>
        <a:ext cx="6796331" cy="646659"/>
      </dsp:txXfrm>
    </dsp:sp>
    <dsp:sp modelId="{97C20AE4-AEC8-4214-B387-D141D773F8A2}">
      <dsp:nvSpPr>
        <dsp:cNvPr id="0" name=""/>
        <dsp:cNvSpPr/>
      </dsp:nvSpPr>
      <dsp:spPr>
        <a:xfrm>
          <a:off x="0" y="3136239"/>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a:t>Creatieve opdracht </a:t>
          </a:r>
        </a:p>
      </dsp:txBody>
      <dsp:txXfrm>
        <a:off x="34983" y="3171222"/>
        <a:ext cx="6796331" cy="646659"/>
      </dsp:txXfrm>
    </dsp:sp>
    <dsp:sp modelId="{7726F47F-9CE8-4F38-9714-687AB121FDC5}">
      <dsp:nvSpPr>
        <dsp:cNvPr id="0" name=""/>
        <dsp:cNvSpPr/>
      </dsp:nvSpPr>
      <dsp:spPr>
        <a:xfrm>
          <a:off x="0" y="3867264"/>
          <a:ext cx="6866297" cy="7166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nl-NL" sz="2800" kern="1200"/>
            <a:t>Overzicht creatieve opdrachten</a:t>
          </a:r>
        </a:p>
      </dsp:txBody>
      <dsp:txXfrm>
        <a:off x="34983" y="3902247"/>
        <a:ext cx="6796331" cy="6466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BC7664-019E-4CF4-B019-BDDD5B6FF081}">
      <dsp:nvSpPr>
        <dsp:cNvPr id="0" name=""/>
        <dsp:cNvSpPr/>
      </dsp:nvSpPr>
      <dsp:spPr>
        <a:xfrm>
          <a:off x="2473512" y="1552"/>
          <a:ext cx="2782702" cy="7467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nl-NL" sz="2100" kern="1200" dirty="0"/>
            <a:t>De ongerichte leerstijl</a:t>
          </a:r>
        </a:p>
      </dsp:txBody>
      <dsp:txXfrm>
        <a:off x="2509964" y="38004"/>
        <a:ext cx="2709798" cy="673813"/>
      </dsp:txXfrm>
    </dsp:sp>
    <dsp:sp modelId="{5B613717-DBB3-4E3A-81EA-181FF4E79D15}">
      <dsp:nvSpPr>
        <dsp:cNvPr id="0" name=""/>
        <dsp:cNvSpPr/>
      </dsp:nvSpPr>
      <dsp:spPr>
        <a:xfrm>
          <a:off x="2473512" y="785605"/>
          <a:ext cx="2782702" cy="7467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nl-NL" sz="2100" kern="1200" dirty="0"/>
            <a:t>De reproductiegerichte leerstijl</a:t>
          </a:r>
        </a:p>
      </dsp:txBody>
      <dsp:txXfrm>
        <a:off x="2509964" y="822057"/>
        <a:ext cx="2709798" cy="673813"/>
      </dsp:txXfrm>
    </dsp:sp>
    <dsp:sp modelId="{9C8BA5E9-8B84-458C-A62B-885A89CBAB1A}">
      <dsp:nvSpPr>
        <dsp:cNvPr id="0" name=""/>
        <dsp:cNvSpPr/>
      </dsp:nvSpPr>
      <dsp:spPr>
        <a:xfrm>
          <a:off x="2473512" y="1569659"/>
          <a:ext cx="2782702" cy="7467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nl-NL" sz="2100" kern="1200" dirty="0"/>
            <a:t>De toepassingsgerichte leerstijl</a:t>
          </a:r>
        </a:p>
      </dsp:txBody>
      <dsp:txXfrm>
        <a:off x="2509964" y="1606111"/>
        <a:ext cx="2709798" cy="673813"/>
      </dsp:txXfrm>
    </dsp:sp>
    <dsp:sp modelId="{ACF5EA92-9400-490A-9AF6-6A6460B18132}">
      <dsp:nvSpPr>
        <dsp:cNvPr id="0" name=""/>
        <dsp:cNvSpPr/>
      </dsp:nvSpPr>
      <dsp:spPr>
        <a:xfrm>
          <a:off x="2473512" y="2353712"/>
          <a:ext cx="2782702" cy="7467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nl-NL" sz="2100" kern="1200" dirty="0"/>
            <a:t>De betekenisvolle leerstijl.</a:t>
          </a:r>
        </a:p>
      </dsp:txBody>
      <dsp:txXfrm>
        <a:off x="2509964" y="2390164"/>
        <a:ext cx="2709798" cy="67381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D0265A-4F15-4AAA-9C65-4F8DB4A65480}" type="datetimeFigureOut">
              <a:rPr lang="nl-NL" smtClean="0"/>
              <a:t>23-3-2021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3DAE8A-38C8-4623-9EBD-8DB6E212C66E}" type="slidenum">
              <a:rPr lang="nl-NL" smtClean="0"/>
              <a:t>‹nr.›</a:t>
            </a:fld>
            <a:endParaRPr lang="nl-NL"/>
          </a:p>
        </p:txBody>
      </p:sp>
    </p:spTree>
    <p:extLst>
      <p:ext uri="{BB962C8B-B14F-4D97-AF65-F5344CB8AC3E}">
        <p14:creationId xmlns:p14="http://schemas.microsoft.com/office/powerpoint/2010/main" val="5974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8</a:t>
            </a:fld>
            <a:endParaRPr lang="nl-NL"/>
          </a:p>
        </p:txBody>
      </p:sp>
    </p:spTree>
    <p:extLst>
      <p:ext uri="{BB962C8B-B14F-4D97-AF65-F5344CB8AC3E}">
        <p14:creationId xmlns:p14="http://schemas.microsoft.com/office/powerpoint/2010/main" val="1843240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Het gaat om wat je kunt geven, wat je kunt ontvangen en hoe je daarbij kunt zijn wie je bent. Bijvoorbeeld: je kunt speelgoed delen, in een groep samenwerken, iemand feedback geven en omgaan met complimentje</a:t>
            </a:r>
          </a:p>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9</a:t>
            </a:fld>
            <a:endParaRPr lang="nl-NL"/>
          </a:p>
        </p:txBody>
      </p:sp>
    </p:spTree>
    <p:extLst>
      <p:ext uri="{BB962C8B-B14F-4D97-AF65-F5344CB8AC3E}">
        <p14:creationId xmlns:p14="http://schemas.microsoft.com/office/powerpoint/2010/main" val="830191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Bijvoorbeeld: kinderen spelen buiten, sportactiviteiten, meer bewegen voor ouderen (MBVO), leren knippen met een schaar, kralenrijgen, leren schrijven en leren veter strikken.</a:t>
            </a:r>
          </a:p>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10</a:t>
            </a:fld>
            <a:endParaRPr lang="nl-NL"/>
          </a:p>
        </p:txBody>
      </p:sp>
    </p:spTree>
    <p:extLst>
      <p:ext uri="{BB962C8B-B14F-4D97-AF65-F5344CB8AC3E}">
        <p14:creationId xmlns:p14="http://schemas.microsoft.com/office/powerpoint/2010/main" val="902952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Door kleien word je je bewust van de maakbaarheid (</a:t>
            </a:r>
            <a:r>
              <a:rPr lang="nl-NL" sz="1200" kern="1200" dirty="0">
                <a:solidFill>
                  <a:schemeClr val="tx1"/>
                </a:solidFill>
                <a:effectLst/>
                <a:latin typeface="+mn-lt"/>
                <a:ea typeface="+mn-ea"/>
                <a:cs typeface="+mn-cs"/>
              </a:rPr>
              <a:t>de mate waarin iets gerealiseerd kan worden) </a:t>
            </a:r>
            <a:r>
              <a:rPr lang="nl-NL" dirty="0"/>
              <a:t>van materialen. </a:t>
            </a:r>
          </a:p>
          <a:p>
            <a:r>
              <a:rPr lang="nl-NL" dirty="0"/>
              <a:t>Bij verven ontdek je het verschil tussen grof en fijn werken.</a:t>
            </a:r>
          </a:p>
          <a:p>
            <a:r>
              <a:rPr lang="nl-NL" dirty="0"/>
              <a:t>Bij timmeren ontdek je de mogelijkheid tot verbinden.</a:t>
            </a:r>
          </a:p>
          <a:p>
            <a:r>
              <a:rPr lang="nl-NL" dirty="0"/>
              <a:t>En een knutselwerk stimuleert je fantasie.</a:t>
            </a:r>
          </a:p>
          <a:p>
            <a:endParaRPr lang="nl-NL" dirty="0"/>
          </a:p>
          <a:p>
            <a:r>
              <a:rPr lang="nl-NL" dirty="0"/>
              <a:t>Pinterest met doelgroep </a:t>
            </a:r>
            <a:r>
              <a:rPr lang="nl-NL" dirty="0" err="1"/>
              <a:t>googlen</a:t>
            </a:r>
            <a:endParaRPr lang="nl-NL" dirty="0"/>
          </a:p>
          <a:p>
            <a:endParaRPr lang="nl-NL" dirty="0"/>
          </a:p>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11</a:t>
            </a:fld>
            <a:endParaRPr lang="nl-NL"/>
          </a:p>
        </p:txBody>
      </p:sp>
    </p:spTree>
    <p:extLst>
      <p:ext uri="{BB962C8B-B14F-4D97-AF65-F5344CB8AC3E}">
        <p14:creationId xmlns:p14="http://schemas.microsoft.com/office/powerpoint/2010/main" val="301608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solidFill>
                  <a:srgbClr val="FFFFFF"/>
                </a:solidFill>
              </a:rPr>
              <a:t>Bijvoorbeeld: je laat kinderen een plant verzorgen, zodat zij verantwoordelijkheid ervaren. Je speelt memory om te leren observeren en onthouden. Je leert kinderen ritmisch bewegen op muziek. En je leest voor om taal te leren.</a:t>
            </a:r>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12</a:t>
            </a:fld>
            <a:endParaRPr lang="nl-NL"/>
          </a:p>
        </p:txBody>
      </p:sp>
    </p:spTree>
    <p:extLst>
      <p:ext uri="{BB962C8B-B14F-4D97-AF65-F5344CB8AC3E}">
        <p14:creationId xmlns:p14="http://schemas.microsoft.com/office/powerpoint/2010/main" val="1849022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13</a:t>
            </a:fld>
            <a:endParaRPr lang="nl-NL"/>
          </a:p>
        </p:txBody>
      </p:sp>
    </p:spTree>
    <p:extLst>
      <p:ext uri="{BB962C8B-B14F-4D97-AF65-F5344CB8AC3E}">
        <p14:creationId xmlns:p14="http://schemas.microsoft.com/office/powerpoint/2010/main" val="2689844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14</a:t>
            </a:fld>
            <a:endParaRPr lang="nl-NL"/>
          </a:p>
        </p:txBody>
      </p:sp>
    </p:spTree>
    <p:extLst>
      <p:ext uri="{BB962C8B-B14F-4D97-AF65-F5344CB8AC3E}">
        <p14:creationId xmlns:p14="http://schemas.microsoft.com/office/powerpoint/2010/main" val="1361051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leggen we de leerstijlen uit?</a:t>
            </a:r>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15</a:t>
            </a:fld>
            <a:endParaRPr lang="nl-NL"/>
          </a:p>
        </p:txBody>
      </p:sp>
    </p:spTree>
    <p:extLst>
      <p:ext uri="{BB962C8B-B14F-4D97-AF65-F5344CB8AC3E}">
        <p14:creationId xmlns:p14="http://schemas.microsoft.com/office/powerpoint/2010/main" val="1912166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sz="1200" b="0" i="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5"/>
          </p:nvPr>
        </p:nvSpPr>
        <p:spPr/>
        <p:txBody>
          <a:bodyPr/>
          <a:lstStyle/>
          <a:p>
            <a:fld id="{013DAE8A-38C8-4623-9EBD-8DB6E212C66E}" type="slidenum">
              <a:rPr lang="nl-NL" smtClean="0"/>
              <a:t>16</a:t>
            </a:fld>
            <a:endParaRPr lang="nl-NL"/>
          </a:p>
        </p:txBody>
      </p:sp>
    </p:spTree>
    <p:extLst>
      <p:ext uri="{BB962C8B-B14F-4D97-AF65-F5344CB8AC3E}">
        <p14:creationId xmlns:p14="http://schemas.microsoft.com/office/powerpoint/2010/main" val="361647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3/23/2021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3/23/2021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3/23/2021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3/23/2021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3/23/2021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3/23/2021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3/23/2021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3/23/2021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3/23/2021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3/23/2021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3/23/2021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3/23/2021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3.jpeg"/><Relationship Id="rId7"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5D5F3-32A4-477C-A6FF-D69E2F6BEFD0}"/>
              </a:ext>
            </a:extLst>
          </p:cNvPr>
          <p:cNvSpPr>
            <a:spLocks noGrp="1"/>
          </p:cNvSpPr>
          <p:nvPr>
            <p:ph type="ctrTitle"/>
          </p:nvPr>
        </p:nvSpPr>
        <p:spPr>
          <a:xfrm>
            <a:off x="1600200" y="2669557"/>
            <a:ext cx="8991600" cy="1080296"/>
          </a:xfrm>
        </p:spPr>
        <p:txBody>
          <a:bodyPr>
            <a:normAutofit/>
          </a:bodyPr>
          <a:lstStyle/>
          <a:p>
            <a:r>
              <a:rPr lang="nl-NL"/>
              <a:t>Expressief talent</a:t>
            </a:r>
          </a:p>
        </p:txBody>
      </p:sp>
      <p:sp>
        <p:nvSpPr>
          <p:cNvPr id="3" name="Ondertitel 2">
            <a:extLst>
              <a:ext uri="{FF2B5EF4-FFF2-40B4-BE49-F238E27FC236}">
                <a16:creationId xmlns:a16="http://schemas.microsoft.com/office/drawing/2014/main" id="{9E6CEDF6-A088-4E21-81DE-FE3F147B665F}"/>
              </a:ext>
            </a:extLst>
          </p:cNvPr>
          <p:cNvSpPr>
            <a:spLocks noGrp="1"/>
          </p:cNvSpPr>
          <p:nvPr>
            <p:ph type="subTitle" idx="1"/>
          </p:nvPr>
        </p:nvSpPr>
        <p:spPr>
          <a:xfrm>
            <a:off x="2695194" y="4840224"/>
            <a:ext cx="6801612" cy="1239894"/>
          </a:xfrm>
        </p:spPr>
        <p:txBody>
          <a:bodyPr>
            <a:normAutofit/>
          </a:bodyPr>
          <a:lstStyle/>
          <a:p>
            <a:r>
              <a:rPr lang="nl-NL" dirty="0">
                <a:solidFill>
                  <a:schemeClr val="tx1"/>
                </a:solidFill>
              </a:rPr>
              <a:t>Module B</a:t>
            </a:r>
          </a:p>
        </p:txBody>
      </p:sp>
    </p:spTree>
    <p:extLst>
      <p:ext uri="{BB962C8B-B14F-4D97-AF65-F5344CB8AC3E}">
        <p14:creationId xmlns:p14="http://schemas.microsoft.com/office/powerpoint/2010/main" val="2446480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152795-4AAD-4F20-8471-0EF96A4AD339}"/>
              </a:ext>
            </a:extLst>
          </p:cNvPr>
          <p:cNvSpPr>
            <a:spLocks noGrp="1"/>
          </p:cNvSpPr>
          <p:nvPr>
            <p:ph type="title"/>
          </p:nvPr>
        </p:nvSpPr>
        <p:spPr>
          <a:xfrm>
            <a:off x="804672" y="978776"/>
            <a:ext cx="5925310" cy="1174991"/>
          </a:xfrm>
        </p:spPr>
        <p:txBody>
          <a:bodyPr>
            <a:normAutofit/>
          </a:bodyPr>
          <a:lstStyle/>
          <a:p>
            <a:r>
              <a:rPr lang="nl-NL" sz="2400" b="1" dirty="0">
                <a:solidFill>
                  <a:schemeClr val="bg1"/>
                </a:solidFill>
              </a:rPr>
              <a:t>Motorische activiteiten </a:t>
            </a:r>
          </a:p>
        </p:txBody>
      </p:sp>
      <p:sp>
        <p:nvSpPr>
          <p:cNvPr id="3" name="Tijdelijke aanduiding voor inhoud 2">
            <a:extLst>
              <a:ext uri="{FF2B5EF4-FFF2-40B4-BE49-F238E27FC236}">
                <a16:creationId xmlns:a16="http://schemas.microsoft.com/office/drawing/2014/main" id="{4DB1FBD2-920B-488B-8132-55FD9BA1573B}"/>
              </a:ext>
            </a:extLst>
          </p:cNvPr>
          <p:cNvSpPr>
            <a:spLocks noGrp="1"/>
          </p:cNvSpPr>
          <p:nvPr>
            <p:ph idx="1"/>
          </p:nvPr>
        </p:nvSpPr>
        <p:spPr>
          <a:xfrm>
            <a:off x="804672" y="2640692"/>
            <a:ext cx="5925310" cy="3255252"/>
          </a:xfrm>
        </p:spPr>
        <p:txBody>
          <a:bodyPr>
            <a:normAutofit/>
          </a:bodyPr>
          <a:lstStyle/>
          <a:p>
            <a:pPr marL="0" indent="0">
              <a:buNone/>
            </a:pPr>
            <a:r>
              <a:rPr lang="nl-NL" sz="2000" b="1" dirty="0"/>
              <a:t>Motorische activiteiten</a:t>
            </a:r>
            <a:r>
              <a:rPr lang="nl-NL" sz="2000" dirty="0"/>
              <a:t> zijn gericht op bewegen. Het doel is energieregulatie en het ontwikkelen en behouden van bewegingshandelingen. </a:t>
            </a:r>
          </a:p>
          <a:p>
            <a:pPr marL="0" indent="0">
              <a:buNone/>
            </a:pPr>
            <a:endParaRPr lang="nl-NL" sz="2000" dirty="0"/>
          </a:p>
          <a:p>
            <a:pPr marL="0" indent="0">
              <a:buNone/>
            </a:pPr>
            <a:r>
              <a:rPr lang="nl-NL" sz="2000" dirty="0"/>
              <a:t>Volgens Erik Scherder (hoogleraar Neuropsychologie en hoogleraar Bewegingswetenschappen) is bewegen niet alleen goed voor je conditie, maar ook voor je cognitie! </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0" indent="0">
              <a:buNone/>
            </a:pPr>
            <a:endParaRPr lang="nl-NL" dirty="0"/>
          </a:p>
        </p:txBody>
      </p:sp>
      <p:pic>
        <p:nvPicPr>
          <p:cNvPr id="3074" name="Picture 2" descr="Erik Scherder, een eeuwig tobbende optimist | Trouw">
            <a:extLst>
              <a:ext uri="{FF2B5EF4-FFF2-40B4-BE49-F238E27FC236}">
                <a16:creationId xmlns:a16="http://schemas.microsoft.com/office/drawing/2014/main" id="{C770F13B-F43A-4B78-AA1D-122081EB77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930" r="21932" b="2"/>
          <a:stretch/>
        </p:blipFill>
        <p:spPr bwMode="auto">
          <a:xfrm>
            <a:off x="7534654" y="10"/>
            <a:ext cx="4657345"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496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8ED71A-A867-4C22-A1D2-036066FD2343}"/>
              </a:ext>
            </a:extLst>
          </p:cNvPr>
          <p:cNvSpPr>
            <a:spLocks noGrp="1"/>
          </p:cNvSpPr>
          <p:nvPr>
            <p:ph type="title"/>
          </p:nvPr>
        </p:nvSpPr>
        <p:spPr>
          <a:xfrm>
            <a:off x="5445496" y="978776"/>
            <a:ext cx="5925310" cy="1174991"/>
          </a:xfrm>
        </p:spPr>
        <p:txBody>
          <a:bodyPr>
            <a:normAutofit/>
          </a:bodyPr>
          <a:lstStyle/>
          <a:p>
            <a:r>
              <a:rPr lang="nl-NL" sz="2400" b="1" dirty="0"/>
              <a:t>Creatieve activiteiten</a:t>
            </a:r>
          </a:p>
        </p:txBody>
      </p:sp>
      <p:pic>
        <p:nvPicPr>
          <p:cNvPr id="2050" name="Picture 2" descr="Creatieve vrijwilliger voor activiteiten organiseren bij zorgboerderij |  Wij Winterswijk">
            <a:extLst>
              <a:ext uri="{FF2B5EF4-FFF2-40B4-BE49-F238E27FC236}">
                <a16:creationId xmlns:a16="http://schemas.microsoft.com/office/drawing/2014/main" id="{4D88F7EF-E76E-478C-884C-E0AA2A2AB1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942" r="35858"/>
          <a:stretch/>
        </p:blipFill>
        <p:spPr bwMode="auto">
          <a:xfrm>
            <a:off x="20" y="10"/>
            <a:ext cx="4657325"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74E6EE25-8AF5-4C93-9D08-77D2E0091B6E}"/>
              </a:ext>
            </a:extLst>
          </p:cNvPr>
          <p:cNvSpPr>
            <a:spLocks noGrp="1"/>
          </p:cNvSpPr>
          <p:nvPr>
            <p:ph idx="1"/>
          </p:nvPr>
        </p:nvSpPr>
        <p:spPr>
          <a:xfrm>
            <a:off x="5445496" y="2640692"/>
            <a:ext cx="5925310" cy="3255252"/>
          </a:xfrm>
        </p:spPr>
        <p:txBody>
          <a:bodyPr>
            <a:normAutofit/>
          </a:bodyPr>
          <a:lstStyle/>
          <a:p>
            <a:r>
              <a:rPr lang="nl-NL" sz="2000" dirty="0"/>
              <a:t>Bij </a:t>
            </a:r>
            <a:r>
              <a:rPr lang="nl-NL" sz="2000" b="1" dirty="0"/>
              <a:t>creatieve activiteiten</a:t>
            </a:r>
            <a:r>
              <a:rPr lang="nl-NL" sz="2000" dirty="0"/>
              <a:t> gaat het om het experimenteren, creëren en ontdekken van materialen en technieken. Hierdoor leer je je te uiten en oplossingen te bedenken. </a:t>
            </a:r>
            <a:br>
              <a:rPr lang="nl-NL" dirty="0"/>
            </a:br>
            <a:endParaRPr lang="nl-NL" dirty="0"/>
          </a:p>
        </p:txBody>
      </p:sp>
    </p:spTree>
    <p:extLst>
      <p:ext uri="{BB962C8B-B14F-4D97-AF65-F5344CB8AC3E}">
        <p14:creationId xmlns:p14="http://schemas.microsoft.com/office/powerpoint/2010/main" val="1664495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pic>
        <p:nvPicPr>
          <p:cNvPr id="4" name="Picture 4" descr="Groeiende Plant Stockvectorkunst en meer beelden van Begrippen - iStock">
            <a:extLst>
              <a:ext uri="{FF2B5EF4-FFF2-40B4-BE49-F238E27FC236}">
                <a16:creationId xmlns:a16="http://schemas.microsoft.com/office/drawing/2014/main" id="{EFEE7F82-4829-4820-BA90-87AAC7B20F2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1733" y="3377509"/>
            <a:ext cx="4671595" cy="2254044"/>
          </a:xfrm>
          <a:prstGeom prst="rect">
            <a:avLst/>
          </a:prstGeom>
          <a:noFill/>
          <a:extLst>
            <a:ext uri="{909E8E84-426E-40DD-AFC4-6F175D3DCCD1}">
              <a14:hiddenFill xmlns:a14="http://schemas.microsoft.com/office/drawing/2010/main">
                <a:solidFill>
                  <a:srgbClr val="FFFFFF"/>
                </a:solidFill>
              </a14:hiddenFill>
            </a:ext>
          </a:extLst>
        </p:spPr>
      </p:pic>
      <p:sp>
        <p:nvSpPr>
          <p:cNvPr id="135" name="Rectangle 134">
            <a:extLst>
              <a:ext uri="{FF2B5EF4-FFF2-40B4-BE49-F238E27FC236}">
                <a16:creationId xmlns:a16="http://schemas.microsoft.com/office/drawing/2014/main" id="{C212BD4A-04F2-4D8F-B37B-6A4D7BAE88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C717C64-E852-4088-AC75-8D19422C856C}"/>
              </a:ext>
            </a:extLst>
          </p:cNvPr>
          <p:cNvSpPr>
            <a:spLocks noGrp="1"/>
          </p:cNvSpPr>
          <p:nvPr>
            <p:ph type="title"/>
          </p:nvPr>
        </p:nvSpPr>
        <p:spPr>
          <a:xfrm>
            <a:off x="6119732" y="773736"/>
            <a:ext cx="5291327" cy="1188720"/>
          </a:xfrm>
          <a:solidFill>
            <a:srgbClr val="FFFFFF"/>
          </a:solidFill>
          <a:ln>
            <a:solidFill>
              <a:srgbClr val="404040"/>
            </a:solidFill>
          </a:ln>
        </p:spPr>
        <p:txBody>
          <a:bodyPr>
            <a:normAutofit/>
          </a:bodyPr>
          <a:lstStyle/>
          <a:p>
            <a:r>
              <a:rPr lang="nl-NL" sz="2000" b="1">
                <a:solidFill>
                  <a:srgbClr val="262626"/>
                </a:solidFill>
              </a:rPr>
              <a:t>Ontwikkelingsactiviteiten </a:t>
            </a:r>
          </a:p>
        </p:txBody>
      </p:sp>
      <p:pic>
        <p:nvPicPr>
          <p:cNvPr id="6146" name="Picture 2" descr="CNS Ede - Wilhelmina &gt; Informatie &gt; Ons onderwijs &gt; Ontwikkelingsgericht">
            <a:extLst>
              <a:ext uri="{FF2B5EF4-FFF2-40B4-BE49-F238E27FC236}">
                <a16:creationId xmlns:a16="http://schemas.microsoft.com/office/drawing/2014/main" id="{00750407-0E07-43E3-B0F7-73BB10AEBAFC}"/>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1733" y="1516897"/>
            <a:ext cx="4671595" cy="1538878"/>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30572215-A94E-4DD2-8D63-B8DEBB13EFA9}"/>
              </a:ext>
            </a:extLst>
          </p:cNvPr>
          <p:cNvSpPr>
            <a:spLocks noGrp="1"/>
          </p:cNvSpPr>
          <p:nvPr>
            <p:ph idx="1"/>
          </p:nvPr>
        </p:nvSpPr>
        <p:spPr>
          <a:xfrm>
            <a:off x="5452559" y="2589006"/>
            <a:ext cx="6417708" cy="3042547"/>
          </a:xfrm>
        </p:spPr>
        <p:txBody>
          <a:bodyPr>
            <a:normAutofit/>
          </a:bodyPr>
          <a:lstStyle/>
          <a:p>
            <a:r>
              <a:rPr lang="nl-NL" sz="2400" b="1" dirty="0">
                <a:solidFill>
                  <a:srgbClr val="FFFFFF"/>
                </a:solidFill>
              </a:rPr>
              <a:t>Ontwikkelingsgerichte activiteiten </a:t>
            </a:r>
            <a:r>
              <a:rPr lang="nl-NL" sz="2400" dirty="0">
                <a:solidFill>
                  <a:srgbClr val="FFFFFF"/>
                </a:solidFill>
              </a:rPr>
              <a:t>zijn gericht op het ontwikkelen van kennis, vaardigheden en gedrag. Zo leer je hoe je in de maatschappij kunt functioneren. </a:t>
            </a:r>
          </a:p>
        </p:txBody>
      </p:sp>
    </p:spTree>
    <p:extLst>
      <p:ext uri="{BB962C8B-B14F-4D97-AF65-F5344CB8AC3E}">
        <p14:creationId xmlns:p14="http://schemas.microsoft.com/office/powerpoint/2010/main" val="3441907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1F0DE7-AAA2-4D7D-A291-2F08B4E2DCA7}"/>
              </a:ext>
            </a:extLst>
          </p:cNvPr>
          <p:cNvSpPr>
            <a:spLocks noGrp="1"/>
          </p:cNvSpPr>
          <p:nvPr>
            <p:ph type="title"/>
          </p:nvPr>
        </p:nvSpPr>
        <p:spPr>
          <a:xfrm>
            <a:off x="804670" y="978776"/>
            <a:ext cx="3044953" cy="1174991"/>
          </a:xfrm>
        </p:spPr>
        <p:txBody>
          <a:bodyPr>
            <a:normAutofit/>
          </a:bodyPr>
          <a:lstStyle/>
          <a:p>
            <a:r>
              <a:rPr lang="nl-NL" sz="2000" b="1"/>
              <a:t>leerstijlen</a:t>
            </a:r>
          </a:p>
        </p:txBody>
      </p:sp>
      <p:sp>
        <p:nvSpPr>
          <p:cNvPr id="3" name="Tijdelijke aanduiding voor inhoud 2">
            <a:extLst>
              <a:ext uri="{FF2B5EF4-FFF2-40B4-BE49-F238E27FC236}">
                <a16:creationId xmlns:a16="http://schemas.microsoft.com/office/drawing/2014/main" id="{AF8DDDA4-F09D-4A12-B15A-05EB5A6D8B4D}"/>
              </a:ext>
            </a:extLst>
          </p:cNvPr>
          <p:cNvSpPr>
            <a:spLocks noGrp="1"/>
          </p:cNvSpPr>
          <p:nvPr>
            <p:ph idx="1"/>
          </p:nvPr>
        </p:nvSpPr>
        <p:spPr>
          <a:xfrm>
            <a:off x="804671" y="2623972"/>
            <a:ext cx="3044952" cy="3255252"/>
          </a:xfrm>
        </p:spPr>
        <p:txBody>
          <a:bodyPr>
            <a:normAutofit/>
          </a:bodyPr>
          <a:lstStyle/>
          <a:p>
            <a:pPr marL="0" indent="0">
              <a:buNone/>
            </a:pPr>
            <a:r>
              <a:rPr lang="nl-NL" sz="1600" dirty="0"/>
              <a:t>Zoals jullie waarschijnlijk al weten heb je veel verschillende leerstijlen</a:t>
            </a:r>
          </a:p>
          <a:p>
            <a:pPr marL="0" indent="0">
              <a:buNone/>
            </a:pPr>
            <a:endParaRPr lang="nl-NL" sz="1600" dirty="0"/>
          </a:p>
          <a:p>
            <a:pPr marL="0" indent="0">
              <a:buNone/>
            </a:pPr>
            <a:endParaRPr lang="nl-NL" sz="1600" dirty="0"/>
          </a:p>
          <a:p>
            <a:pPr marL="0" indent="0">
              <a:buNone/>
            </a:pPr>
            <a:endParaRPr lang="nl-NL" sz="1600" dirty="0"/>
          </a:p>
          <a:p>
            <a:pPr marL="0" indent="0" algn="r">
              <a:buNone/>
            </a:pPr>
            <a:endParaRPr lang="nl-NL" sz="1600" dirty="0"/>
          </a:p>
          <a:p>
            <a:pPr marL="0" indent="0" algn="r">
              <a:buNone/>
            </a:pPr>
            <a:r>
              <a:rPr lang="nl-NL" sz="1600" dirty="0" err="1">
                <a:sym typeface="Wingdings" panose="05000000000000000000" pitchFamily="2" charset="2"/>
              </a:rPr>
              <a:t>Kolb</a:t>
            </a:r>
            <a:r>
              <a:rPr lang="nl-NL" sz="1600" dirty="0">
                <a:sym typeface="Wingdings" panose="05000000000000000000" pitchFamily="2" charset="2"/>
              </a:rPr>
              <a:t> </a:t>
            </a:r>
            <a:endParaRPr lang="nl-NL" sz="1600" dirty="0"/>
          </a:p>
        </p:txBody>
      </p:sp>
      <p:pic>
        <p:nvPicPr>
          <p:cNvPr id="7172" name="Picture 4" descr="Leerstijlen van Kolb | Wat kun je ermee als trainer?">
            <a:extLst>
              <a:ext uri="{FF2B5EF4-FFF2-40B4-BE49-F238E27FC236}">
                <a16:creationId xmlns:a16="http://schemas.microsoft.com/office/drawing/2014/main" id="{BDBB8EF9-12A7-43BD-9B3E-368411E548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 t="429" r="-1" b="250"/>
          <a:stretch/>
        </p:blipFill>
        <p:spPr bwMode="auto">
          <a:xfrm>
            <a:off x="5156200" y="-1"/>
            <a:ext cx="7035800" cy="6902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168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5" name="Picture 4" descr="Kleurrijke strengen die samen worden geweven">
            <a:extLst>
              <a:ext uri="{FF2B5EF4-FFF2-40B4-BE49-F238E27FC236}">
                <a16:creationId xmlns:a16="http://schemas.microsoft.com/office/drawing/2014/main" id="{875F3049-17C2-4B35-9484-308893D77B8B}"/>
              </a:ext>
            </a:extLst>
          </p:cNvPr>
          <p:cNvPicPr>
            <a:picLocks noChangeAspect="1"/>
          </p:cNvPicPr>
          <p:nvPr/>
        </p:nvPicPr>
        <p:blipFill rotWithShape="1">
          <a:blip r:embed="rId3">
            <a:alphaModFix amt="25000"/>
          </a:blip>
          <a:srcRect t="7865" b="7865"/>
          <a:stretch/>
        </p:blipFill>
        <p:spPr>
          <a:xfrm>
            <a:off x="20" y="10"/>
            <a:ext cx="12191980" cy="6857990"/>
          </a:xfrm>
          <a:prstGeom prst="rect">
            <a:avLst/>
          </a:prstGeom>
        </p:spPr>
      </p:pic>
      <p:sp>
        <p:nvSpPr>
          <p:cNvPr id="2" name="Titel 1">
            <a:extLst>
              <a:ext uri="{FF2B5EF4-FFF2-40B4-BE49-F238E27FC236}">
                <a16:creationId xmlns:a16="http://schemas.microsoft.com/office/drawing/2014/main" id="{C38FA139-F876-407F-BAA4-D566756DD906}"/>
              </a:ext>
            </a:extLst>
          </p:cNvPr>
          <p:cNvSpPr>
            <a:spLocks noGrp="1"/>
          </p:cNvSpPr>
          <p:nvPr>
            <p:ph type="title"/>
          </p:nvPr>
        </p:nvSpPr>
        <p:spPr>
          <a:xfrm>
            <a:off x="2231136" y="964692"/>
            <a:ext cx="7729728" cy="1188720"/>
          </a:xfrm>
          <a:solidFill>
            <a:schemeClr val="bg1">
              <a:alpha val="45000"/>
            </a:schemeClr>
          </a:solidFill>
        </p:spPr>
        <p:txBody>
          <a:bodyPr>
            <a:normAutofit/>
          </a:bodyPr>
          <a:lstStyle/>
          <a:p>
            <a:r>
              <a:rPr lang="nl-NL" dirty="0"/>
              <a:t>Vermunt</a:t>
            </a:r>
          </a:p>
        </p:txBody>
      </p:sp>
      <p:graphicFrame>
        <p:nvGraphicFramePr>
          <p:cNvPr id="6" name="Tijdelijke aanduiding voor inhoud 5">
            <a:extLst>
              <a:ext uri="{FF2B5EF4-FFF2-40B4-BE49-F238E27FC236}">
                <a16:creationId xmlns:a16="http://schemas.microsoft.com/office/drawing/2014/main" id="{179C32CC-B9FC-41DB-A4CF-7FE4DF9F8AA7}"/>
              </a:ext>
            </a:extLst>
          </p:cNvPr>
          <p:cNvGraphicFramePr>
            <a:graphicFrameLocks noGrp="1"/>
          </p:cNvGraphicFramePr>
          <p:nvPr>
            <p:ph idx="1"/>
            <p:extLst>
              <p:ext uri="{D42A27DB-BD31-4B8C-83A1-F6EECF244321}">
                <p14:modId xmlns:p14="http://schemas.microsoft.com/office/powerpoint/2010/main" val="1219417394"/>
              </p:ext>
            </p:extLst>
          </p:nvPr>
        </p:nvGraphicFramePr>
        <p:xfrm>
          <a:off x="2231136" y="2638044"/>
          <a:ext cx="7729728" cy="310198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31471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49F573-5A97-422A-B6D0-0D3AB90DEFCC}"/>
              </a:ext>
            </a:extLst>
          </p:cNvPr>
          <p:cNvSpPr>
            <a:spLocks noGrp="1"/>
          </p:cNvSpPr>
          <p:nvPr>
            <p:ph type="title"/>
          </p:nvPr>
        </p:nvSpPr>
        <p:spPr/>
        <p:txBody>
          <a:bodyPr/>
          <a:lstStyle/>
          <a:p>
            <a:r>
              <a:rPr lang="nl-NL" b="1" dirty="0">
                <a:solidFill>
                  <a:schemeClr val="bg1"/>
                </a:solidFill>
              </a:rPr>
              <a:t>De invloed van de leerstijl op de activiteit</a:t>
            </a:r>
          </a:p>
        </p:txBody>
      </p:sp>
      <p:sp>
        <p:nvSpPr>
          <p:cNvPr id="3" name="Tijdelijke aanduiding voor inhoud 2">
            <a:extLst>
              <a:ext uri="{FF2B5EF4-FFF2-40B4-BE49-F238E27FC236}">
                <a16:creationId xmlns:a16="http://schemas.microsoft.com/office/drawing/2014/main" id="{7E4C559B-2DEF-43C9-A7C1-C3B52FAC6746}"/>
              </a:ext>
            </a:extLst>
          </p:cNvPr>
          <p:cNvSpPr>
            <a:spLocks noGrp="1"/>
          </p:cNvSpPr>
          <p:nvPr>
            <p:ph idx="1"/>
          </p:nvPr>
        </p:nvSpPr>
        <p:spPr>
          <a:xfrm>
            <a:off x="2231136" y="2993645"/>
            <a:ext cx="7729728" cy="2238756"/>
          </a:xfrm>
        </p:spPr>
        <p:txBody>
          <a:bodyPr>
            <a:normAutofit fontScale="92500" lnSpcReduction="20000"/>
          </a:bodyPr>
          <a:lstStyle/>
          <a:p>
            <a:pPr marL="0" indent="0">
              <a:buNone/>
            </a:pPr>
            <a:r>
              <a:rPr lang="nl-NL" sz="2400" dirty="0"/>
              <a:t>Als het gaat om het bedenken, kiezen en uitwerken van activiteiten die passen bij de doelgroep is het van belang om rekening te houden met de leerstijlen van de doelgroep. </a:t>
            </a:r>
          </a:p>
          <a:p>
            <a:pPr marL="0" indent="0">
              <a:buNone/>
            </a:pPr>
            <a:r>
              <a:rPr lang="nl-NL" sz="2400" dirty="0"/>
              <a:t>Als beroepsprofessional moet je weten welke leerstijlen het beste passen bij welke cliënt: je kunt denken aan het aanbieden van een leeractiviteit waarbij de cliënt of leerling zich veilig voelt en openstaat voor iets nieuws.</a:t>
            </a:r>
          </a:p>
          <a:p>
            <a:endParaRPr lang="nl-NL" sz="2400" dirty="0"/>
          </a:p>
        </p:txBody>
      </p:sp>
    </p:spTree>
    <p:extLst>
      <p:ext uri="{BB962C8B-B14F-4D97-AF65-F5344CB8AC3E}">
        <p14:creationId xmlns:p14="http://schemas.microsoft.com/office/powerpoint/2010/main" val="1728043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74" name="Rectangle 73">
            <a:extLst>
              <a:ext uri="{FF2B5EF4-FFF2-40B4-BE49-F238E27FC236}">
                <a16:creationId xmlns:a16="http://schemas.microsoft.com/office/drawing/2014/main" id="{A3867FA9-F34E-4C6A-9418-227749D18C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072915"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0978810-F59A-44D8-99C3-D22A723FCAE8}"/>
              </a:ext>
            </a:extLst>
          </p:cNvPr>
          <p:cNvSpPr>
            <a:spLocks noGrp="1"/>
          </p:cNvSpPr>
          <p:nvPr>
            <p:ph type="title"/>
          </p:nvPr>
        </p:nvSpPr>
        <p:spPr>
          <a:xfrm>
            <a:off x="804672" y="1290025"/>
            <a:ext cx="4475892" cy="1188720"/>
          </a:xfrm>
          <a:solidFill>
            <a:srgbClr val="FFFFFF"/>
          </a:solidFill>
          <a:ln>
            <a:solidFill>
              <a:srgbClr val="404040"/>
            </a:solidFill>
          </a:ln>
        </p:spPr>
        <p:txBody>
          <a:bodyPr>
            <a:normAutofit/>
          </a:bodyPr>
          <a:lstStyle/>
          <a:p>
            <a:r>
              <a:rPr lang="nl-NL" dirty="0">
                <a:solidFill>
                  <a:srgbClr val="262626"/>
                </a:solidFill>
              </a:rPr>
              <a:t>beelddenkers</a:t>
            </a:r>
          </a:p>
        </p:txBody>
      </p:sp>
      <p:sp>
        <p:nvSpPr>
          <p:cNvPr id="8199" name="Content Placeholder 8198">
            <a:extLst>
              <a:ext uri="{FF2B5EF4-FFF2-40B4-BE49-F238E27FC236}">
                <a16:creationId xmlns:a16="http://schemas.microsoft.com/office/drawing/2014/main" id="{0855D2C9-26CD-46E4-9693-CF697407D633}"/>
              </a:ext>
            </a:extLst>
          </p:cNvPr>
          <p:cNvSpPr>
            <a:spLocks noGrp="1"/>
          </p:cNvSpPr>
          <p:nvPr>
            <p:ph idx="1"/>
          </p:nvPr>
        </p:nvSpPr>
        <p:spPr>
          <a:xfrm>
            <a:off x="640080" y="2858703"/>
            <a:ext cx="4986528" cy="3042547"/>
          </a:xfrm>
        </p:spPr>
        <p:txBody>
          <a:bodyPr>
            <a:normAutofit/>
          </a:bodyPr>
          <a:lstStyle/>
          <a:p>
            <a:pPr marL="0" indent="0">
              <a:buNone/>
            </a:pPr>
            <a:r>
              <a:rPr lang="en-US" sz="2000" dirty="0" err="1">
                <a:solidFill>
                  <a:schemeClr val="bg1"/>
                </a:solidFill>
              </a:rPr>
              <a:t>Zijn</a:t>
            </a:r>
            <a:r>
              <a:rPr lang="en-US" sz="2000" dirty="0">
                <a:solidFill>
                  <a:schemeClr val="bg1"/>
                </a:solidFill>
              </a:rPr>
              <a:t> </a:t>
            </a:r>
            <a:r>
              <a:rPr lang="en-US" sz="2000" dirty="0" err="1">
                <a:solidFill>
                  <a:schemeClr val="bg1"/>
                </a:solidFill>
              </a:rPr>
              <a:t>er</a:t>
            </a:r>
            <a:r>
              <a:rPr lang="en-US" sz="2000" dirty="0">
                <a:solidFill>
                  <a:schemeClr val="bg1"/>
                </a:solidFill>
              </a:rPr>
              <a:t> </a:t>
            </a:r>
            <a:r>
              <a:rPr lang="en-US" sz="2000" dirty="0" err="1">
                <a:solidFill>
                  <a:schemeClr val="bg1"/>
                </a:solidFill>
              </a:rPr>
              <a:t>veel</a:t>
            </a:r>
            <a:r>
              <a:rPr lang="en-US" sz="2000" dirty="0">
                <a:solidFill>
                  <a:schemeClr val="bg1"/>
                </a:solidFill>
              </a:rPr>
              <a:t> beelddenkers </a:t>
            </a:r>
            <a:r>
              <a:rPr lang="en-US" sz="2000" dirty="0" err="1">
                <a:solidFill>
                  <a:schemeClr val="bg1"/>
                </a:solidFill>
              </a:rPr>
              <a:t>bij</a:t>
            </a:r>
            <a:r>
              <a:rPr lang="en-US" sz="2000" dirty="0">
                <a:solidFill>
                  <a:schemeClr val="bg1"/>
                </a:solidFill>
              </a:rPr>
              <a:t> </a:t>
            </a:r>
            <a:r>
              <a:rPr lang="en-US" sz="2000" dirty="0" err="1">
                <a:solidFill>
                  <a:schemeClr val="bg1"/>
                </a:solidFill>
              </a:rPr>
              <a:t>jou</a:t>
            </a:r>
            <a:r>
              <a:rPr lang="en-US" sz="2000" dirty="0">
                <a:solidFill>
                  <a:schemeClr val="bg1"/>
                </a:solidFill>
              </a:rPr>
              <a:t> op stage?</a:t>
            </a:r>
          </a:p>
          <a:p>
            <a:pPr marL="0" indent="0">
              <a:buNone/>
            </a:pPr>
            <a:endParaRPr lang="en-US" sz="2000" dirty="0">
              <a:solidFill>
                <a:schemeClr val="bg1"/>
              </a:solidFill>
            </a:endParaRPr>
          </a:p>
          <a:p>
            <a:pPr marL="0" indent="0">
              <a:buNone/>
            </a:pPr>
            <a:r>
              <a:rPr lang="en-US" sz="2000" dirty="0">
                <a:solidFill>
                  <a:schemeClr val="bg1"/>
                </a:solidFill>
              </a:rPr>
              <a:t>Dan </a:t>
            </a:r>
            <a:r>
              <a:rPr lang="en-US" sz="2000" dirty="0" err="1">
                <a:solidFill>
                  <a:schemeClr val="bg1"/>
                </a:solidFill>
              </a:rPr>
              <a:t>kun</a:t>
            </a:r>
            <a:r>
              <a:rPr lang="en-US" sz="2000" dirty="0">
                <a:solidFill>
                  <a:schemeClr val="bg1"/>
                </a:solidFill>
              </a:rPr>
              <a:t> </a:t>
            </a:r>
            <a:r>
              <a:rPr lang="en-US" sz="2000" dirty="0" err="1">
                <a:solidFill>
                  <a:schemeClr val="bg1"/>
                </a:solidFill>
              </a:rPr>
              <a:t>je</a:t>
            </a:r>
            <a:r>
              <a:rPr lang="en-US" sz="2000" dirty="0">
                <a:solidFill>
                  <a:schemeClr val="bg1"/>
                </a:solidFill>
              </a:rPr>
              <a:t> </a:t>
            </a:r>
            <a:r>
              <a:rPr lang="en-US" sz="2000" dirty="0" err="1">
                <a:solidFill>
                  <a:schemeClr val="bg1"/>
                </a:solidFill>
              </a:rPr>
              <a:t>er</a:t>
            </a:r>
            <a:r>
              <a:rPr lang="en-US" sz="2000" dirty="0">
                <a:solidFill>
                  <a:schemeClr val="bg1"/>
                </a:solidFill>
              </a:rPr>
              <a:t> </a:t>
            </a:r>
            <a:r>
              <a:rPr lang="en-US" sz="2000" dirty="0" err="1">
                <a:solidFill>
                  <a:schemeClr val="bg1"/>
                </a:solidFill>
              </a:rPr>
              <a:t>bijvoorbeeld</a:t>
            </a:r>
            <a:r>
              <a:rPr lang="en-US" sz="2000" dirty="0">
                <a:solidFill>
                  <a:schemeClr val="bg1"/>
                </a:solidFill>
              </a:rPr>
              <a:t> voor </a:t>
            </a:r>
            <a:r>
              <a:rPr lang="en-US" sz="2000" dirty="0" err="1">
                <a:solidFill>
                  <a:schemeClr val="bg1"/>
                </a:solidFill>
              </a:rPr>
              <a:t>kiezen</a:t>
            </a:r>
            <a:r>
              <a:rPr lang="en-US" sz="2000" dirty="0">
                <a:solidFill>
                  <a:schemeClr val="bg1"/>
                </a:solidFill>
              </a:rPr>
              <a:t> om </a:t>
            </a:r>
            <a:r>
              <a:rPr lang="en-US" sz="2000" dirty="0" err="1">
                <a:solidFill>
                  <a:schemeClr val="bg1"/>
                </a:solidFill>
              </a:rPr>
              <a:t>jouw</a:t>
            </a:r>
            <a:r>
              <a:rPr lang="en-US" sz="2000" dirty="0">
                <a:solidFill>
                  <a:schemeClr val="bg1"/>
                </a:solidFill>
              </a:rPr>
              <a:t> </a:t>
            </a:r>
            <a:r>
              <a:rPr lang="en-US" sz="2000" dirty="0" err="1">
                <a:solidFill>
                  <a:schemeClr val="bg1"/>
                </a:solidFill>
              </a:rPr>
              <a:t>uitleg</a:t>
            </a:r>
            <a:r>
              <a:rPr lang="en-US" sz="2000" dirty="0">
                <a:solidFill>
                  <a:schemeClr val="bg1"/>
                </a:solidFill>
              </a:rPr>
              <a:t> van </a:t>
            </a:r>
            <a:r>
              <a:rPr lang="en-US" sz="2000" dirty="0" err="1">
                <a:solidFill>
                  <a:schemeClr val="bg1"/>
                </a:solidFill>
              </a:rPr>
              <a:t>je</a:t>
            </a:r>
            <a:r>
              <a:rPr lang="en-US" sz="2000" dirty="0">
                <a:solidFill>
                  <a:schemeClr val="bg1"/>
                </a:solidFill>
              </a:rPr>
              <a:t> </a:t>
            </a:r>
            <a:r>
              <a:rPr lang="en-US" sz="2000" dirty="0" err="1">
                <a:solidFill>
                  <a:schemeClr val="bg1"/>
                </a:solidFill>
              </a:rPr>
              <a:t>gekozen</a:t>
            </a:r>
            <a:r>
              <a:rPr lang="en-US" sz="2000" dirty="0">
                <a:solidFill>
                  <a:schemeClr val="bg1"/>
                </a:solidFill>
              </a:rPr>
              <a:t> activiteit te </a:t>
            </a:r>
            <a:r>
              <a:rPr lang="en-US" sz="2000" dirty="0" err="1">
                <a:solidFill>
                  <a:schemeClr val="bg1"/>
                </a:solidFill>
              </a:rPr>
              <a:t>ondersteunen</a:t>
            </a:r>
            <a:r>
              <a:rPr lang="en-US" sz="2000" dirty="0">
                <a:solidFill>
                  <a:schemeClr val="bg1"/>
                </a:solidFill>
              </a:rPr>
              <a:t> met </a:t>
            </a:r>
            <a:r>
              <a:rPr lang="en-US" sz="2000" dirty="0" err="1">
                <a:solidFill>
                  <a:schemeClr val="bg1"/>
                </a:solidFill>
              </a:rPr>
              <a:t>beeldmateriaal</a:t>
            </a:r>
            <a:r>
              <a:rPr lang="en-US" sz="2000" dirty="0">
                <a:solidFill>
                  <a:schemeClr val="bg1"/>
                </a:solidFill>
              </a:rPr>
              <a:t>. </a:t>
            </a:r>
          </a:p>
          <a:p>
            <a:pPr marL="0" indent="0">
              <a:buNone/>
            </a:pPr>
            <a:endParaRPr lang="en-US" sz="2000" dirty="0">
              <a:solidFill>
                <a:schemeClr val="bg1"/>
              </a:solidFill>
            </a:endParaRPr>
          </a:p>
        </p:txBody>
      </p:sp>
      <p:sp>
        <p:nvSpPr>
          <p:cNvPr id="76" name="Rectangle 75">
            <a:extLst>
              <a:ext uri="{FF2B5EF4-FFF2-40B4-BE49-F238E27FC236}">
                <a16:creationId xmlns:a16="http://schemas.microsoft.com/office/drawing/2014/main" id="{2706870B-1C8C-4F56-BE6F-32C120A250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3032" y="640080"/>
            <a:ext cx="4818888"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id="{D9846419-992A-4596-AD2F-FC8270201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7586" y="806357"/>
            <a:ext cx="4511266"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7" name="Picture 2" descr="Ik leer anders » Wat is beelddenken">
            <a:extLst>
              <a:ext uri="{FF2B5EF4-FFF2-40B4-BE49-F238E27FC236}">
                <a16:creationId xmlns:a16="http://schemas.microsoft.com/office/drawing/2014/main" id="{583822AB-D6E6-42D3-8384-99467127878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064692" y="991449"/>
            <a:ext cx="4159568" cy="4558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9618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026" name="Picture 2" descr="freetoedit #sky #could #colorsplash #smoke #watercolor #wallpaper #colorful  #blingbling #… | Pastel background wallpapers, Pastel background,  Watercolor background">
            <a:extLst>
              <a:ext uri="{FF2B5EF4-FFF2-40B4-BE49-F238E27FC236}">
                <a16:creationId xmlns:a16="http://schemas.microsoft.com/office/drawing/2014/main" id="{8434C747-F8ED-4962-8F0D-5265E997D9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159" b="8408"/>
          <a:stretch/>
        </p:blipFill>
        <p:spPr bwMode="auto">
          <a:xfrm rot="16200000">
            <a:off x="343534" y="-559434"/>
            <a:ext cx="11289032" cy="1240790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17E7482E-6582-4CEB-9FA7-E0764FC58DE4}"/>
              </a:ext>
            </a:extLst>
          </p:cNvPr>
          <p:cNvSpPr>
            <a:spLocks noGrp="1"/>
          </p:cNvSpPr>
          <p:nvPr>
            <p:ph idx="1"/>
          </p:nvPr>
        </p:nvSpPr>
        <p:spPr>
          <a:xfrm>
            <a:off x="1367535" y="3488164"/>
            <a:ext cx="9456930" cy="3633108"/>
          </a:xfrm>
        </p:spPr>
        <p:txBody>
          <a:bodyPr vert="horz" lIns="91440" tIns="45720" rIns="91440" bIns="45720" rtlCol="0">
            <a:normAutofit/>
          </a:bodyPr>
          <a:lstStyle/>
          <a:p>
            <a:pPr marL="0" indent="0" algn="ctr">
              <a:buNone/>
            </a:pPr>
            <a:r>
              <a:rPr lang="nl-NL" sz="3200" i="1" dirty="0">
                <a:solidFill>
                  <a:schemeClr val="bg1"/>
                </a:solidFill>
              </a:rPr>
              <a:t>Je hebt een affiche gemaakt voor de door jouw verzonnen activiteit.</a:t>
            </a:r>
          </a:p>
          <a:p>
            <a:pPr marL="0" indent="0" algn="ctr">
              <a:buNone/>
            </a:pPr>
            <a:r>
              <a:rPr lang="nl-NL" sz="3200" i="1" dirty="0">
                <a:solidFill>
                  <a:schemeClr val="bg1"/>
                </a:solidFill>
              </a:rPr>
              <a:t>Is dit ook de activiteit die je wilt gebruiken voor je examen?</a:t>
            </a:r>
          </a:p>
          <a:p>
            <a:pPr algn="ctr"/>
            <a:endParaRPr lang="nl-NL" sz="1600" i="1" dirty="0"/>
          </a:p>
        </p:txBody>
      </p:sp>
      <p:sp>
        <p:nvSpPr>
          <p:cNvPr id="5" name="Titel 4">
            <a:extLst>
              <a:ext uri="{FF2B5EF4-FFF2-40B4-BE49-F238E27FC236}">
                <a16:creationId xmlns:a16="http://schemas.microsoft.com/office/drawing/2014/main" id="{D3A77CED-C770-4F1B-ACAE-46A02BDC2ACE}"/>
              </a:ext>
            </a:extLst>
          </p:cNvPr>
          <p:cNvSpPr>
            <a:spLocks noGrp="1"/>
          </p:cNvSpPr>
          <p:nvPr>
            <p:ph type="title"/>
          </p:nvPr>
        </p:nvSpPr>
        <p:spPr>
          <a:xfrm>
            <a:off x="2231136" y="1764792"/>
            <a:ext cx="7729728" cy="1188720"/>
          </a:xfrm>
        </p:spPr>
        <p:txBody>
          <a:bodyPr/>
          <a:lstStyle/>
          <a:p>
            <a:r>
              <a:rPr lang="nl-NL" dirty="0">
                <a:solidFill>
                  <a:schemeClr val="bg1">
                    <a:lumMod val="85000"/>
                    <a:lumOff val="15000"/>
                  </a:schemeClr>
                </a:solidFill>
              </a:rPr>
              <a:t>Creatieve opdracht</a:t>
            </a:r>
          </a:p>
        </p:txBody>
      </p:sp>
    </p:spTree>
    <p:extLst>
      <p:ext uri="{BB962C8B-B14F-4D97-AF65-F5344CB8AC3E}">
        <p14:creationId xmlns:p14="http://schemas.microsoft.com/office/powerpoint/2010/main" val="6791923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4" descr="Patroon van schijfjes citroen op een levendige turquoise achtergrond">
            <a:extLst>
              <a:ext uri="{FF2B5EF4-FFF2-40B4-BE49-F238E27FC236}">
                <a16:creationId xmlns:a16="http://schemas.microsoft.com/office/drawing/2014/main" id="{F712CE52-1F31-41B1-852F-F0B4775415D5}"/>
              </a:ext>
            </a:extLst>
          </p:cNvPr>
          <p:cNvPicPr>
            <a:picLocks noChangeAspect="1"/>
          </p:cNvPicPr>
          <p:nvPr/>
        </p:nvPicPr>
        <p:blipFill>
          <a:blip r:embed="rId2">
            <a:alphaModFix amt="20000"/>
          </a:blip>
          <a:stretch>
            <a:fillRect/>
          </a:stretch>
        </p:blipFill>
        <p:spPr>
          <a:xfrm>
            <a:off x="-971550" y="-5463238"/>
            <a:ext cx="13745045" cy="13745045"/>
          </a:xfrm>
          <a:prstGeom prst="rect">
            <a:avLst/>
          </a:prstGeom>
        </p:spPr>
      </p:pic>
      <p:sp>
        <p:nvSpPr>
          <p:cNvPr id="2" name="Titel 1">
            <a:extLst>
              <a:ext uri="{FF2B5EF4-FFF2-40B4-BE49-F238E27FC236}">
                <a16:creationId xmlns:a16="http://schemas.microsoft.com/office/drawing/2014/main" id="{02E9A807-B975-4454-AF03-4065E4646EE6}"/>
              </a:ext>
            </a:extLst>
          </p:cNvPr>
          <p:cNvSpPr>
            <a:spLocks noGrp="1"/>
          </p:cNvSpPr>
          <p:nvPr>
            <p:ph type="title"/>
          </p:nvPr>
        </p:nvSpPr>
        <p:spPr>
          <a:xfrm>
            <a:off x="1842947" y="1980452"/>
            <a:ext cx="8506105" cy="1648795"/>
          </a:xfrm>
        </p:spPr>
        <p:txBody>
          <a:bodyPr>
            <a:normAutofit/>
          </a:bodyPr>
          <a:lstStyle/>
          <a:p>
            <a:r>
              <a:rPr lang="nl-NL" dirty="0">
                <a:solidFill>
                  <a:schemeClr val="accent2">
                    <a:lumMod val="40000"/>
                    <a:lumOff val="60000"/>
                  </a:schemeClr>
                </a:solidFill>
              </a:rPr>
              <a:t>Pas deze activiteit aan waar dat nodig is of bedenk een andere nieuwe activiteit.</a:t>
            </a:r>
          </a:p>
        </p:txBody>
      </p:sp>
      <p:sp>
        <p:nvSpPr>
          <p:cNvPr id="3" name="Tijdelijke aanduiding voor inhoud 2">
            <a:extLst>
              <a:ext uri="{FF2B5EF4-FFF2-40B4-BE49-F238E27FC236}">
                <a16:creationId xmlns:a16="http://schemas.microsoft.com/office/drawing/2014/main" id="{07B7FED5-311F-4DFB-A4CB-0E6F6D88ABB8}"/>
              </a:ext>
            </a:extLst>
          </p:cNvPr>
          <p:cNvSpPr>
            <a:spLocks noGrp="1"/>
          </p:cNvSpPr>
          <p:nvPr>
            <p:ph idx="1"/>
          </p:nvPr>
        </p:nvSpPr>
        <p:spPr>
          <a:xfrm>
            <a:off x="2231136" y="2638044"/>
            <a:ext cx="7729728" cy="3777718"/>
          </a:xfrm>
        </p:spPr>
        <p:txBody>
          <a:bodyPr vert="horz" lIns="91440" tIns="45720" rIns="91440" bIns="45720" rtlCol="0" anchor="t">
            <a:normAutofit/>
          </a:bodyPr>
          <a:lstStyle/>
          <a:p>
            <a:endParaRPr lang="nl-NL"/>
          </a:p>
          <a:p>
            <a:endParaRPr lang="nl-NL" dirty="0"/>
          </a:p>
        </p:txBody>
      </p:sp>
    </p:spTree>
    <p:extLst>
      <p:ext uri="{BB962C8B-B14F-4D97-AF65-F5344CB8AC3E}">
        <p14:creationId xmlns:p14="http://schemas.microsoft.com/office/powerpoint/2010/main" val="1354273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2052" name="Picture 4" descr="FREE DESKTOP &amp; MOBILE WALLPAPER! HAPPY BANANA! - Fablouise">
            <a:extLst>
              <a:ext uri="{FF2B5EF4-FFF2-40B4-BE49-F238E27FC236}">
                <a16:creationId xmlns:a16="http://schemas.microsoft.com/office/drawing/2014/main" id="{E846DB73-9BB2-4CF0-B042-3D5EE566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itel 6">
            <a:extLst>
              <a:ext uri="{FF2B5EF4-FFF2-40B4-BE49-F238E27FC236}">
                <a16:creationId xmlns:a16="http://schemas.microsoft.com/office/drawing/2014/main" id="{1CD7F5E5-09F2-4F5C-86D0-9001EA271E60}"/>
              </a:ext>
            </a:extLst>
          </p:cNvPr>
          <p:cNvSpPr>
            <a:spLocks noGrp="1"/>
          </p:cNvSpPr>
          <p:nvPr>
            <p:ph type="title"/>
          </p:nvPr>
        </p:nvSpPr>
        <p:spPr>
          <a:xfrm>
            <a:off x="1600200" y="2669557"/>
            <a:ext cx="9655630" cy="1239894"/>
          </a:xfrm>
        </p:spPr>
        <p:txBody>
          <a:bodyPr vert="horz" lIns="274320" tIns="182880" rIns="274320" bIns="182880" rtlCol="0" anchor="ctr" anchorCtr="1">
            <a:normAutofit/>
          </a:bodyPr>
          <a:lstStyle/>
          <a:p>
            <a:r>
              <a:rPr lang="en-US" sz="3200" dirty="0"/>
              <a:t>Maak </a:t>
            </a:r>
            <a:r>
              <a:rPr lang="en-US" sz="3200" dirty="0" err="1"/>
              <a:t>een</a:t>
            </a:r>
            <a:r>
              <a:rPr lang="en-US" sz="3200" dirty="0"/>
              <a:t> </a:t>
            </a:r>
            <a:r>
              <a:rPr lang="en-US" sz="3200" dirty="0" err="1"/>
              <a:t>bijpassende</a:t>
            </a:r>
            <a:r>
              <a:rPr lang="en-US" sz="3200" dirty="0"/>
              <a:t> </a:t>
            </a:r>
            <a:r>
              <a:rPr lang="en-US" sz="3200" dirty="0" err="1"/>
              <a:t>powerpoint</a:t>
            </a:r>
            <a:br>
              <a:rPr lang="en-US" sz="3200" dirty="0"/>
            </a:br>
            <a:r>
              <a:rPr lang="en-US" sz="1600" dirty="0">
                <a:solidFill>
                  <a:schemeClr val="bg1">
                    <a:lumMod val="85000"/>
                    <a:lumOff val="15000"/>
                  </a:schemeClr>
                </a:solidFill>
              </a:rPr>
              <a:t>De </a:t>
            </a:r>
            <a:r>
              <a:rPr lang="en-US" sz="1600" dirty="0" err="1">
                <a:solidFill>
                  <a:schemeClr val="bg1">
                    <a:lumMod val="85000"/>
                    <a:lumOff val="15000"/>
                  </a:schemeClr>
                </a:solidFill>
              </a:rPr>
              <a:t>powerpoint</a:t>
            </a:r>
            <a:r>
              <a:rPr lang="en-US" sz="1600" dirty="0">
                <a:solidFill>
                  <a:schemeClr val="bg1">
                    <a:lumMod val="85000"/>
                    <a:lumOff val="15000"/>
                  </a:schemeClr>
                </a:solidFill>
              </a:rPr>
              <a:t> </a:t>
            </a:r>
            <a:r>
              <a:rPr lang="en-US" sz="1600" dirty="0" err="1">
                <a:solidFill>
                  <a:schemeClr val="bg1">
                    <a:lumMod val="85000"/>
                    <a:lumOff val="15000"/>
                  </a:schemeClr>
                </a:solidFill>
              </a:rPr>
              <a:t>geeft</a:t>
            </a:r>
            <a:r>
              <a:rPr lang="en-US" sz="1600" dirty="0">
                <a:solidFill>
                  <a:schemeClr val="bg1">
                    <a:lumMod val="85000"/>
                    <a:lumOff val="15000"/>
                  </a:schemeClr>
                </a:solidFill>
              </a:rPr>
              <a:t> </a:t>
            </a:r>
            <a:r>
              <a:rPr lang="en-US" sz="1600" dirty="0" err="1">
                <a:solidFill>
                  <a:schemeClr val="bg1">
                    <a:lumMod val="85000"/>
                    <a:lumOff val="15000"/>
                  </a:schemeClr>
                </a:solidFill>
              </a:rPr>
              <a:t>uitleg</a:t>
            </a:r>
            <a:r>
              <a:rPr lang="en-US" sz="1600" dirty="0">
                <a:solidFill>
                  <a:schemeClr val="bg1">
                    <a:lumMod val="85000"/>
                    <a:lumOff val="15000"/>
                  </a:schemeClr>
                </a:solidFill>
              </a:rPr>
              <a:t> over de </a:t>
            </a:r>
            <a:r>
              <a:rPr lang="en-US" sz="1600" dirty="0" err="1">
                <a:solidFill>
                  <a:schemeClr val="bg1">
                    <a:lumMod val="85000"/>
                    <a:lumOff val="15000"/>
                  </a:schemeClr>
                </a:solidFill>
              </a:rPr>
              <a:t>activiteit</a:t>
            </a:r>
            <a:r>
              <a:rPr lang="en-US" sz="1600" dirty="0">
                <a:solidFill>
                  <a:schemeClr val="bg1">
                    <a:lumMod val="85000"/>
                    <a:lumOff val="15000"/>
                  </a:schemeClr>
                </a:solidFill>
              </a:rPr>
              <a:t> </a:t>
            </a:r>
            <a:r>
              <a:rPr lang="en-US" sz="1600" dirty="0" err="1">
                <a:solidFill>
                  <a:schemeClr val="bg1">
                    <a:lumMod val="85000"/>
                    <a:lumOff val="15000"/>
                  </a:schemeClr>
                </a:solidFill>
              </a:rPr>
              <a:t>aan</a:t>
            </a:r>
            <a:r>
              <a:rPr lang="en-US" sz="1600" dirty="0">
                <a:solidFill>
                  <a:schemeClr val="bg1">
                    <a:lumMod val="85000"/>
                    <a:lumOff val="15000"/>
                  </a:schemeClr>
                </a:solidFill>
              </a:rPr>
              <a:t> de </a:t>
            </a:r>
            <a:r>
              <a:rPr lang="en-US" sz="1600" dirty="0" err="1">
                <a:solidFill>
                  <a:schemeClr val="bg1">
                    <a:lumMod val="85000"/>
                    <a:lumOff val="15000"/>
                  </a:schemeClr>
                </a:solidFill>
              </a:rPr>
              <a:t>doelgroep</a:t>
            </a:r>
            <a:endParaRPr lang="en-US" sz="3200" dirty="0"/>
          </a:p>
        </p:txBody>
      </p:sp>
    </p:spTree>
    <p:extLst>
      <p:ext uri="{BB962C8B-B14F-4D97-AF65-F5344CB8AC3E}">
        <p14:creationId xmlns:p14="http://schemas.microsoft.com/office/powerpoint/2010/main" val="488719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C6ED86-F830-4FA6-AF39-C1991A334E06}"/>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dirty="0">
                <a:solidFill>
                  <a:schemeClr val="tx1"/>
                </a:solidFill>
              </a:rPr>
              <a:t>Terugblik vorige les</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85F8C25-F72E-4A0B-9D98-EFF1F9BF0289}"/>
              </a:ext>
            </a:extLst>
          </p:cNvPr>
          <p:cNvSpPr>
            <a:spLocks noGrp="1"/>
          </p:cNvSpPr>
          <p:nvPr>
            <p:ph idx="1"/>
          </p:nvPr>
        </p:nvSpPr>
        <p:spPr>
          <a:xfrm>
            <a:off x="6049182" y="802638"/>
            <a:ext cx="5408696" cy="5252722"/>
          </a:xfrm>
        </p:spPr>
        <p:txBody>
          <a:bodyPr anchor="ctr">
            <a:normAutofit/>
          </a:bodyPr>
          <a:lstStyle/>
          <a:p>
            <a:r>
              <a:rPr lang="nl-NL" sz="2400" dirty="0">
                <a:solidFill>
                  <a:schemeClr val="bg1"/>
                </a:solidFill>
              </a:rPr>
              <a:t>Hoe is het gegaan met de opdracht?</a:t>
            </a:r>
          </a:p>
          <a:p>
            <a:pPr marL="0" indent="0">
              <a:buNone/>
            </a:pPr>
            <a:endParaRPr lang="nl-NL" sz="2400" dirty="0">
              <a:solidFill>
                <a:schemeClr val="bg1"/>
              </a:solidFill>
            </a:endParaRPr>
          </a:p>
          <a:p>
            <a:r>
              <a:rPr lang="nl-NL" sz="2400" dirty="0">
                <a:solidFill>
                  <a:schemeClr val="bg1"/>
                </a:solidFill>
              </a:rPr>
              <a:t>Affiche maken</a:t>
            </a:r>
          </a:p>
        </p:txBody>
      </p:sp>
    </p:spTree>
    <p:extLst>
      <p:ext uri="{BB962C8B-B14F-4D97-AF65-F5344CB8AC3E}">
        <p14:creationId xmlns:p14="http://schemas.microsoft.com/office/powerpoint/2010/main" val="3016792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Illustratie van doodle schattig monster met kopie ruimte achtergrond, hand  tekenen doodle | Premium Vector">
            <a:extLst>
              <a:ext uri="{FF2B5EF4-FFF2-40B4-BE49-F238E27FC236}">
                <a16:creationId xmlns:a16="http://schemas.microsoft.com/office/drawing/2014/main" id="{0E7D341D-FD72-4F6E-B7FE-73A57FAA71C8}"/>
              </a:ext>
            </a:extLst>
          </p:cNvPr>
          <p:cNvPicPr>
            <a:picLocks noChangeAspect="1" noChangeArrowheads="1"/>
          </p:cNvPicPr>
          <p:nvPr/>
        </p:nvPicPr>
        <p:blipFill rotWithShape="1">
          <a:blip r:embed="rId2">
            <a:alphaModFix amt="70000"/>
            <a:extLst>
              <a:ext uri="{28A0092B-C50C-407E-A947-70E740481C1C}">
                <a14:useLocalDpi xmlns:a14="http://schemas.microsoft.com/office/drawing/2010/main" val="0"/>
              </a:ext>
            </a:extLst>
          </a:blip>
          <a:srcRect t="9648" b="12227"/>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92606D54-DE75-4638-BF47-B7F51E7BAD94}"/>
              </a:ext>
            </a:extLst>
          </p:cNvPr>
          <p:cNvSpPr>
            <a:spLocks noGrp="1"/>
          </p:cNvSpPr>
          <p:nvPr>
            <p:ph type="title"/>
          </p:nvPr>
        </p:nvSpPr>
        <p:spPr>
          <a:xfrm>
            <a:off x="8207829" y="1770218"/>
            <a:ext cx="3389920" cy="2018011"/>
          </a:xfrm>
          <a:solidFill>
            <a:schemeClr val="bg1">
              <a:alpha val="80000"/>
            </a:schemeClr>
          </a:solidFill>
          <a:ln>
            <a:solidFill>
              <a:schemeClr val="bg1"/>
            </a:solidFill>
          </a:ln>
        </p:spPr>
        <p:txBody>
          <a:bodyPr vert="horz" lIns="274320" tIns="182880" rIns="274320" bIns="182880" rtlCol="0" anchor="ctr" anchorCtr="1">
            <a:normAutofit/>
          </a:bodyPr>
          <a:lstStyle/>
          <a:p>
            <a:r>
              <a:rPr lang="en-US" sz="2000" dirty="0">
                <a:solidFill>
                  <a:schemeClr val="tx1"/>
                </a:solidFill>
              </a:rPr>
              <a:t>De </a:t>
            </a:r>
            <a:r>
              <a:rPr lang="en-US" sz="2000" dirty="0" err="1">
                <a:solidFill>
                  <a:schemeClr val="tx1"/>
                </a:solidFill>
              </a:rPr>
              <a:t>Tekeningetjes</a:t>
            </a:r>
            <a:r>
              <a:rPr lang="en-US" sz="2000" dirty="0">
                <a:solidFill>
                  <a:schemeClr val="tx1"/>
                </a:solidFill>
              </a:rPr>
              <a:t>  in de </a:t>
            </a:r>
            <a:r>
              <a:rPr lang="en-US" sz="2000" dirty="0" err="1">
                <a:solidFill>
                  <a:schemeClr val="tx1"/>
                </a:solidFill>
              </a:rPr>
              <a:t>powerpoint</a:t>
            </a:r>
            <a:r>
              <a:rPr lang="en-US" sz="2000" dirty="0">
                <a:solidFill>
                  <a:schemeClr val="tx1"/>
                </a:solidFill>
              </a:rPr>
              <a:t> </a:t>
            </a:r>
            <a:r>
              <a:rPr lang="en-US" sz="2000" dirty="0" err="1">
                <a:solidFill>
                  <a:schemeClr val="tx1"/>
                </a:solidFill>
              </a:rPr>
              <a:t>maak</a:t>
            </a:r>
            <a:r>
              <a:rPr lang="en-US" sz="2000" dirty="0">
                <a:solidFill>
                  <a:schemeClr val="tx1"/>
                </a:solidFill>
              </a:rPr>
              <a:t> je </a:t>
            </a:r>
            <a:r>
              <a:rPr lang="en-US" sz="2000" dirty="0" err="1">
                <a:solidFill>
                  <a:schemeClr val="tx1"/>
                </a:solidFill>
              </a:rPr>
              <a:t>zelf</a:t>
            </a:r>
            <a:r>
              <a:rPr lang="en-US" sz="2000" dirty="0">
                <a:solidFill>
                  <a:schemeClr val="tx1"/>
                </a:solidFill>
              </a:rPr>
              <a:t>!</a:t>
            </a:r>
          </a:p>
        </p:txBody>
      </p:sp>
      <p:sp>
        <p:nvSpPr>
          <p:cNvPr id="3" name="Tijdelijke aanduiding voor tekst 2">
            <a:extLst>
              <a:ext uri="{FF2B5EF4-FFF2-40B4-BE49-F238E27FC236}">
                <a16:creationId xmlns:a16="http://schemas.microsoft.com/office/drawing/2014/main" id="{E1120462-8502-476F-8AA8-0FA778FDBDEC}"/>
              </a:ext>
            </a:extLst>
          </p:cNvPr>
          <p:cNvSpPr>
            <a:spLocks noGrp="1"/>
          </p:cNvSpPr>
          <p:nvPr>
            <p:ph type="body" idx="1"/>
          </p:nvPr>
        </p:nvSpPr>
        <p:spPr>
          <a:xfrm>
            <a:off x="8430007" y="3788229"/>
            <a:ext cx="3167742" cy="1678142"/>
          </a:xfrm>
        </p:spPr>
        <p:txBody>
          <a:bodyPr vert="horz" lIns="91440" tIns="45720" rIns="91440" bIns="45720" rtlCol="0">
            <a:normAutofit/>
          </a:bodyPr>
          <a:lstStyle/>
          <a:p>
            <a:pPr algn="ctr"/>
            <a:r>
              <a:rPr lang="en-US" dirty="0" err="1"/>
              <a:t>Zodat</a:t>
            </a:r>
            <a:r>
              <a:rPr lang="en-US" dirty="0"/>
              <a:t> </a:t>
            </a:r>
            <a:r>
              <a:rPr lang="en-US" dirty="0" err="1"/>
              <a:t>ook</a:t>
            </a:r>
            <a:r>
              <a:rPr lang="en-US" dirty="0"/>
              <a:t> de </a:t>
            </a:r>
            <a:r>
              <a:rPr lang="en-US" dirty="0" err="1"/>
              <a:t>beelddenkers</a:t>
            </a:r>
            <a:r>
              <a:rPr lang="en-US" dirty="0"/>
              <a:t> er mee </a:t>
            </a:r>
            <a:r>
              <a:rPr lang="en-US" dirty="0" err="1"/>
              <a:t>aan</a:t>
            </a:r>
            <a:r>
              <a:rPr lang="en-US" dirty="0"/>
              <a:t> de slag </a:t>
            </a:r>
            <a:r>
              <a:rPr lang="en-US" dirty="0" err="1"/>
              <a:t>kunnen</a:t>
            </a:r>
            <a:r>
              <a:rPr lang="en-US" dirty="0"/>
              <a:t>.</a:t>
            </a:r>
          </a:p>
          <a:p>
            <a:pPr algn="ctr"/>
            <a:endParaRPr lang="en-US" dirty="0">
              <a:solidFill>
                <a:schemeClr val="bg1">
                  <a:lumMod val="85000"/>
                  <a:lumOff val="15000"/>
                </a:schemeClr>
              </a:solidFill>
            </a:endParaRPr>
          </a:p>
        </p:txBody>
      </p:sp>
    </p:spTree>
    <p:extLst>
      <p:ext uri="{BB962C8B-B14F-4D97-AF65-F5344CB8AC3E}">
        <p14:creationId xmlns:p14="http://schemas.microsoft.com/office/powerpoint/2010/main" val="2671333064"/>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Veslag Motorrit 9 Okt Grave Maas Waal - PVGE Helmond">
            <a:extLst>
              <a:ext uri="{FF2B5EF4-FFF2-40B4-BE49-F238E27FC236}">
                <a16:creationId xmlns:a16="http://schemas.microsoft.com/office/drawing/2014/main" id="{6D4DB739-CB2C-4F0D-B763-E3D05D8E74AB}"/>
              </a:ext>
            </a:extLst>
          </p:cNvPr>
          <p:cNvPicPr>
            <a:picLocks noChangeAspect="1" noChangeArrowheads="1"/>
          </p:cNvPicPr>
          <p:nvPr/>
        </p:nvPicPr>
        <p:blipFill rotWithShape="1">
          <a:blip r:embed="rId2">
            <a:alphaModFix amt="70000"/>
            <a:extLst>
              <a:ext uri="{28A0092B-C50C-407E-A947-70E740481C1C}">
                <a14:useLocalDpi xmlns:a14="http://schemas.microsoft.com/office/drawing/2010/main" val="0"/>
              </a:ext>
            </a:extLst>
          </a:blip>
          <a:srcRect t="44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66115D30-7ED0-4E78-BB42-9028E8965237}"/>
              </a:ext>
            </a:extLst>
          </p:cNvPr>
          <p:cNvSpPr>
            <a:spLocks noGrp="1"/>
          </p:cNvSpPr>
          <p:nvPr>
            <p:ph type="ctrTitle"/>
          </p:nvPr>
        </p:nvSpPr>
        <p:spPr>
          <a:xfrm>
            <a:off x="1975757" y="2397125"/>
            <a:ext cx="8240486" cy="1379713"/>
          </a:xfrm>
          <a:solidFill>
            <a:schemeClr val="bg1">
              <a:alpha val="80000"/>
            </a:schemeClr>
          </a:solidFill>
          <a:ln>
            <a:solidFill>
              <a:schemeClr val="tx1"/>
            </a:solidFill>
          </a:ln>
        </p:spPr>
        <p:txBody>
          <a:bodyPr>
            <a:normAutofit fontScale="90000"/>
          </a:bodyPr>
          <a:lstStyle/>
          <a:p>
            <a:r>
              <a:rPr lang="nl-NL" sz="3500" dirty="0">
                <a:solidFill>
                  <a:schemeClr val="tx1"/>
                </a:solidFill>
              </a:rPr>
              <a:t>ZORG er voor dat je </a:t>
            </a:r>
            <a:r>
              <a:rPr lang="nl-NL" sz="3500" dirty="0" err="1">
                <a:solidFill>
                  <a:schemeClr val="tx1"/>
                </a:solidFill>
              </a:rPr>
              <a:t>powerpoint</a:t>
            </a:r>
            <a:r>
              <a:rPr lang="nl-NL" sz="3500" dirty="0">
                <a:solidFill>
                  <a:schemeClr val="tx1"/>
                </a:solidFill>
              </a:rPr>
              <a:t> er creatief uitziet.</a:t>
            </a:r>
          </a:p>
        </p:txBody>
      </p:sp>
      <p:sp>
        <p:nvSpPr>
          <p:cNvPr id="5" name="Ondertitel 4">
            <a:extLst>
              <a:ext uri="{FF2B5EF4-FFF2-40B4-BE49-F238E27FC236}">
                <a16:creationId xmlns:a16="http://schemas.microsoft.com/office/drawing/2014/main" id="{2026D94B-A140-4ABB-A0CF-8EDD4D438CF7}"/>
              </a:ext>
            </a:extLst>
          </p:cNvPr>
          <p:cNvSpPr>
            <a:spLocks noGrp="1"/>
          </p:cNvSpPr>
          <p:nvPr>
            <p:ph type="subTitle" idx="1"/>
          </p:nvPr>
        </p:nvSpPr>
        <p:spPr>
          <a:xfrm>
            <a:off x="2695194" y="4077525"/>
            <a:ext cx="6801612" cy="1239894"/>
          </a:xfrm>
        </p:spPr>
        <p:txBody>
          <a:bodyPr vert="horz" lIns="91440" tIns="45720" rIns="91440" bIns="45720" rtlCol="0">
            <a:normAutofit/>
          </a:bodyPr>
          <a:lstStyle/>
          <a:p>
            <a:r>
              <a:rPr lang="nl-NL" b="1" dirty="0">
                <a:solidFill>
                  <a:schemeClr val="tx1"/>
                </a:solidFill>
              </a:rPr>
              <a:t>Je </a:t>
            </a:r>
            <a:r>
              <a:rPr lang="nl-NL" b="1" dirty="0" err="1">
                <a:solidFill>
                  <a:schemeClr val="tx1"/>
                </a:solidFill>
              </a:rPr>
              <a:t>powerpoint</a:t>
            </a:r>
            <a:r>
              <a:rPr lang="nl-NL" b="1" dirty="0">
                <a:solidFill>
                  <a:schemeClr val="tx1"/>
                </a:solidFill>
              </a:rPr>
              <a:t> bestaat uit minstens 10  slides.</a:t>
            </a:r>
          </a:p>
          <a:p>
            <a:r>
              <a:rPr lang="nl-NL" b="1" dirty="0">
                <a:solidFill>
                  <a:schemeClr val="tx1"/>
                </a:solidFill>
              </a:rPr>
              <a:t>Op elke slide staat een zelfgemaakt tekeningetje</a:t>
            </a:r>
          </a:p>
          <a:p>
            <a:endParaRPr lang="nl-NL" b="1" dirty="0">
              <a:solidFill>
                <a:srgbClr val="FFFFFF"/>
              </a:solidFill>
            </a:endParaRPr>
          </a:p>
        </p:txBody>
      </p:sp>
    </p:spTree>
    <p:extLst>
      <p:ext uri="{BB962C8B-B14F-4D97-AF65-F5344CB8AC3E}">
        <p14:creationId xmlns:p14="http://schemas.microsoft.com/office/powerpoint/2010/main" val="3585319839"/>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723593-70B4-4601-9693-8CF722C4E121}"/>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sz="2600">
                <a:solidFill>
                  <a:srgbClr val="262626"/>
                </a:solidFill>
              </a:rPr>
              <a:t>Creatieve opdrachten tot nu toe</a:t>
            </a:r>
          </a:p>
        </p:txBody>
      </p:sp>
      <p:sp>
        <p:nvSpPr>
          <p:cNvPr id="3" name="Tijdelijke aanduiding voor inhoud 2">
            <a:extLst>
              <a:ext uri="{FF2B5EF4-FFF2-40B4-BE49-F238E27FC236}">
                <a16:creationId xmlns:a16="http://schemas.microsoft.com/office/drawing/2014/main" id="{A75A2172-3C06-45E5-AFAE-1DCCC8DF0AB7}"/>
              </a:ext>
            </a:extLst>
          </p:cNvPr>
          <p:cNvSpPr>
            <a:spLocks noGrp="1"/>
          </p:cNvSpPr>
          <p:nvPr>
            <p:ph idx="1"/>
          </p:nvPr>
        </p:nvSpPr>
        <p:spPr>
          <a:xfrm>
            <a:off x="1121822" y="4352544"/>
            <a:ext cx="2410650" cy="1239894"/>
          </a:xfrm>
        </p:spPr>
        <p:txBody>
          <a:bodyPr vert="horz" lIns="91440" tIns="45720" rIns="91440" bIns="45720" rtlCol="0">
            <a:normAutofit/>
          </a:bodyPr>
          <a:lstStyle/>
          <a:p>
            <a:pPr marL="0" indent="0" algn="ctr">
              <a:buNone/>
            </a:pPr>
            <a:endParaRPr lang="en-US" dirty="0">
              <a:solidFill>
                <a:schemeClr val="tx1">
                  <a:lumMod val="75000"/>
                  <a:lumOff val="25000"/>
                </a:schemeClr>
              </a:solidFill>
            </a:endParaRPr>
          </a:p>
        </p:txBody>
      </p:sp>
      <p:sp>
        <p:nvSpPr>
          <p:cNvPr id="14" name="Rectangle 13">
            <a:extLst>
              <a:ext uri="{FF2B5EF4-FFF2-40B4-BE49-F238E27FC236}">
                <a16:creationId xmlns:a16="http://schemas.microsoft.com/office/drawing/2014/main" id="{D5AFB1C8-355E-4D92-B894-A209E2C2C7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el 4">
            <a:extLst>
              <a:ext uri="{FF2B5EF4-FFF2-40B4-BE49-F238E27FC236}">
                <a16:creationId xmlns:a16="http://schemas.microsoft.com/office/drawing/2014/main" id="{52DD1238-E336-47CD-B030-7A0A28E10187}"/>
              </a:ext>
            </a:extLst>
          </p:cNvPr>
          <p:cNvGraphicFramePr>
            <a:graphicFrameLocks noGrp="1"/>
          </p:cNvGraphicFramePr>
          <p:nvPr>
            <p:extLst>
              <p:ext uri="{D42A27DB-BD31-4B8C-83A1-F6EECF244321}">
                <p14:modId xmlns:p14="http://schemas.microsoft.com/office/powerpoint/2010/main" val="879776470"/>
              </p:ext>
            </p:extLst>
          </p:nvPr>
        </p:nvGraphicFramePr>
        <p:xfrm>
          <a:off x="5793494" y="1244918"/>
          <a:ext cx="5259305" cy="4368164"/>
        </p:xfrm>
        <a:graphic>
          <a:graphicData uri="http://schemas.openxmlformats.org/drawingml/2006/table">
            <a:tbl>
              <a:tblPr firstRow="1" bandRow="1">
                <a:tableStyleId>{5C22544A-7EE6-4342-B048-85BDC9FD1C3A}</a:tableStyleId>
              </a:tblPr>
              <a:tblGrid>
                <a:gridCol w="5259305">
                  <a:extLst>
                    <a:ext uri="{9D8B030D-6E8A-4147-A177-3AD203B41FA5}">
                      <a16:colId xmlns:a16="http://schemas.microsoft.com/office/drawing/2014/main" val="905990427"/>
                    </a:ext>
                  </a:extLst>
                </a:gridCol>
              </a:tblGrid>
              <a:tr h="707136">
                <a:tc>
                  <a:txBody>
                    <a:bodyPr/>
                    <a:lstStyle/>
                    <a:p>
                      <a:r>
                        <a:rPr lang="nl-NL" sz="3300" dirty="0"/>
                        <a:t>Opdrachten</a:t>
                      </a:r>
                    </a:p>
                  </a:txBody>
                  <a:tcPr marL="167640" marR="167640" marT="83820" marB="83820"/>
                </a:tc>
                <a:extLst>
                  <a:ext uri="{0D108BD9-81ED-4DB2-BD59-A6C34878D82A}">
                    <a16:rowId xmlns:a16="http://schemas.microsoft.com/office/drawing/2014/main" val="3513400332"/>
                  </a:ext>
                </a:extLst>
              </a:tr>
              <a:tr h="832484">
                <a:tc>
                  <a:txBody>
                    <a:bodyPr/>
                    <a:lstStyle/>
                    <a:p>
                      <a:pPr fontAlgn="t"/>
                      <a:r>
                        <a:rPr lang="nl-NL" sz="3300" dirty="0"/>
                        <a:t>Foto uit het raam + gedicht</a:t>
                      </a:r>
                    </a:p>
                  </a:txBody>
                  <a:tcPr marL="167640" marR="167640" marT="83820" marB="83820"/>
                </a:tc>
                <a:extLst>
                  <a:ext uri="{0D108BD9-81ED-4DB2-BD59-A6C34878D82A}">
                    <a16:rowId xmlns:a16="http://schemas.microsoft.com/office/drawing/2014/main" val="2619486469"/>
                  </a:ext>
                </a:extLst>
              </a:tr>
              <a:tr h="707136">
                <a:tc>
                  <a:txBody>
                    <a:bodyPr/>
                    <a:lstStyle/>
                    <a:p>
                      <a:r>
                        <a:rPr lang="nl-NL" sz="3300"/>
                        <a:t>Natuurweetjes</a:t>
                      </a:r>
                    </a:p>
                  </a:txBody>
                  <a:tcPr marL="167640" marR="167640" marT="83820" marB="83820"/>
                </a:tc>
                <a:extLst>
                  <a:ext uri="{0D108BD9-81ED-4DB2-BD59-A6C34878D82A}">
                    <a16:rowId xmlns:a16="http://schemas.microsoft.com/office/drawing/2014/main" val="2865789251"/>
                  </a:ext>
                </a:extLst>
              </a:tr>
              <a:tr h="707136">
                <a:tc>
                  <a:txBody>
                    <a:bodyPr/>
                    <a:lstStyle/>
                    <a:p>
                      <a:r>
                        <a:rPr lang="nl-NL" sz="3300"/>
                        <a:t>Stopmotion/animatie</a:t>
                      </a:r>
                    </a:p>
                  </a:txBody>
                  <a:tcPr marL="167640" marR="167640" marT="83820" marB="83820"/>
                </a:tc>
                <a:extLst>
                  <a:ext uri="{0D108BD9-81ED-4DB2-BD59-A6C34878D82A}">
                    <a16:rowId xmlns:a16="http://schemas.microsoft.com/office/drawing/2014/main" val="3432059800"/>
                  </a:ext>
                </a:extLst>
              </a:tr>
              <a:tr h="707136">
                <a:tc>
                  <a:txBody>
                    <a:bodyPr/>
                    <a:lstStyle/>
                    <a:p>
                      <a:r>
                        <a:rPr lang="nl-NL" sz="3300"/>
                        <a:t>Affiche</a:t>
                      </a:r>
                    </a:p>
                  </a:txBody>
                  <a:tcPr marL="167640" marR="167640" marT="83820" marB="83820"/>
                </a:tc>
                <a:extLst>
                  <a:ext uri="{0D108BD9-81ED-4DB2-BD59-A6C34878D82A}">
                    <a16:rowId xmlns:a16="http://schemas.microsoft.com/office/drawing/2014/main" val="2089468632"/>
                  </a:ext>
                </a:extLst>
              </a:tr>
              <a:tr h="707136">
                <a:tc>
                  <a:txBody>
                    <a:bodyPr/>
                    <a:lstStyle/>
                    <a:p>
                      <a:r>
                        <a:rPr lang="nl-NL" sz="3300" dirty="0"/>
                        <a:t>Creatieve presentatie</a:t>
                      </a:r>
                    </a:p>
                  </a:txBody>
                  <a:tcPr marL="167640" marR="167640" marT="83820" marB="83820"/>
                </a:tc>
                <a:extLst>
                  <a:ext uri="{0D108BD9-81ED-4DB2-BD59-A6C34878D82A}">
                    <a16:rowId xmlns:a16="http://schemas.microsoft.com/office/drawing/2014/main" val="1126517606"/>
                  </a:ext>
                </a:extLst>
              </a:tr>
            </a:tbl>
          </a:graphicData>
        </a:graphic>
      </p:graphicFrame>
    </p:spTree>
    <p:extLst>
      <p:ext uri="{BB962C8B-B14F-4D97-AF65-F5344CB8AC3E}">
        <p14:creationId xmlns:p14="http://schemas.microsoft.com/office/powerpoint/2010/main" val="35805702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De kracht van plezier maken (zonder doel!) - Mynd.nu">
            <a:extLst>
              <a:ext uri="{FF2B5EF4-FFF2-40B4-BE49-F238E27FC236}">
                <a16:creationId xmlns:a16="http://schemas.microsoft.com/office/drawing/2014/main" id="{E322363A-5BAD-4F1F-88A1-A675778CD45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917" b="581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E2DE4826-2563-4166-A680-2D746BC226E0}"/>
              </a:ext>
            </a:extLst>
          </p:cNvPr>
          <p:cNvSpPr>
            <a:spLocks noGrp="1"/>
          </p:cNvSpPr>
          <p:nvPr>
            <p:ph type="title"/>
          </p:nvPr>
        </p:nvSpPr>
        <p:spPr>
          <a:xfrm>
            <a:off x="1600200" y="2386744"/>
            <a:ext cx="8991600" cy="1645920"/>
          </a:xfrm>
          <a:solidFill>
            <a:schemeClr val="bg1">
              <a:alpha val="80000"/>
            </a:schemeClr>
          </a:solidFill>
          <a:ln>
            <a:solidFill>
              <a:schemeClr val="tx1"/>
            </a:solidFill>
          </a:ln>
        </p:spPr>
        <p:txBody>
          <a:bodyPr vert="horz" lIns="274320" tIns="182880" rIns="274320" bIns="182880" rtlCol="0" anchor="ctr" anchorCtr="1">
            <a:normAutofit/>
          </a:bodyPr>
          <a:lstStyle/>
          <a:p>
            <a:r>
              <a:rPr lang="en-US" sz="3800">
                <a:solidFill>
                  <a:schemeClr val="tx1"/>
                </a:solidFill>
              </a:rPr>
              <a:t>HEEL VEEL PLEZIER!</a:t>
            </a:r>
          </a:p>
        </p:txBody>
      </p:sp>
    </p:spTree>
    <p:extLst>
      <p:ext uri="{BB962C8B-B14F-4D97-AF65-F5344CB8AC3E}">
        <p14:creationId xmlns:p14="http://schemas.microsoft.com/office/powerpoint/2010/main" val="63626487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DB26CA-3DD0-4E2D-BF35-37F4DD482D6A}"/>
              </a:ext>
            </a:extLst>
          </p:cNvPr>
          <p:cNvSpPr>
            <a:spLocks noGrp="1"/>
          </p:cNvSpPr>
          <p:nvPr>
            <p:ph type="title"/>
          </p:nvPr>
        </p:nvSpPr>
        <p:spPr>
          <a:xfrm>
            <a:off x="643467" y="2681103"/>
            <a:ext cx="3363974" cy="1495794"/>
          </a:xfrm>
          <a:solidFill>
            <a:schemeClr val="tx2">
              <a:lumMod val="60000"/>
              <a:lumOff val="40000"/>
              <a:alpha val="15000"/>
            </a:schemeClr>
          </a:solidFill>
          <a:ln>
            <a:solidFill>
              <a:schemeClr val="bg1"/>
            </a:solidFill>
          </a:ln>
        </p:spPr>
        <p:txBody>
          <a:bodyPr wrap="square">
            <a:normAutofit/>
          </a:bodyPr>
          <a:lstStyle/>
          <a:p>
            <a:r>
              <a:rPr lang="nl-NL" b="1" dirty="0">
                <a:solidFill>
                  <a:schemeClr val="bg1"/>
                </a:solidFill>
              </a:rPr>
              <a:t>vandaag</a:t>
            </a:r>
          </a:p>
        </p:txBody>
      </p:sp>
      <p:graphicFrame>
        <p:nvGraphicFramePr>
          <p:cNvPr id="4" name="Tijdelijke aanduiding voor inhoud 3">
            <a:extLst>
              <a:ext uri="{FF2B5EF4-FFF2-40B4-BE49-F238E27FC236}">
                <a16:creationId xmlns:a16="http://schemas.microsoft.com/office/drawing/2014/main" id="{436390F6-51EE-428C-83AC-65DF61FBA1E5}"/>
              </a:ext>
            </a:extLst>
          </p:cNvPr>
          <p:cNvGraphicFramePr>
            <a:graphicFrameLocks noGrp="1"/>
          </p:cNvGraphicFramePr>
          <p:nvPr>
            <p:ph idx="1"/>
            <p:extLst>
              <p:ext uri="{D42A27DB-BD31-4B8C-83A1-F6EECF244321}">
                <p14:modId xmlns:p14="http://schemas.microsoft.com/office/powerpoint/2010/main" val="784698776"/>
              </p:ext>
            </p:extLst>
          </p:nvPr>
        </p:nvGraphicFramePr>
        <p:xfrm>
          <a:off x="4613060" y="1030986"/>
          <a:ext cx="6866297" cy="4796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2903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BD62D676-9C4F-4F6B-8D66-278B6EBEF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74C1FCF-DE0B-4BAE-BA1C-DF8096973469}"/>
              </a:ext>
            </a:extLst>
          </p:cNvPr>
          <p:cNvSpPr>
            <a:spLocks noGrp="1"/>
          </p:cNvSpPr>
          <p:nvPr>
            <p:ph type="title"/>
          </p:nvPr>
        </p:nvSpPr>
        <p:spPr>
          <a:xfrm>
            <a:off x="2231136" y="4909571"/>
            <a:ext cx="7729728" cy="1134402"/>
          </a:xfrm>
          <a:solidFill>
            <a:srgbClr val="FFFFFF"/>
          </a:solidFill>
          <a:ln>
            <a:solidFill>
              <a:srgbClr val="404040"/>
            </a:solidFill>
          </a:ln>
        </p:spPr>
        <p:txBody>
          <a:bodyPr vert="horz" lIns="182880" tIns="182880" rIns="182880" bIns="182880" rtlCol="0" anchor="ctr">
            <a:normAutofit/>
          </a:bodyPr>
          <a:lstStyle/>
          <a:p>
            <a:r>
              <a:rPr lang="en-US" dirty="0">
                <a:solidFill>
                  <a:srgbClr val="1D2C31"/>
                </a:solidFill>
              </a:rPr>
              <a:t>Is het jullie gelukt om op ideeën te komen voor een examen activiteit?</a:t>
            </a:r>
          </a:p>
        </p:txBody>
      </p:sp>
      <p:pic>
        <p:nvPicPr>
          <p:cNvPr id="1028" name="Picture 4" descr="Vlissingen Vooruit: een plan van aanpak | Vlissingen Transparant">
            <a:extLst>
              <a:ext uri="{FF2B5EF4-FFF2-40B4-BE49-F238E27FC236}">
                <a16:creationId xmlns:a16="http://schemas.microsoft.com/office/drawing/2014/main" id="{BA7D73BB-A87F-41E5-8D6B-4536BE25525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724977" y="960118"/>
            <a:ext cx="4742046" cy="3556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47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BD62D676-9C4F-4F6B-8D66-278B6EBEF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EA343540-287F-4AD4-B414-4B1C8947351C}"/>
              </a:ext>
            </a:extLst>
          </p:cNvPr>
          <p:cNvPicPr>
            <a:picLocks noChangeAspect="1"/>
          </p:cNvPicPr>
          <p:nvPr/>
        </p:nvPicPr>
        <p:blipFill>
          <a:blip r:embed="rId2"/>
          <a:stretch>
            <a:fillRect/>
          </a:stretch>
        </p:blipFill>
        <p:spPr>
          <a:xfrm>
            <a:off x="1696142" y="1763738"/>
            <a:ext cx="8409258" cy="4604068"/>
          </a:xfrm>
          <a:prstGeom prst="rect">
            <a:avLst/>
          </a:prstGeom>
        </p:spPr>
      </p:pic>
      <p:sp>
        <p:nvSpPr>
          <p:cNvPr id="7" name="Tekstvak 6">
            <a:extLst>
              <a:ext uri="{FF2B5EF4-FFF2-40B4-BE49-F238E27FC236}">
                <a16:creationId xmlns:a16="http://schemas.microsoft.com/office/drawing/2014/main" id="{A21A72B5-F5E0-455A-818A-87282A7BC70E}"/>
              </a:ext>
            </a:extLst>
          </p:cNvPr>
          <p:cNvSpPr txBox="1"/>
          <p:nvPr/>
        </p:nvSpPr>
        <p:spPr>
          <a:xfrm>
            <a:off x="1696142" y="695673"/>
            <a:ext cx="8472512" cy="523220"/>
          </a:xfrm>
          <a:prstGeom prst="rect">
            <a:avLst/>
          </a:prstGeom>
          <a:noFill/>
        </p:spPr>
        <p:txBody>
          <a:bodyPr wrap="none" rtlCol="0">
            <a:spAutoFit/>
          </a:bodyPr>
          <a:lstStyle/>
          <a:p>
            <a:r>
              <a:rPr lang="nl-NL" sz="2800">
                <a:solidFill>
                  <a:schemeClr val="bg1"/>
                </a:solidFill>
              </a:rPr>
              <a:t>VOLGENDE STAP = ACTIVITEITENPLAN SCHRIJVEN</a:t>
            </a:r>
            <a:endParaRPr lang="nl-NL" sz="2800" dirty="0">
              <a:solidFill>
                <a:schemeClr val="bg1"/>
              </a:solidFill>
            </a:endParaRPr>
          </a:p>
        </p:txBody>
      </p:sp>
    </p:spTree>
    <p:extLst>
      <p:ext uri="{BB962C8B-B14F-4D97-AF65-F5344CB8AC3E}">
        <p14:creationId xmlns:p14="http://schemas.microsoft.com/office/powerpoint/2010/main" val="3334290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D62D676-9C4F-4F6B-8D66-278B6EBEF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3">
            <a:extLst>
              <a:ext uri="{FF2B5EF4-FFF2-40B4-BE49-F238E27FC236}">
                <a16:creationId xmlns:a16="http://schemas.microsoft.com/office/drawing/2014/main" id="{713CC2B9-59B4-481E-AA2B-9AA10C608107}"/>
              </a:ext>
            </a:extLst>
          </p:cNvPr>
          <p:cNvPicPr>
            <a:picLocks noGrp="1" noChangeAspect="1"/>
          </p:cNvPicPr>
          <p:nvPr>
            <p:ph idx="1"/>
          </p:nvPr>
        </p:nvPicPr>
        <p:blipFill>
          <a:blip r:embed="rId2"/>
          <a:stretch>
            <a:fillRect/>
          </a:stretch>
        </p:blipFill>
        <p:spPr>
          <a:xfrm>
            <a:off x="1022044" y="736598"/>
            <a:ext cx="10147911" cy="4262122"/>
          </a:xfrm>
          <a:prstGeom prst="rect">
            <a:avLst/>
          </a:prstGeom>
        </p:spPr>
      </p:pic>
    </p:spTree>
    <p:extLst>
      <p:ext uri="{BB962C8B-B14F-4D97-AF65-F5344CB8AC3E}">
        <p14:creationId xmlns:p14="http://schemas.microsoft.com/office/powerpoint/2010/main" val="1763714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62D676-9C4F-4F6B-8D66-278B6EBEF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3">
            <a:extLst>
              <a:ext uri="{FF2B5EF4-FFF2-40B4-BE49-F238E27FC236}">
                <a16:creationId xmlns:a16="http://schemas.microsoft.com/office/drawing/2014/main" id="{C074C39B-1C02-4570-958A-2BE0C9B79587}"/>
              </a:ext>
            </a:extLst>
          </p:cNvPr>
          <p:cNvPicPr>
            <a:picLocks noGrp="1" noChangeAspect="1"/>
          </p:cNvPicPr>
          <p:nvPr>
            <p:ph idx="1"/>
          </p:nvPr>
        </p:nvPicPr>
        <p:blipFill>
          <a:blip r:embed="rId2"/>
          <a:stretch>
            <a:fillRect/>
          </a:stretch>
        </p:blipFill>
        <p:spPr>
          <a:xfrm>
            <a:off x="797560" y="1008937"/>
            <a:ext cx="11068474" cy="3458897"/>
          </a:xfrm>
          <a:prstGeom prst="rect">
            <a:avLst/>
          </a:prstGeom>
        </p:spPr>
      </p:pic>
    </p:spTree>
    <p:extLst>
      <p:ext uri="{BB962C8B-B14F-4D97-AF65-F5344CB8AC3E}">
        <p14:creationId xmlns:p14="http://schemas.microsoft.com/office/powerpoint/2010/main" val="672213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4C3113-7828-4812-BA1F-8A2AE4254214}"/>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Doelen behalen met activiteiten</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F2F8285-655E-4721-A59C-71D65107295E}"/>
              </a:ext>
            </a:extLst>
          </p:cNvPr>
          <p:cNvSpPr>
            <a:spLocks noGrp="1"/>
          </p:cNvSpPr>
          <p:nvPr>
            <p:ph idx="1"/>
          </p:nvPr>
        </p:nvSpPr>
        <p:spPr>
          <a:xfrm>
            <a:off x="5568370" y="855345"/>
            <a:ext cx="6370320" cy="5454650"/>
          </a:xfrm>
        </p:spPr>
        <p:txBody>
          <a:bodyPr anchor="ctr">
            <a:normAutofit/>
          </a:bodyPr>
          <a:lstStyle/>
          <a:p>
            <a:pPr marL="0" indent="0">
              <a:buNone/>
            </a:pPr>
            <a:r>
              <a:rPr lang="nl-NL" sz="2000" dirty="0">
                <a:solidFill>
                  <a:schemeClr val="bg1"/>
                </a:solidFill>
              </a:rPr>
              <a:t>Als beroepsprofessional kijk je samen met je cliënten welke ondersteuning nodig is om zelfstandig en gezond te kunnen opgroeien en functioneren. Elke doelgroep en leeftijdsfase kent ondersteuningsvragen en daaruit voortkomende doelen.</a:t>
            </a:r>
            <a:endParaRPr lang="nl-NL" sz="2000" dirty="0"/>
          </a:p>
          <a:p>
            <a:pPr marL="0" indent="0">
              <a:buNone/>
            </a:pPr>
            <a:r>
              <a:rPr lang="nl-NL" sz="2000" dirty="0">
                <a:solidFill>
                  <a:schemeClr val="bg1"/>
                </a:solidFill>
              </a:rPr>
              <a:t>Je kunt doelen behalen door het inzetten van:</a:t>
            </a:r>
          </a:p>
          <a:p>
            <a:r>
              <a:rPr lang="nl-NL" sz="2000" dirty="0">
                <a:solidFill>
                  <a:schemeClr val="bg1"/>
                </a:solidFill>
              </a:rPr>
              <a:t>sociale activiteiten</a:t>
            </a:r>
          </a:p>
          <a:p>
            <a:r>
              <a:rPr lang="nl-NL" sz="2000" dirty="0">
                <a:solidFill>
                  <a:schemeClr val="bg1"/>
                </a:solidFill>
              </a:rPr>
              <a:t>motorische activiteiten</a:t>
            </a:r>
          </a:p>
          <a:p>
            <a:r>
              <a:rPr lang="nl-NL" sz="2000" dirty="0">
                <a:solidFill>
                  <a:schemeClr val="bg1"/>
                </a:solidFill>
              </a:rPr>
              <a:t>creatieve activiteiten</a:t>
            </a:r>
          </a:p>
          <a:p>
            <a:r>
              <a:rPr lang="nl-NL" sz="2000" dirty="0">
                <a:solidFill>
                  <a:schemeClr val="bg1"/>
                </a:solidFill>
              </a:rPr>
              <a:t>ontwikkelingsactiviteiten.</a:t>
            </a:r>
          </a:p>
          <a:p>
            <a:endParaRPr lang="nl-NL" sz="2000" dirty="0">
              <a:solidFill>
                <a:schemeClr val="bg1"/>
              </a:solidFill>
            </a:endParaRPr>
          </a:p>
        </p:txBody>
      </p:sp>
      <p:pic>
        <p:nvPicPr>
          <p:cNvPr id="5122" name="Picture 2" descr="Hoe stel ik SMART doelen op? - Zo gezegd zo gedaan">
            <a:extLst>
              <a:ext uri="{FF2B5EF4-FFF2-40B4-BE49-F238E27FC236}">
                <a16:creationId xmlns:a16="http://schemas.microsoft.com/office/drawing/2014/main" id="{D396E806-702C-43FF-923D-6EE5BE6D58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9288" y="3145155"/>
            <a:ext cx="214312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85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E60541-147A-47DC-AD3E-F4CD5CFB9DF5}"/>
              </a:ext>
            </a:extLst>
          </p:cNvPr>
          <p:cNvSpPr>
            <a:spLocks noGrp="1"/>
          </p:cNvSpPr>
          <p:nvPr>
            <p:ph type="title"/>
          </p:nvPr>
        </p:nvSpPr>
        <p:spPr>
          <a:xfrm>
            <a:off x="5138927" y="973596"/>
            <a:ext cx="6092952" cy="1188720"/>
          </a:xfrm>
        </p:spPr>
        <p:txBody>
          <a:bodyPr>
            <a:normAutofit/>
          </a:bodyPr>
          <a:lstStyle/>
          <a:p>
            <a:r>
              <a:rPr lang="nl-NL" b="1" dirty="0">
                <a:solidFill>
                  <a:schemeClr val="bg1"/>
                </a:solidFill>
              </a:rPr>
              <a:t>Sociale activiteiten </a:t>
            </a:r>
          </a:p>
        </p:txBody>
      </p:sp>
      <p:pic>
        <p:nvPicPr>
          <p:cNvPr id="4098" name="Picture 2" descr="SOCIAAL ONDERNEMEN | trend | sociale evolutie – EVOLUTIEGIDS">
            <a:extLst>
              <a:ext uri="{FF2B5EF4-FFF2-40B4-BE49-F238E27FC236}">
                <a16:creationId xmlns:a16="http://schemas.microsoft.com/office/drawing/2014/main" id="{F005F77B-5C3C-4910-835D-E8DDDBE0B9D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838" r="5680" b="-2"/>
          <a:stretch/>
        </p:blipFill>
        <p:spPr bwMode="auto">
          <a:xfrm>
            <a:off x="960121" y="964692"/>
            <a:ext cx="3707652" cy="2303442"/>
          </a:xfrm>
          <a:prstGeom prst="rect">
            <a:avLst/>
          </a:prstGeom>
          <a:noFill/>
          <a:ln w="31750" cap="sq">
            <a:solidFill>
              <a:srgbClr val="FFFFFF"/>
            </a:solidFill>
            <a:miter lim="800000"/>
          </a:ln>
          <a:extLst>
            <a:ext uri="{909E8E84-426E-40DD-AFC4-6F175D3DCCD1}">
              <a14:hiddenFill xmlns:a14="http://schemas.microsoft.com/office/drawing/2010/main">
                <a:solidFill>
                  <a:srgbClr val="FFFFFF"/>
                </a:solidFill>
              </a14:hiddenFill>
            </a:ext>
          </a:extLst>
        </p:spPr>
      </p:pic>
      <p:pic>
        <p:nvPicPr>
          <p:cNvPr id="4" name="Picture 4" descr="Buurttuin starten: iedereen kan het!">
            <a:extLst>
              <a:ext uri="{FF2B5EF4-FFF2-40B4-BE49-F238E27FC236}">
                <a16:creationId xmlns:a16="http://schemas.microsoft.com/office/drawing/2014/main" id="{4571E079-9CB8-4C6A-B99D-F7E477E8822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072" r="10623"/>
          <a:stretch/>
        </p:blipFill>
        <p:spPr bwMode="auto">
          <a:xfrm>
            <a:off x="960120" y="3589868"/>
            <a:ext cx="3707652" cy="2294537"/>
          </a:xfrm>
          <a:prstGeom prst="rect">
            <a:avLst/>
          </a:prstGeom>
          <a:noFill/>
          <a:ln w="31750" cap="sq">
            <a:solidFill>
              <a:srgbClr val="FFFFFF"/>
            </a:solidFill>
            <a:miter lim="800000"/>
          </a:ln>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BEA2D3B6-FE1F-4691-9FC5-89925DE5A1E2}"/>
              </a:ext>
            </a:extLst>
          </p:cNvPr>
          <p:cNvSpPr>
            <a:spLocks noGrp="1"/>
          </p:cNvSpPr>
          <p:nvPr>
            <p:ph idx="1"/>
          </p:nvPr>
        </p:nvSpPr>
        <p:spPr>
          <a:xfrm>
            <a:off x="5089646" y="2475145"/>
            <a:ext cx="6142233" cy="3409259"/>
          </a:xfrm>
        </p:spPr>
        <p:txBody>
          <a:bodyPr>
            <a:normAutofit/>
          </a:bodyPr>
          <a:lstStyle/>
          <a:p>
            <a:pPr marL="0" indent="0">
              <a:buNone/>
            </a:pPr>
            <a:r>
              <a:rPr lang="nl-NL" sz="2000" dirty="0"/>
              <a:t>De mens groeit vanaf de geboorte op als een sociaal wezen. We hebben anderen nodig om gezond en gelukkig te kunnen leven. </a:t>
            </a:r>
          </a:p>
          <a:p>
            <a:pPr marL="0" indent="0">
              <a:buNone/>
            </a:pPr>
            <a:endParaRPr lang="nl-NL" sz="2000" dirty="0"/>
          </a:p>
          <a:p>
            <a:r>
              <a:rPr lang="nl-NL" sz="2000" b="1" dirty="0"/>
              <a:t>Sociale activiteiten</a:t>
            </a:r>
            <a:r>
              <a:rPr lang="nl-NL" sz="2000" dirty="0"/>
              <a:t> zijn gericht op het als mens kunnen functioneren in groepen en de samenleving</a:t>
            </a:r>
          </a:p>
          <a:p>
            <a:pPr marL="0" indent="0">
              <a:buNone/>
            </a:pPr>
            <a:endParaRPr lang="nl-NL" sz="2000" dirty="0"/>
          </a:p>
          <a:p>
            <a:pPr marL="0" indent="0">
              <a:buNone/>
            </a:pPr>
            <a:r>
              <a:rPr lang="nl-NL" sz="2000" dirty="0">
                <a:sym typeface="Wingdings" panose="05000000000000000000" pitchFamily="2" charset="2"/>
              </a:rPr>
              <a:t> buurttuinen </a:t>
            </a:r>
            <a:endParaRPr lang="nl-NL" sz="2000" dirty="0"/>
          </a:p>
        </p:txBody>
      </p:sp>
    </p:spTree>
    <p:extLst>
      <p:ext uri="{BB962C8B-B14F-4D97-AF65-F5344CB8AC3E}">
        <p14:creationId xmlns:p14="http://schemas.microsoft.com/office/powerpoint/2010/main" val="3481110400"/>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701</Words>
  <Application>Microsoft Office PowerPoint</Application>
  <PresentationFormat>Breedbeeld</PresentationFormat>
  <Paragraphs>105</Paragraphs>
  <Slides>23</Slides>
  <Notes>9</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Arial</vt:lpstr>
      <vt:lpstr>Calibri</vt:lpstr>
      <vt:lpstr>Gill Sans MT</vt:lpstr>
      <vt:lpstr>Pakket</vt:lpstr>
      <vt:lpstr>Expressief talent</vt:lpstr>
      <vt:lpstr>Terugblik vorige les</vt:lpstr>
      <vt:lpstr>vandaag</vt:lpstr>
      <vt:lpstr>Is het jullie gelukt om op ideeën te komen voor een examen activiteit?</vt:lpstr>
      <vt:lpstr>PowerPoint-presentatie</vt:lpstr>
      <vt:lpstr>PowerPoint-presentatie</vt:lpstr>
      <vt:lpstr>PowerPoint-presentatie</vt:lpstr>
      <vt:lpstr>Doelen behalen met activiteiten</vt:lpstr>
      <vt:lpstr>Sociale activiteiten </vt:lpstr>
      <vt:lpstr>Motorische activiteiten </vt:lpstr>
      <vt:lpstr>Creatieve activiteiten</vt:lpstr>
      <vt:lpstr>Ontwikkelingsactiviteiten </vt:lpstr>
      <vt:lpstr>leerstijlen</vt:lpstr>
      <vt:lpstr>Vermunt</vt:lpstr>
      <vt:lpstr>De invloed van de leerstijl op de activiteit</vt:lpstr>
      <vt:lpstr>beelddenkers</vt:lpstr>
      <vt:lpstr>Creatieve opdracht</vt:lpstr>
      <vt:lpstr>Pas deze activiteit aan waar dat nodig is of bedenk een andere nieuwe activiteit.</vt:lpstr>
      <vt:lpstr>Maak een bijpassende powerpoint De powerpoint geeft uitleg over de activiteit aan de doelgroep</vt:lpstr>
      <vt:lpstr>De Tekeningetjes  in de powerpoint maak je zelf!</vt:lpstr>
      <vt:lpstr>ZORG er voor dat je powerpoint er creatief uitziet.</vt:lpstr>
      <vt:lpstr>Creatieve opdrachten tot nu toe</vt:lpstr>
      <vt:lpstr>HEEL VEEL PLEZIER!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Expressief talent</dc:title>
  <dc:creator>Noortje Dam</dc:creator>
  <cp:lastModifiedBy>Noortje Dam</cp:lastModifiedBy>
  <cp:revision>2</cp:revision>
  <dcterms:created xsi:type="dcterms:W3CDTF">2021-03-23T21:11:59Z</dcterms:created>
  <dcterms:modified xsi:type="dcterms:W3CDTF">2021-03-24T08:56:41Z</dcterms:modified>
</cp:coreProperties>
</file>