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6" r:id="rId4"/>
    <p:sldId id="262" r:id="rId5"/>
    <p:sldId id="263" r:id="rId6"/>
    <p:sldId id="265" r:id="rId7"/>
    <p:sldId id="264" r:id="rId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Stijl, gemiddeld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A05416E-8B82-45D6-A71A-A008C761A8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263E3C38-2B94-428D-859E-D51BE3EDBE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14B24A4-A9AC-496A-A38F-78A86836BC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DD96A-44C4-4C03-B595-CC85D419C8DC}" type="datetimeFigureOut">
              <a:rPr lang="nl-NL" smtClean="0"/>
              <a:t>25-5-2021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44DEEB4-9B8D-4E11-A274-298F4D364A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7043762-010D-40F9-A01E-8257ED5CAA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9CEF0-92D4-4814-96EA-54F605E3219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814465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3DD2DCE-7C1A-4072-B25C-D2C6984D94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12782CCD-2212-43BF-B27B-8216009E71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B94439C-983F-4A9E-A6EF-422C51C9D9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DD96A-44C4-4C03-B595-CC85D419C8DC}" type="datetimeFigureOut">
              <a:rPr lang="nl-NL" smtClean="0"/>
              <a:t>25-5-2021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E3B4254-7BB9-489C-9920-9A1CB9282C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BAD9144-40D6-4322-8B4C-358C30FB1A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9CEF0-92D4-4814-96EA-54F605E3219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493358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99D4441F-036F-41FA-8774-19C2638808B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5A4373FD-7172-4210-9BC4-9112860D57B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28BBBC8-D1AA-4E0D-90B6-765B8088C6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DD96A-44C4-4C03-B595-CC85D419C8DC}" type="datetimeFigureOut">
              <a:rPr lang="nl-NL" smtClean="0"/>
              <a:t>25-5-2021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79E1755-EE51-4352-8025-AEC3610C2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556CC3E-4ECF-4336-99DD-7464AC1511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9CEF0-92D4-4814-96EA-54F605E3219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792788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4BC91E8-6982-4D8B-802F-6D930FD4C8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944ED50-4AC3-4AEB-85AF-B125AA6759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F99BB46-537B-49CE-A796-6B87B9B196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DD96A-44C4-4C03-B595-CC85D419C8DC}" type="datetimeFigureOut">
              <a:rPr lang="nl-NL" smtClean="0"/>
              <a:t>25-5-2021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8497B82-5C6C-4396-9189-9EB5F90C2B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5AEFC27-84FD-4E84-A13C-3108793301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9CEF0-92D4-4814-96EA-54F605E3219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306447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C169824-DD65-4092-A804-B315C5767B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C3333CD6-4CCD-4737-9800-B3FCF9C9E5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45EEE7D-734A-4462-9F49-F257C54B3B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DD96A-44C4-4C03-B595-CC85D419C8DC}" type="datetimeFigureOut">
              <a:rPr lang="nl-NL" smtClean="0"/>
              <a:t>25-5-2021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DB0CF59-7D0F-4EE1-BA31-001475BDD0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E8D3BED-8C5D-486D-AA18-77F9D9BBB4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9CEF0-92D4-4814-96EA-54F605E3219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167095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5B4E932-6338-4183-8BA8-12BCD7BC12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6F0CC34-F4DA-4BE3-8A2A-D4F7A3B9599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2DB77EF4-2449-48F5-9195-FC08737C35E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898B3A63-AFEF-4262-8CE6-CCBE089268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DD96A-44C4-4C03-B595-CC85D419C8DC}" type="datetimeFigureOut">
              <a:rPr lang="nl-NL" smtClean="0"/>
              <a:t>25-5-2021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8B3EEF1D-354D-4BE6-AC4C-F8AEDB8ED2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E65A20DF-CE20-41F9-833B-0D2C8C5FFE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9CEF0-92D4-4814-96EA-54F605E3219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43901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3AAC54E-8898-46DB-9C56-8A85D0EFE3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CAB78A9B-A9A6-4625-B415-56B8622AF0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C9BC4A4F-B1CB-4498-A076-D08CD4C9CB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BC3FD76F-3594-4B92-8D80-A9A746A7B02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3ADE250E-D7A8-4E60-8642-4DE1F3A431C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23536A42-EAC1-4E5C-BFF5-3EAF7BA2B6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DD96A-44C4-4C03-B595-CC85D419C8DC}" type="datetimeFigureOut">
              <a:rPr lang="nl-NL" smtClean="0"/>
              <a:t>25-5-2021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C1695283-0190-46BD-AA76-C8603BA367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7012D9F-07C0-4F03-BD8B-057C21B2FB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9CEF0-92D4-4814-96EA-54F605E3219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508940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F9AE158-DF40-4A18-A8E4-93F4F66EA3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485AF1D1-E563-48AA-ADAE-E991A6C9D6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DD96A-44C4-4C03-B595-CC85D419C8DC}" type="datetimeFigureOut">
              <a:rPr lang="nl-NL" smtClean="0"/>
              <a:t>25-5-2021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0ADF7455-3182-454E-91E1-3C16A4767D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AF211BB1-BAF1-4622-A6A7-EF15C2545A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9CEF0-92D4-4814-96EA-54F605E3219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063661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9FD90805-F612-43CC-B17B-DEAD4698FE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DD96A-44C4-4C03-B595-CC85D419C8DC}" type="datetimeFigureOut">
              <a:rPr lang="nl-NL" smtClean="0"/>
              <a:t>25-5-2021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8009058C-3460-48E3-9556-E5B6A50A42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E3DD4AE7-9AE3-4685-9153-BF00459B03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9CEF0-92D4-4814-96EA-54F605E3219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003225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760F67B-9198-45CE-AD70-061EE218A3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527EB0A-D2C7-48E1-89A8-AF58E4BF51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E12D7E57-FE90-4E97-B0A6-D995D433CA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23184E23-719C-4805-B862-8E309BCED3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DD96A-44C4-4C03-B595-CC85D419C8DC}" type="datetimeFigureOut">
              <a:rPr lang="nl-NL" smtClean="0"/>
              <a:t>25-5-2021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2F7BB2CC-CF6C-4E57-B8EF-8EF5041061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3D7F643-7F4E-4563-A129-B4A9242AB3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9CEF0-92D4-4814-96EA-54F605E3219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45771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E6B85FA-CF2F-486E-A65D-E4D147B5AA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AF13EA43-580D-41A6-AAA4-AD16CE0779E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759B7454-F40E-4E84-9414-A9BDF281F9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ECCC1E44-B84A-4B0B-AA2D-D4AB87FD85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DD96A-44C4-4C03-B595-CC85D419C8DC}" type="datetimeFigureOut">
              <a:rPr lang="nl-NL" smtClean="0"/>
              <a:t>25-5-2021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BBCCF9FB-24D8-4AEC-89BF-BF9A67DF1F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23B67D01-4662-4636-9F8F-C52FEE316E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9CEF0-92D4-4814-96EA-54F605E3219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79798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E14F6026-0B1D-4BF4-A242-F020401CD3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03FDFF5E-5060-41DE-BD7A-24EBE85737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88B1FDD-7369-4E3F-97BC-CEE4071CA16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BDD96A-44C4-4C03-B595-CC85D419C8DC}" type="datetimeFigureOut">
              <a:rPr lang="nl-NL" smtClean="0"/>
              <a:t>25-5-2021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8ED1857-D89A-4247-BF88-A1FDC4EA756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C194F00-407B-4CE7-A72C-1CAABE9AE8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A9CEF0-92D4-4814-96EA-54F605E3219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338876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sv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657F69E0-C4B0-4BEC-A689-4F8D877F05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FREE DESKTOP &amp; MOBILE WALLPAPER! HAPPY BANANA! - Fablouise">
            <a:extLst>
              <a:ext uri="{FF2B5EF4-FFF2-40B4-BE49-F238E27FC236}">
                <a16:creationId xmlns:a16="http://schemas.microsoft.com/office/drawing/2014/main" id="{55C59A9D-950E-4B05-9E5A-8C0AF95222B1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"/>
          <a:stretch/>
        </p:blipFill>
        <p:spPr bwMode="auto">
          <a:xfrm>
            <a:off x="20" y="10"/>
            <a:ext cx="1218893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2351AAE9-21E0-4D1E-BD60-68984C665B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3063240"/>
          </a:xfrm>
        </p:spPr>
        <p:txBody>
          <a:bodyPr>
            <a:normAutofit/>
          </a:bodyPr>
          <a:lstStyle/>
          <a:p>
            <a:r>
              <a:rPr lang="nl-NL" sz="6600">
                <a:solidFill>
                  <a:srgbClr val="FFFFFF"/>
                </a:solidFill>
              </a:rPr>
              <a:t>Expressief talent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5C38E518-F1DC-43E5-A0DC-0C66571CE79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7048" y="4599432"/>
            <a:ext cx="9144000" cy="1536192"/>
          </a:xfrm>
        </p:spPr>
        <p:txBody>
          <a:bodyPr>
            <a:normAutofit/>
          </a:bodyPr>
          <a:lstStyle/>
          <a:p>
            <a:r>
              <a:rPr lang="nl-NL" dirty="0">
                <a:solidFill>
                  <a:srgbClr val="FFFFFF"/>
                </a:solidFill>
              </a:rPr>
              <a:t>Module B deel 2</a:t>
            </a:r>
          </a:p>
          <a:p>
            <a:r>
              <a:rPr lang="nl-NL" dirty="0">
                <a:solidFill>
                  <a:srgbClr val="FFFFFF"/>
                </a:solidFill>
              </a:rPr>
              <a:t>Les 3</a:t>
            </a:r>
          </a:p>
        </p:txBody>
      </p:sp>
      <p:sp>
        <p:nvSpPr>
          <p:cNvPr id="12" name="sketchy line">
            <a:extLst>
              <a:ext uri="{FF2B5EF4-FFF2-40B4-BE49-F238E27FC236}">
                <a16:creationId xmlns:a16="http://schemas.microsoft.com/office/drawing/2014/main" id="{9F6380B4-6A1C-481E-8408-B4E6C75B9B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974206" y="4368623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478919 w 4243589"/>
              <a:gd name="connsiteY1" fmla="*/ 0 h 18288"/>
              <a:gd name="connsiteX2" fmla="*/ 957839 w 4243589"/>
              <a:gd name="connsiteY2" fmla="*/ 0 h 18288"/>
              <a:gd name="connsiteX3" fmla="*/ 1521630 w 4243589"/>
              <a:gd name="connsiteY3" fmla="*/ 0 h 18288"/>
              <a:gd name="connsiteX4" fmla="*/ 2212729 w 4243589"/>
              <a:gd name="connsiteY4" fmla="*/ 0 h 18288"/>
              <a:gd name="connsiteX5" fmla="*/ 2734084 w 4243589"/>
              <a:gd name="connsiteY5" fmla="*/ 0 h 18288"/>
              <a:gd name="connsiteX6" fmla="*/ 3255439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594926 w 4243589"/>
              <a:gd name="connsiteY9" fmla="*/ 18288 h 18288"/>
              <a:gd name="connsiteX10" fmla="*/ 3073571 w 4243589"/>
              <a:gd name="connsiteY10" fmla="*/ 18288 h 18288"/>
              <a:gd name="connsiteX11" fmla="*/ 2552216 w 4243589"/>
              <a:gd name="connsiteY11" fmla="*/ 18288 h 18288"/>
              <a:gd name="connsiteX12" fmla="*/ 1903553 w 4243589"/>
              <a:gd name="connsiteY12" fmla="*/ 18288 h 18288"/>
              <a:gd name="connsiteX13" fmla="*/ 1212454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213395" y="-21006"/>
                  <a:pt x="307421" y="-18116"/>
                  <a:pt x="478919" y="0"/>
                </a:cubicBezTo>
                <a:cubicBezTo>
                  <a:pt x="650417" y="18116"/>
                  <a:pt x="831092" y="-21237"/>
                  <a:pt x="957839" y="0"/>
                </a:cubicBezTo>
                <a:cubicBezTo>
                  <a:pt x="1084586" y="21237"/>
                  <a:pt x="1301682" y="25124"/>
                  <a:pt x="1521630" y="0"/>
                </a:cubicBezTo>
                <a:cubicBezTo>
                  <a:pt x="1741578" y="-25124"/>
                  <a:pt x="1970269" y="-29139"/>
                  <a:pt x="2212729" y="0"/>
                </a:cubicBezTo>
                <a:cubicBezTo>
                  <a:pt x="2455189" y="29139"/>
                  <a:pt x="2558847" y="-4796"/>
                  <a:pt x="2734084" y="0"/>
                </a:cubicBezTo>
                <a:cubicBezTo>
                  <a:pt x="2909321" y="4796"/>
                  <a:pt x="3097217" y="-13409"/>
                  <a:pt x="3255439" y="0"/>
                </a:cubicBezTo>
                <a:cubicBezTo>
                  <a:pt x="3413662" y="13409"/>
                  <a:pt x="3979999" y="-10121"/>
                  <a:pt x="4243589" y="0"/>
                </a:cubicBezTo>
                <a:cubicBezTo>
                  <a:pt x="4244484" y="8974"/>
                  <a:pt x="4243043" y="9359"/>
                  <a:pt x="4243589" y="18288"/>
                </a:cubicBezTo>
                <a:cubicBezTo>
                  <a:pt x="4058777" y="31246"/>
                  <a:pt x="3910348" y="3158"/>
                  <a:pt x="3594926" y="18288"/>
                </a:cubicBezTo>
                <a:cubicBezTo>
                  <a:pt x="3279504" y="33418"/>
                  <a:pt x="3319955" y="-3977"/>
                  <a:pt x="3073571" y="18288"/>
                </a:cubicBezTo>
                <a:cubicBezTo>
                  <a:pt x="2827187" y="40553"/>
                  <a:pt x="2767387" y="1863"/>
                  <a:pt x="2552216" y="18288"/>
                </a:cubicBezTo>
                <a:cubicBezTo>
                  <a:pt x="2337046" y="34713"/>
                  <a:pt x="2181871" y="19527"/>
                  <a:pt x="1903553" y="18288"/>
                </a:cubicBezTo>
                <a:cubicBezTo>
                  <a:pt x="1625235" y="17049"/>
                  <a:pt x="1557672" y="24174"/>
                  <a:pt x="1212454" y="18288"/>
                </a:cubicBezTo>
                <a:cubicBezTo>
                  <a:pt x="867236" y="12402"/>
                  <a:pt x="874382" y="15627"/>
                  <a:pt x="733535" y="18288"/>
                </a:cubicBezTo>
                <a:cubicBezTo>
                  <a:pt x="592688" y="20949"/>
                  <a:pt x="183477" y="14753"/>
                  <a:pt x="0" y="18288"/>
                </a:cubicBezTo>
                <a:cubicBezTo>
                  <a:pt x="-229" y="14222"/>
                  <a:pt x="509" y="5816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43690" y="16630"/>
                  <a:pt x="266667" y="14847"/>
                  <a:pt x="521355" y="0"/>
                </a:cubicBezTo>
                <a:cubicBezTo>
                  <a:pt x="776043" y="-14847"/>
                  <a:pt x="814491" y="-17363"/>
                  <a:pt x="1000275" y="0"/>
                </a:cubicBezTo>
                <a:cubicBezTo>
                  <a:pt x="1186059" y="17363"/>
                  <a:pt x="1352504" y="-23507"/>
                  <a:pt x="1521630" y="0"/>
                </a:cubicBezTo>
                <a:cubicBezTo>
                  <a:pt x="1690756" y="23507"/>
                  <a:pt x="1889525" y="5871"/>
                  <a:pt x="2127857" y="0"/>
                </a:cubicBezTo>
                <a:cubicBezTo>
                  <a:pt x="2366189" y="-5871"/>
                  <a:pt x="2620628" y="-27997"/>
                  <a:pt x="2776520" y="0"/>
                </a:cubicBezTo>
                <a:cubicBezTo>
                  <a:pt x="2932412" y="27997"/>
                  <a:pt x="3131683" y="-25073"/>
                  <a:pt x="3467618" y="0"/>
                </a:cubicBezTo>
                <a:cubicBezTo>
                  <a:pt x="3803553" y="25073"/>
                  <a:pt x="4017371" y="3071"/>
                  <a:pt x="4243589" y="0"/>
                </a:cubicBezTo>
                <a:cubicBezTo>
                  <a:pt x="4243134" y="6162"/>
                  <a:pt x="4243492" y="11775"/>
                  <a:pt x="4243589" y="18288"/>
                </a:cubicBezTo>
                <a:cubicBezTo>
                  <a:pt x="4017834" y="-5779"/>
                  <a:pt x="3834586" y="13376"/>
                  <a:pt x="3594926" y="18288"/>
                </a:cubicBezTo>
                <a:cubicBezTo>
                  <a:pt x="3355266" y="23200"/>
                  <a:pt x="3204179" y="2869"/>
                  <a:pt x="2903827" y="18288"/>
                </a:cubicBezTo>
                <a:cubicBezTo>
                  <a:pt x="2603475" y="33707"/>
                  <a:pt x="2526187" y="46187"/>
                  <a:pt x="2212729" y="18288"/>
                </a:cubicBezTo>
                <a:cubicBezTo>
                  <a:pt x="1899271" y="-9611"/>
                  <a:pt x="1966289" y="29692"/>
                  <a:pt x="1733809" y="18288"/>
                </a:cubicBezTo>
                <a:cubicBezTo>
                  <a:pt x="1501329" y="6884"/>
                  <a:pt x="1343612" y="12492"/>
                  <a:pt x="1085146" y="18288"/>
                </a:cubicBezTo>
                <a:cubicBezTo>
                  <a:pt x="826680" y="24084"/>
                  <a:pt x="778184" y="35607"/>
                  <a:pt x="521355" y="18288"/>
                </a:cubicBezTo>
                <a:cubicBezTo>
                  <a:pt x="264526" y="969"/>
                  <a:pt x="120277" y="4268"/>
                  <a:pt x="0" y="18288"/>
                </a:cubicBezTo>
                <a:cubicBezTo>
                  <a:pt x="766" y="10800"/>
                  <a:pt x="-457" y="8180"/>
                  <a:pt x="0" y="0"/>
                </a:cubicBezTo>
                <a:close/>
              </a:path>
            </a:pathLst>
          </a:custGeom>
          <a:solidFill>
            <a:srgbClr val="FFFFFF">
              <a:alpha val="75000"/>
            </a:srgbClr>
          </a:solidFill>
          <a:ln w="44450" cap="rnd">
            <a:solidFill>
              <a:srgbClr val="FFFFFF">
                <a:alpha val="75000"/>
              </a:srgbClr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91405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Gloeilamp op een gele achtergrond met geschetste lichtbundels en een kabel">
            <a:extLst>
              <a:ext uri="{FF2B5EF4-FFF2-40B4-BE49-F238E27FC236}">
                <a16:creationId xmlns:a16="http://schemas.microsoft.com/office/drawing/2014/main" id="{8C78EA19-A4C5-4B05-983C-23DABBE38A4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40487" r="2173"/>
          <a:stretch/>
        </p:blipFill>
        <p:spPr>
          <a:xfrm>
            <a:off x="5797543" y="10"/>
            <a:ext cx="6394152" cy="685799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4DDEBDD-D8BD-41A6-8A0D-B00E3768B0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 flipV="1"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FDB9AE50-0220-4F7D-80DC-860CFBA64A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998" y="798445"/>
            <a:ext cx="4803636" cy="1311664"/>
          </a:xfrm>
        </p:spPr>
        <p:txBody>
          <a:bodyPr>
            <a:normAutofit/>
          </a:bodyPr>
          <a:lstStyle/>
          <a:p>
            <a:r>
              <a:rPr lang="nl-NL" dirty="0">
                <a:solidFill>
                  <a:srgbClr val="000000"/>
                </a:solidFill>
              </a:rPr>
              <a:t>Belangrijk!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C754282-3DFC-4324-85A3-4425235DB1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4997" y="2272143"/>
            <a:ext cx="4881428" cy="3787412"/>
          </a:xfrm>
        </p:spPr>
        <p:txBody>
          <a:bodyPr anchor="ctr">
            <a:normAutofit/>
          </a:bodyPr>
          <a:lstStyle/>
          <a:p>
            <a:r>
              <a:rPr lang="nl-NL" sz="2000" dirty="0">
                <a:solidFill>
                  <a:srgbClr val="000000"/>
                </a:solidFill>
              </a:rPr>
              <a:t>NB: alle opdrachten + 2 </a:t>
            </a:r>
            <a:r>
              <a:rPr lang="nl-NL" sz="2000" dirty="0" err="1">
                <a:solidFill>
                  <a:srgbClr val="000000"/>
                </a:solidFill>
              </a:rPr>
              <a:t>GO’s</a:t>
            </a:r>
            <a:r>
              <a:rPr lang="nl-NL" sz="2000" dirty="0">
                <a:solidFill>
                  <a:srgbClr val="000000"/>
                </a:solidFill>
              </a:rPr>
              <a:t> zijn voorwaarde voor jouw examen. Zonder dit mag jij GEEN examen doen!</a:t>
            </a:r>
          </a:p>
          <a:p>
            <a:r>
              <a:rPr lang="nl-NL" sz="2000" dirty="0">
                <a:solidFill>
                  <a:srgbClr val="000000"/>
                </a:solidFill>
              </a:rPr>
              <a:t>Heeft iedereen 2 </a:t>
            </a:r>
            <a:r>
              <a:rPr lang="nl-NL" sz="2000" dirty="0" err="1">
                <a:solidFill>
                  <a:srgbClr val="000000"/>
                </a:solidFill>
              </a:rPr>
              <a:t>GO’s</a:t>
            </a:r>
            <a:r>
              <a:rPr lang="nl-NL" sz="2000">
                <a:solidFill>
                  <a:srgbClr val="000000"/>
                </a:solidFill>
              </a:rPr>
              <a:t>?</a:t>
            </a:r>
            <a:endParaRPr lang="nl-NL" sz="2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73210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8DDA986-B6EE-4642-AC60-0490373E69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0B62878-12EF-4E97-A284-47BAFC30DA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1999" cy="6858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D79188D-1ED5-4705-B8C7-5D6FB7670A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95514" y="685800"/>
            <a:ext cx="10800972" cy="5486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E6D9BF3-1A51-4C02-87F3-A270D7AE5E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6054" y="1261137"/>
            <a:ext cx="8959893" cy="888360"/>
          </a:xfrm>
        </p:spPr>
        <p:txBody>
          <a:bodyPr anchor="b">
            <a:normAutofit/>
          </a:bodyPr>
          <a:lstStyle/>
          <a:p>
            <a:pPr algn="ctr"/>
            <a:r>
              <a:rPr lang="nl-NL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Ik heb nog geen GO van…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33D5DAE-8B34-4DA7-9F0D-1E3A2F486C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6054" y="2427383"/>
            <a:ext cx="8959892" cy="3169482"/>
          </a:xfrm>
        </p:spPr>
        <p:txBody>
          <a:bodyPr anchor="t">
            <a:normAutofit/>
          </a:bodyPr>
          <a:lstStyle/>
          <a:p>
            <a:endParaRPr lang="nl-NL" sz="20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04361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C5E6CFF1-2F42-4E10-9A97-F116F46F53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 descr="Een afspraak in een papieren agenda schrijven">
            <a:extLst>
              <a:ext uri="{FF2B5EF4-FFF2-40B4-BE49-F238E27FC236}">
                <a16:creationId xmlns:a16="http://schemas.microsoft.com/office/drawing/2014/main" id="{F54439EC-DD82-4A3A-B4C4-85D53839FED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5000"/>
          </a:blip>
          <a:srcRect t="15730"/>
          <a:stretch/>
        </p:blipFill>
        <p:spPr>
          <a:xfrm>
            <a:off x="20" y="1"/>
            <a:ext cx="12191980" cy="6857999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F951F071-C383-4549-A442-ED6DBEB3EF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1065862"/>
            <a:ext cx="3313164" cy="4726276"/>
          </a:xfrm>
        </p:spPr>
        <p:txBody>
          <a:bodyPr vert="horz" lIns="91440" tIns="45720" rIns="91440" bIns="45720" rtlCol="0">
            <a:normAutofit/>
          </a:bodyPr>
          <a:lstStyle/>
          <a:p>
            <a:pPr algn="r"/>
            <a:r>
              <a:rPr lang="en-US" sz="40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Planning examens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67182200-4859-4C8D-BCBB-55B245C28B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3372" y="2286000"/>
            <a:ext cx="0" cy="2286000"/>
          </a:xfrm>
          <a:prstGeom prst="line">
            <a:avLst/>
          </a:prstGeom>
          <a:ln w="1587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37C0283-2A08-4A21-9E4E-676A8DC733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5379" y="1065862"/>
            <a:ext cx="5744685" cy="4726276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z="2000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De examens vinden plaats op 9, 16 en 23 juni </a:t>
            </a:r>
            <a:r>
              <a:rPr lang="nl-NL" sz="2000" b="1" u="sng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fysiek</a:t>
            </a:r>
            <a:r>
              <a:rPr lang="nl-NL" sz="2000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 plaats op de Diamantlaan</a:t>
            </a:r>
          </a:p>
          <a:p>
            <a:r>
              <a:rPr lang="nl-NL" sz="2000" dirty="0">
                <a:solidFill>
                  <a:srgbClr val="FFFFFF"/>
                </a:solidFill>
              </a:rPr>
              <a:t>Je vindt de examenplanning op It’s Learning</a:t>
            </a:r>
          </a:p>
          <a:p>
            <a:pPr lvl="1"/>
            <a:r>
              <a:rPr lang="nl-NL" sz="2000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Er wordt niet gewisseld in planning!</a:t>
            </a:r>
          </a:p>
          <a:p>
            <a:pPr lvl="1"/>
            <a:r>
              <a:rPr lang="nl-NL" sz="2000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Kijk goed wanneer jij aan de beurt bent en overleg dit ook met jou stage!</a:t>
            </a:r>
          </a:p>
          <a:p>
            <a:r>
              <a:rPr lang="nl-NL" sz="2000" dirty="0">
                <a:solidFill>
                  <a:srgbClr val="FFFFFF"/>
                </a:solidFill>
              </a:rPr>
              <a:t>Kom op tijd en voorbereid naar je examen toe</a:t>
            </a:r>
          </a:p>
          <a:p>
            <a:r>
              <a:rPr lang="nl-NL" sz="2000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Je hebt 10 minuten voor je</a:t>
            </a:r>
            <a:r>
              <a:rPr lang="nl-NL" sz="2000" dirty="0">
                <a:solidFill>
                  <a:srgbClr val="FFFFFF"/>
                </a:solidFill>
              </a:rPr>
              <a:t> presentatie</a:t>
            </a:r>
            <a:endParaRPr lang="nl-NL" sz="2000" kern="1200" dirty="0">
              <a:solidFill>
                <a:srgbClr val="FFFFFF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9741455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8" name="Rectangle 27">
            <a:extLst>
              <a:ext uri="{FF2B5EF4-FFF2-40B4-BE49-F238E27FC236}">
                <a16:creationId xmlns:a16="http://schemas.microsoft.com/office/drawing/2014/main" id="{081EA652-8C6A-4E69-BEB9-1708094745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ight Triangle 29">
            <a:extLst>
              <a:ext uri="{FF2B5EF4-FFF2-40B4-BE49-F238E27FC236}">
                <a16:creationId xmlns:a16="http://schemas.microsoft.com/office/drawing/2014/main" id="{5298780A-33B9-4EA2-8F67-DE68AD6284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7F488E8B-4E1E-4402-8935-D4E6C02615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02901F1-B28C-42E1-86DF-8C458A07D8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767" y="1188637"/>
            <a:ext cx="2988234" cy="4480726"/>
          </a:xfrm>
        </p:spPr>
        <p:txBody>
          <a:bodyPr>
            <a:normAutofit/>
          </a:bodyPr>
          <a:lstStyle/>
          <a:p>
            <a:pPr algn="r"/>
            <a:r>
              <a:rPr lang="nl-NL" sz="6600"/>
              <a:t>Het examen</a:t>
            </a: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23AAC9B5-8015-485C-ACF9-A750390E9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6" y="1852863"/>
            <a:ext cx="0" cy="3236495"/>
          </a:xfrm>
          <a:prstGeom prst="line">
            <a:avLst/>
          </a:prstGeom>
          <a:ln w="19050" cap="sq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ijdelijke aanduiding voor inhoud 2">
            <a:extLst>
              <a:ext uri="{FF2B5EF4-FFF2-40B4-BE49-F238E27FC236}">
                <a16:creationId xmlns:a16="http://schemas.microsoft.com/office/drawing/2014/main" id="{191C5078-4199-4235-979A-C7B18D21B7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05151" y="1690457"/>
            <a:ext cx="5317489" cy="3561306"/>
          </a:xfrm>
        </p:spPr>
        <p:txBody>
          <a:bodyPr anchor="ctr">
            <a:normAutofit/>
          </a:bodyPr>
          <a:lstStyle/>
          <a:p>
            <a:r>
              <a:rPr lang="nl-NL" sz="1800" dirty="0"/>
              <a:t>De examens krijg je morgen van jouw slb’er</a:t>
            </a:r>
          </a:p>
          <a:p>
            <a:pPr lvl="1"/>
            <a:r>
              <a:rPr lang="nl-NL" sz="1400" dirty="0"/>
              <a:t>Bewaar deze goed, je krijgt hem maar één keer en is erg belangrijk!</a:t>
            </a:r>
          </a:p>
          <a:p>
            <a:r>
              <a:rPr lang="nl-NL" sz="1800" dirty="0"/>
              <a:t>Je activiteit met de doelgroep wordt beoordeeld door jouw stagebegeleider (‘gedragsobservatie begeleiding’)</a:t>
            </a:r>
          </a:p>
          <a:p>
            <a:pPr lvl="1"/>
            <a:r>
              <a:rPr lang="nl-NL" sz="1400" dirty="0"/>
              <a:t>Ondertekenen via paraafjes en </a:t>
            </a:r>
            <a:r>
              <a:rPr lang="nl-NL" sz="1400" b="1" dirty="0"/>
              <a:t>geen</a:t>
            </a:r>
            <a:r>
              <a:rPr lang="nl-NL" sz="1400" dirty="0"/>
              <a:t> kruisjes!</a:t>
            </a:r>
          </a:p>
          <a:p>
            <a:pPr lvl="1"/>
            <a:r>
              <a:rPr lang="nl-NL" sz="1400" dirty="0"/>
              <a:t>Vergeet niet de onderbouwing te laten invullen.</a:t>
            </a:r>
          </a:p>
          <a:p>
            <a:pPr lvl="1"/>
            <a:r>
              <a:rPr lang="nl-NL" sz="1400" dirty="0"/>
              <a:t>Onvoldoende moet met </a:t>
            </a:r>
            <a:r>
              <a:rPr lang="nl-NL" sz="1400" b="1" u="sng" dirty="0">
                <a:solidFill>
                  <a:srgbClr val="FF0000"/>
                </a:solidFill>
              </a:rPr>
              <a:t>rood</a:t>
            </a:r>
            <a:r>
              <a:rPr lang="nl-NL" sz="1400" dirty="0"/>
              <a:t> worden beoordeeld.</a:t>
            </a:r>
          </a:p>
          <a:p>
            <a:r>
              <a:rPr lang="nl-NL" sz="1800" dirty="0"/>
              <a:t>De criteriapunten hebben we vorige keer besproken</a:t>
            </a:r>
          </a:p>
          <a:p>
            <a:pPr lvl="1"/>
            <a:r>
              <a:rPr lang="nl-NL" sz="1400" dirty="0"/>
              <a:t>Deze kan je teruglezen op It’s Learning</a:t>
            </a:r>
          </a:p>
        </p:txBody>
      </p:sp>
    </p:spTree>
    <p:extLst>
      <p:ext uri="{BB962C8B-B14F-4D97-AF65-F5344CB8AC3E}">
        <p14:creationId xmlns:p14="http://schemas.microsoft.com/office/powerpoint/2010/main" val="21359826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5555856-9970-4BC3-9AA9-6A917F53AF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6421721" cy="6858000"/>
          </a:xfrm>
          <a:prstGeom prst="rect">
            <a:avLst/>
          </a:prstGeom>
          <a:gradFill>
            <a:gsLst>
              <a:gs pos="0">
                <a:schemeClr val="accent1">
                  <a:lumMod val="100000"/>
                  <a:alpha val="82000"/>
                </a:schemeClr>
              </a:gs>
              <a:gs pos="25000">
                <a:schemeClr val="accent1">
                  <a:alpha val="60000"/>
                </a:schemeClr>
              </a:gs>
              <a:gs pos="94000">
                <a:schemeClr val="bg2">
                  <a:lumMod val="75000"/>
                </a:schemeClr>
              </a:gs>
              <a:gs pos="100000">
                <a:schemeClr val="bg2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F487851-BFAF-46D8-A1ED-50CAD6E46F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49600E35-A0F3-4C20-ACEC-5BEF31FE1C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95412" y="3071021"/>
            <a:ext cx="4805996" cy="1297115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4100" kern="1200" dirty="0" err="1">
                <a:solidFill>
                  <a:srgbClr val="000000"/>
                </a:solidFill>
                <a:latin typeface="+mj-lt"/>
                <a:ea typeface="+mj-ea"/>
                <a:cs typeface="+mj-cs"/>
              </a:rPr>
              <a:t>Hebben</a:t>
            </a:r>
            <a:r>
              <a:rPr lang="en-US" sz="4100" kern="1200" dirty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4100" kern="1200" dirty="0" err="1">
                <a:solidFill>
                  <a:srgbClr val="000000"/>
                </a:solidFill>
                <a:latin typeface="+mj-lt"/>
                <a:ea typeface="+mj-ea"/>
                <a:cs typeface="+mj-cs"/>
              </a:rPr>
              <a:t>jullie</a:t>
            </a:r>
            <a:r>
              <a:rPr lang="en-US" sz="4100" kern="1200" dirty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4100" kern="1200" dirty="0" err="1">
                <a:solidFill>
                  <a:srgbClr val="000000"/>
                </a:solidFill>
                <a:latin typeface="+mj-lt"/>
                <a:ea typeface="+mj-ea"/>
                <a:cs typeface="+mj-cs"/>
              </a:rPr>
              <a:t>nog</a:t>
            </a:r>
            <a:r>
              <a:rPr lang="en-US" sz="4100" kern="1200" dirty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4100" kern="1200" dirty="0" err="1">
                <a:solidFill>
                  <a:srgbClr val="000000"/>
                </a:solidFill>
                <a:latin typeface="+mj-lt"/>
                <a:ea typeface="+mj-ea"/>
                <a:cs typeface="+mj-cs"/>
              </a:rPr>
              <a:t>vragen</a:t>
            </a:r>
            <a:r>
              <a:rPr lang="en-US" sz="4100" kern="1200" dirty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?</a:t>
            </a:r>
          </a:p>
        </p:txBody>
      </p:sp>
      <p:sp>
        <p:nvSpPr>
          <p:cNvPr id="14" name="Freeform 50">
            <a:extLst>
              <a:ext uri="{FF2B5EF4-FFF2-40B4-BE49-F238E27FC236}">
                <a16:creationId xmlns:a16="http://schemas.microsoft.com/office/drawing/2014/main" id="{13722DD7-BA73-4776-93A3-94491FEF72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581159"/>
            <a:ext cx="5464879" cy="6276841"/>
          </a:xfrm>
          <a:custGeom>
            <a:avLst/>
            <a:gdLst>
              <a:gd name="connsiteX0" fmla="*/ 3299930 w 5464879"/>
              <a:gd name="connsiteY0" fmla="*/ 0 h 6276841"/>
              <a:gd name="connsiteX1" fmla="*/ 5398992 w 5464879"/>
              <a:gd name="connsiteY1" fmla="*/ 753544 h 6276841"/>
              <a:gd name="connsiteX2" fmla="*/ 5464879 w 5464879"/>
              <a:gd name="connsiteY2" fmla="*/ 813426 h 6276841"/>
              <a:gd name="connsiteX3" fmla="*/ 5464879 w 5464879"/>
              <a:gd name="connsiteY3" fmla="*/ 5786434 h 6276841"/>
              <a:gd name="connsiteX4" fmla="*/ 5398992 w 5464879"/>
              <a:gd name="connsiteY4" fmla="*/ 5846317 h 6276841"/>
              <a:gd name="connsiteX5" fmla="*/ 4872873 w 5464879"/>
              <a:gd name="connsiteY5" fmla="*/ 6201577 h 6276841"/>
              <a:gd name="connsiteX6" fmla="*/ 4716632 w 5464879"/>
              <a:gd name="connsiteY6" fmla="*/ 6276841 h 6276841"/>
              <a:gd name="connsiteX7" fmla="*/ 1883227 w 5464879"/>
              <a:gd name="connsiteY7" fmla="*/ 6276841 h 6276841"/>
              <a:gd name="connsiteX8" fmla="*/ 1726987 w 5464879"/>
              <a:gd name="connsiteY8" fmla="*/ 6201577 h 6276841"/>
              <a:gd name="connsiteX9" fmla="*/ 0 w 5464879"/>
              <a:gd name="connsiteY9" fmla="*/ 3299930 h 6276841"/>
              <a:gd name="connsiteX10" fmla="*/ 3299930 w 5464879"/>
              <a:gd name="connsiteY10" fmla="*/ 0 h 6276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464879" h="6276841">
                <a:moveTo>
                  <a:pt x="3299930" y="0"/>
                </a:moveTo>
                <a:cubicBezTo>
                  <a:pt x="4097274" y="0"/>
                  <a:pt x="4828569" y="282789"/>
                  <a:pt x="5398992" y="753544"/>
                </a:cubicBezTo>
                <a:lnTo>
                  <a:pt x="5464879" y="813426"/>
                </a:lnTo>
                <a:lnTo>
                  <a:pt x="5464879" y="5786434"/>
                </a:lnTo>
                <a:lnTo>
                  <a:pt x="5398992" y="5846317"/>
                </a:lnTo>
                <a:cubicBezTo>
                  <a:pt x="5236014" y="5980818"/>
                  <a:pt x="5059904" y="6099975"/>
                  <a:pt x="4872873" y="6201577"/>
                </a:cubicBezTo>
                <a:lnTo>
                  <a:pt x="4716632" y="6276841"/>
                </a:lnTo>
                <a:lnTo>
                  <a:pt x="1883227" y="6276841"/>
                </a:lnTo>
                <a:lnTo>
                  <a:pt x="1726987" y="6201577"/>
                </a:lnTo>
                <a:cubicBezTo>
                  <a:pt x="698316" y="5642769"/>
                  <a:pt x="0" y="4552900"/>
                  <a:pt x="0" y="3299930"/>
                </a:cubicBezTo>
                <a:cubicBezTo>
                  <a:pt x="0" y="1477429"/>
                  <a:pt x="1477429" y="0"/>
                  <a:pt x="3299930" y="0"/>
                </a:cubicBezTo>
                <a:close/>
              </a:path>
            </a:pathLst>
          </a:custGeom>
          <a:solidFill>
            <a:srgbClr val="FFFFFF"/>
          </a:solidFill>
          <a:ln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23000">
                  <a:schemeClr val="accent1">
                    <a:lumMod val="45000"/>
                    <a:lumOff val="55000"/>
                  </a:schemeClr>
                </a:gs>
                <a:gs pos="83000">
                  <a:schemeClr val="bg2">
                    <a:lumMod val="75000"/>
                  </a:schemeClr>
                </a:gs>
                <a:gs pos="100000">
                  <a:schemeClr val="bg2">
                    <a:lumMod val="75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7" name="Graphic 6" descr="Question mark">
            <a:extLst>
              <a:ext uri="{FF2B5EF4-FFF2-40B4-BE49-F238E27FC236}">
                <a16:creationId xmlns:a16="http://schemas.microsoft.com/office/drawing/2014/main" id="{906813FD-B950-4A11-8761-7F3188CDEA2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40470" y="1815320"/>
            <a:ext cx="4141760" cy="4141760"/>
          </a:xfrm>
          <a:custGeom>
            <a:avLst/>
            <a:gdLst/>
            <a:ahLst/>
            <a:cxnLst/>
            <a:rect l="l" t="t" r="r" b="b"/>
            <a:pathLst>
              <a:path w="4141760" h="4377846">
                <a:moveTo>
                  <a:pt x="0" y="0"/>
                </a:moveTo>
                <a:lnTo>
                  <a:pt x="4141760" y="0"/>
                </a:lnTo>
                <a:lnTo>
                  <a:pt x="4141760" y="4377846"/>
                </a:lnTo>
                <a:lnTo>
                  <a:pt x="0" y="4377846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7666608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6F40FBDA-CEB1-40F0-9AB9-BD9C402D70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Witte puzzel met een rood puzzelstukje">
            <a:extLst>
              <a:ext uri="{FF2B5EF4-FFF2-40B4-BE49-F238E27FC236}">
                <a16:creationId xmlns:a16="http://schemas.microsoft.com/office/drawing/2014/main" id="{1B21341D-D04D-4125-836E-DA76EE4BF0E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45000"/>
          </a:blip>
          <a:srcRect/>
          <a:stretch/>
        </p:blipFill>
        <p:spPr>
          <a:xfrm>
            <a:off x="0" y="1"/>
            <a:ext cx="12191980" cy="6857999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0344D4FE-ABEF-4230-9E4E-AD5782FC7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307870" y="1267730"/>
            <a:ext cx="9576262" cy="4307950"/>
          </a:xfrm>
          <a:prstGeom prst="rect">
            <a:avLst/>
          </a:prstGeom>
          <a:noFill/>
          <a:ln w="9525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>
            <a:softEdge rad="0"/>
          </a:effectLst>
        </p:spPr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97D1AD5-469A-4622-BADF-DB3FB3A4DD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2" y="1695576"/>
            <a:ext cx="8652938" cy="2857191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8000"/>
              <a:t>Succes met de voorbereidingen!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AE8EF41-FB69-4396-AFC4-321682C0B4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69532" y="4623127"/>
            <a:ext cx="8655200" cy="457201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en-US" sz="2400"/>
              <a:t>En bij vragen, mail mij!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325F979-D3F9-4926-81B7-7ACCB31A50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9525" cap="sq" cmpd="sng" algn="ctr">
            <a:solidFill>
              <a:schemeClr val="tx1">
                <a:lumMod val="75000"/>
                <a:lumOff val="25000"/>
                <a:alpha val="80000"/>
              </a:schemeClr>
            </a:solidFill>
            <a:prstDash val="solid"/>
            <a:miter lim="800000"/>
          </a:ln>
          <a:effectLst/>
        </p:spPr>
      </p:sp>
    </p:spTree>
    <p:extLst>
      <p:ext uri="{BB962C8B-B14F-4D97-AF65-F5344CB8AC3E}">
        <p14:creationId xmlns:p14="http://schemas.microsoft.com/office/powerpoint/2010/main" val="172744748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199</Words>
  <Application>Microsoft Office PowerPoint</Application>
  <PresentationFormat>Breedbeeld</PresentationFormat>
  <Paragraphs>26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Kantoorthema</vt:lpstr>
      <vt:lpstr>Expressief talent</vt:lpstr>
      <vt:lpstr>Belangrijk!</vt:lpstr>
      <vt:lpstr>Ik heb nog geen GO van…</vt:lpstr>
      <vt:lpstr>Planning examens</vt:lpstr>
      <vt:lpstr>Het examen</vt:lpstr>
      <vt:lpstr>Hebben jullie nog vragen?</vt:lpstr>
      <vt:lpstr>Succes met de voorbereidingen!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Expressief talent</dc:title>
  <dc:creator>Noortje Dam</dc:creator>
  <cp:lastModifiedBy>Noortje Dam</cp:lastModifiedBy>
  <cp:revision>4</cp:revision>
  <dcterms:created xsi:type="dcterms:W3CDTF">2021-05-18T18:48:05Z</dcterms:created>
  <dcterms:modified xsi:type="dcterms:W3CDTF">2021-05-25T15:36:53Z</dcterms:modified>
</cp:coreProperties>
</file>