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embeddedFontLst>
    <p:embeddedFont>
      <p:font typeface="Amatic SC"/>
      <p:regular r:id="rId17"/>
      <p:bold r:id="rId18"/>
    </p:embeddedFont>
    <p:embeddedFont>
      <p:font typeface="Source Code Pro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ourceCodePro-bold.fntdata"/><Relationship Id="rId11" Type="http://schemas.openxmlformats.org/officeDocument/2006/relationships/slide" Target="slides/slide7.xml"/><Relationship Id="rId22" Type="http://schemas.openxmlformats.org/officeDocument/2006/relationships/font" Target="fonts/SourceCodePro-boldItalic.fntdata"/><Relationship Id="rId10" Type="http://schemas.openxmlformats.org/officeDocument/2006/relationships/slide" Target="slides/slide6.xml"/><Relationship Id="rId21" Type="http://schemas.openxmlformats.org/officeDocument/2006/relationships/font" Target="fonts/SourceCodePro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AmaticSC-regular.fnt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SourceCodePro-regular.fntdata"/><Relationship Id="rId6" Type="http://schemas.openxmlformats.org/officeDocument/2006/relationships/slide" Target="slides/slide2.xml"/><Relationship Id="rId18" Type="http://schemas.openxmlformats.org/officeDocument/2006/relationships/font" Target="fonts/AmaticSC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6b5a8d15a446f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56b5a8d15a446f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56b5a8d15a446f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56b5a8d15a446f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f86a9cea5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f86a9cea5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f86a9cea5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f86a9cea5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ad474bf0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dad474bf0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f86a9cea5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f86a9cea5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dad5981d0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dad5981d0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ba0b4a37ea37887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ba0b4a37ea37887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56b5a8d15a446f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56b5a8d15a446f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6b5a8d15a446f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56b5a8d15a446f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f86a9cea5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f86a9cea5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/>
          <p:nvPr>
            <p:ph hasCustomPrompt="1"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9" name="Google Shape;49;p11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50" name="Google Shape;50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4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" name="Google Shape;40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41" name="Google Shape;41;p9"/>
          <p:cNvSpPr txBox="1"/>
          <p:nvPr>
            <p:ph idx="1" type="subTitle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2" name="Google Shape;42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each-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7911250" y="260600"/>
            <a:ext cx="1232750" cy="123275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/>
          <p:nvPr>
            <p:ph type="ctrTitle"/>
          </p:nvPr>
        </p:nvSpPr>
        <p:spPr>
          <a:xfrm>
            <a:off x="311708" y="781525"/>
            <a:ext cx="85206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 sz="4800"/>
              <a:t>Tijdvak 2 </a:t>
            </a:r>
            <a:endParaRPr sz="4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 sz="3600"/>
              <a:t>Kenmerkende aspecten:</a:t>
            </a:r>
            <a:endParaRPr sz="3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 sz="3600"/>
              <a:t>De ontwikkeling van burgerschap en</a:t>
            </a:r>
            <a:br>
              <a:rPr lang="nl" sz="3600"/>
            </a:br>
            <a:r>
              <a:rPr lang="nl" sz="3600"/>
              <a:t>politiek in de Griekse stadstaat (polis).</a:t>
            </a:r>
            <a:endParaRPr sz="3600"/>
          </a:p>
        </p:txBody>
      </p:sp>
      <p:sp>
        <p:nvSpPr>
          <p:cNvPr id="58" name="Google Shape;58;p13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 sz="4800">
                <a:latin typeface="Amatic SC"/>
                <a:ea typeface="Amatic SC"/>
                <a:cs typeface="Amatic SC"/>
                <a:sym typeface="Amatic SC"/>
              </a:rPr>
              <a:t>De Grieken</a:t>
            </a:r>
            <a:endParaRPr sz="4800"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9D9D9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Athene versus Sparta</a:t>
            </a:r>
            <a:endParaRPr/>
          </a:p>
        </p:txBody>
      </p:sp>
      <p:sp>
        <p:nvSpPr>
          <p:cNvPr id="112" name="Google Shape;112;p22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Athene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Samenleving bestond uit vier groepen.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Burgers (politiek actief mens)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Meitoken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Vrouwen en kinderen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Slaven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2500"/>
          </a:p>
        </p:txBody>
      </p:sp>
      <p:sp>
        <p:nvSpPr>
          <p:cNvPr id="113" name="Google Shape;113;p22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Sparta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Samenleving bestond uit</a:t>
            </a:r>
            <a:endParaRPr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Alle mannen in het leger.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Spartaanse vrouwen waren min of meer de gelijken van de mannen. Hun taak krachtige soldaten voortbrengen.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Overheersten omwonenden en rechteloze.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3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9" name="Google Shape;11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249" y="346225"/>
            <a:ext cx="7568147" cy="479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 sz="4200"/>
              <a:t>3.1 hoe zag de Griekse wereld er uit?</a:t>
            </a:r>
            <a:endParaRPr sz="4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 sz="4200"/>
              <a:t>Kunnen wij deze vraag al voldoende beantwoorden?</a:t>
            </a:r>
            <a:endParaRPr sz="4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 sz="4800"/>
              <a:t>Bij deze presentatie is het handig om aantekeningen te maken. De belangrijke begrippen zijn dik gedrukt.</a:t>
            </a:r>
            <a:endParaRPr sz="4800"/>
          </a:p>
        </p:txBody>
      </p:sp>
      <p:sp>
        <p:nvSpPr>
          <p:cNvPr id="64" name="Google Shape;64;p14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Gebruik je Padlet voor aantekeningen!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De hoofdvraag gaan we beantwoorden met deelvragen: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Hoe zag de Griekse wereld er uit?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 Hoe werd Athene bestuurd?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 Waardoor hadden de Grieken één cultuur?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Waarom streden de Griekse stadstaten tegen en met elkaar?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Wat verstaat men onder Griekse kunst?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3.1 De Griekse wereld</a:t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1350" y="1008450"/>
            <a:ext cx="5145821" cy="413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990350" y="482200"/>
            <a:ext cx="8520600" cy="58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De Grieken</a:t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matic SC"/>
              <a:buChar char="●"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Type samenleving: Landbouw-stedelijk.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matic SC"/>
              <a:buChar char="●"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Losse stadstaten: Poleis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matic SC"/>
              <a:buChar char="●"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Doordat er weinig grond was die geschikt was voor landbouw emigreerden de bevolking. Maar ook door bevolkingsgroei stichtten ze nieuwe kolonies.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matic SC"/>
              <a:buChar char="●"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Daardoor groeide de handel en nijverheid.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matic SC"/>
              <a:buChar char="●"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Er ontstond internationale handel → culturele uitwisseling.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2725" y="0"/>
            <a:ext cx="5323342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Politiek-bestuur van de poleis</a:t>
            </a:r>
            <a:endParaRPr/>
          </a:p>
        </p:txBody>
      </p:sp>
      <p:sp>
        <p:nvSpPr>
          <p:cNvPr id="93" name="Google Shape;93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matic SC"/>
              <a:buChar char="●"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polis = een zelfstandige stadstaat.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matic SC"/>
              <a:buChar char="●"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stadstaat = een staat bestaand uit stad met omliggend gebied.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matic SC"/>
              <a:buChar char="●"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autarkie = zelfvoorzienend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matic SC"/>
              <a:buChar char="●"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de akropolis = hooggelegen stadsburcht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4" name="Google Shape;9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26550" y="1832400"/>
            <a:ext cx="5829300" cy="308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Atheense democratie</a:t>
            </a:r>
            <a:endParaRPr/>
          </a:p>
        </p:txBody>
      </p:sp>
      <p:sp>
        <p:nvSpPr>
          <p:cNvPr id="100" name="Google Shape;100;p20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Athene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Samenleving bestond uit vier groepen.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Burgers (politiek actief mens)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Meitoken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Vrouwen en kinderen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nl" sz="2400">
                <a:latin typeface="Amatic SC"/>
                <a:ea typeface="Amatic SC"/>
                <a:cs typeface="Amatic SC"/>
                <a:sym typeface="Amatic SC"/>
              </a:rPr>
              <a:t>Slaven</a:t>
            </a:r>
            <a:endParaRPr b="1" sz="24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1" name="Google Shape;10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01050" y="292850"/>
            <a:ext cx="3390900" cy="465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Tijd voor Atheense democratie: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Ga allemaal staan...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