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0"/>
  </p:notesMasterIdLst>
  <p:handoutMasterIdLst>
    <p:handoutMasterId r:id="rId11"/>
  </p:handoutMasterIdLst>
  <p:sldIdLst>
    <p:sldId id="256" r:id="rId2"/>
    <p:sldId id="261" r:id="rId3"/>
    <p:sldId id="283" r:id="rId4"/>
    <p:sldId id="285" r:id="rId5"/>
    <p:sldId id="270" r:id="rId6"/>
    <p:sldId id="275" r:id="rId7"/>
    <p:sldId id="274" r:id="rId8"/>
    <p:sldId id="276" r:id="rId9"/>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DEDA2269-B87F-4B92-9670-E71E35C75A3E}">
          <p14:sldIdLst>
            <p14:sldId id="256"/>
            <p14:sldId id="261"/>
            <p14:sldId id="283"/>
            <p14:sldId id="285"/>
            <p14:sldId id="270"/>
            <p14:sldId id="275"/>
            <p14:sldId id="274"/>
            <p14:sldId id="27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66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AA7E7A37-2B72-4BE7-8D73-C911AEBEA79E}" type="datetimeFigureOut">
              <a:rPr lang="nl-NL" smtClean="0"/>
              <a:t>26-3-2020</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748892C9-B9AE-400B-B2A6-E9FB3B7C0B36}" type="slidenum">
              <a:rPr lang="nl-NL" smtClean="0"/>
              <a:t>‹nr.›</a:t>
            </a:fld>
            <a:endParaRPr lang="nl-NL"/>
          </a:p>
        </p:txBody>
      </p:sp>
    </p:spTree>
    <p:extLst>
      <p:ext uri="{BB962C8B-B14F-4D97-AF65-F5344CB8AC3E}">
        <p14:creationId xmlns:p14="http://schemas.microsoft.com/office/powerpoint/2010/main" val="1423679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CF0E833B-8DD9-41AB-AB91-CF1198B8CF34}" type="datetimeFigureOut">
              <a:rPr lang="nl-NL" smtClean="0"/>
              <a:t>26-3-2020</a:t>
            </a:fld>
            <a:endParaRPr lang="nl-NL"/>
          </a:p>
        </p:txBody>
      </p:sp>
      <p:sp>
        <p:nvSpPr>
          <p:cNvPr id="4" name="Tijdelijke aanduiding voor dia-afbeelding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76788"/>
            <a:ext cx="5335588" cy="3908425"/>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17E0CD4D-C2B6-4DFB-8C24-181A63491653}" type="slidenum">
              <a:rPr lang="nl-NL" smtClean="0"/>
              <a:t>‹nr.›</a:t>
            </a:fld>
            <a:endParaRPr lang="nl-NL"/>
          </a:p>
        </p:txBody>
      </p:sp>
    </p:spTree>
    <p:extLst>
      <p:ext uri="{BB962C8B-B14F-4D97-AF65-F5344CB8AC3E}">
        <p14:creationId xmlns:p14="http://schemas.microsoft.com/office/powerpoint/2010/main" val="311170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7E0CD4D-C2B6-4DFB-8C24-181A63491653}" type="slidenum">
              <a:rPr lang="nl-NL" smtClean="0"/>
              <a:t>2</a:t>
            </a:fld>
            <a:endParaRPr lang="nl-NL"/>
          </a:p>
        </p:txBody>
      </p:sp>
    </p:spTree>
    <p:extLst>
      <p:ext uri="{BB962C8B-B14F-4D97-AF65-F5344CB8AC3E}">
        <p14:creationId xmlns:p14="http://schemas.microsoft.com/office/powerpoint/2010/main" val="4141445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7E0CD4D-C2B6-4DFB-8C24-181A63491653}" type="slidenum">
              <a:rPr lang="nl-NL" smtClean="0"/>
              <a:t>5</a:t>
            </a:fld>
            <a:endParaRPr lang="nl-NL"/>
          </a:p>
        </p:txBody>
      </p:sp>
    </p:spTree>
    <p:extLst>
      <p:ext uri="{BB962C8B-B14F-4D97-AF65-F5344CB8AC3E}">
        <p14:creationId xmlns:p14="http://schemas.microsoft.com/office/powerpoint/2010/main" val="828638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7E0CD4D-C2B6-4DFB-8C24-181A63491653}" type="slidenum">
              <a:rPr lang="nl-NL" smtClean="0"/>
              <a:t>6</a:t>
            </a:fld>
            <a:endParaRPr lang="nl-NL"/>
          </a:p>
        </p:txBody>
      </p:sp>
    </p:spTree>
    <p:extLst>
      <p:ext uri="{BB962C8B-B14F-4D97-AF65-F5344CB8AC3E}">
        <p14:creationId xmlns:p14="http://schemas.microsoft.com/office/powerpoint/2010/main" val="3417889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26-3-2020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26-3-2020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7.png"/><Relationship Id="rId5" Type="http://schemas.openxmlformats.org/officeDocument/2006/relationships/hyperlink" Target="https://www.bing.com/videos/search?q=starr+voorbeeld&amp;&amp;view=detail&amp;mid=B0C4CE5FB2C62FA677D4B0C4CE5FB2C62FA677D4&amp;&amp;FORM=VRDGAR" TargetMode="External"/><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259632" y="1701573"/>
            <a:ext cx="4248472" cy="2246769"/>
          </a:xfrm>
          <a:prstGeom prst="rect">
            <a:avLst/>
          </a:prstGeom>
          <a:noFill/>
        </p:spPr>
        <p:txBody>
          <a:bodyPr wrap="square" rtlCol="0">
            <a:spAutoFit/>
          </a:bodyPr>
          <a:lstStyle/>
          <a:p>
            <a:endParaRPr lang="nl-NL" sz="2800" dirty="0">
              <a:latin typeface="Arial" pitchFamily="34" charset="0"/>
              <a:cs typeface="Arial" pitchFamily="34" charset="0"/>
            </a:endParaRPr>
          </a:p>
          <a:p>
            <a:r>
              <a:rPr lang="nl-NL" sz="2800" dirty="0">
                <a:latin typeface="Arial" pitchFamily="34" charset="0"/>
                <a:cs typeface="Arial" pitchFamily="34" charset="0"/>
              </a:rPr>
              <a:t> </a:t>
            </a:r>
          </a:p>
          <a:p>
            <a:r>
              <a:rPr lang="nl-NL" sz="2800" dirty="0">
                <a:latin typeface="Arial" pitchFamily="34" charset="0"/>
                <a:cs typeface="Arial" pitchFamily="34" charset="0"/>
              </a:rPr>
              <a:t>Reflecteren</a:t>
            </a:r>
          </a:p>
          <a:p>
            <a:endParaRPr lang="nl-NL" sz="2800" dirty="0">
              <a:latin typeface="Arial" pitchFamily="34" charset="0"/>
              <a:cs typeface="Arial" pitchFamily="34" charset="0"/>
            </a:endParaRPr>
          </a:p>
          <a:p>
            <a:endParaRPr lang="nl-NL" sz="2800" dirty="0">
              <a:latin typeface="Arial" pitchFamily="34" charset="0"/>
              <a:cs typeface="Arial" pitchFamily="34" charset="0"/>
            </a:endParaRPr>
          </a:p>
        </p:txBody>
      </p:sp>
      <p:pic>
        <p:nvPicPr>
          <p:cNvPr id="6" name="Opgenomen geluid">
            <a:hlinkClick r:id="" action="ppaction://media"/>
            <a:extLst>
              <a:ext uri="{FF2B5EF4-FFF2-40B4-BE49-F238E27FC236}">
                <a16:creationId xmlns:a16="http://schemas.microsoft.com/office/drawing/2014/main" id="{3662B6E4-CED7-4A6E-AF61-821D621AA1E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43608" y="620688"/>
            <a:ext cx="609600" cy="609600"/>
          </a:xfrm>
          <a:prstGeom prst="rect">
            <a:avLst/>
          </a:prstGeom>
        </p:spPr>
      </p:pic>
      <p:pic>
        <p:nvPicPr>
          <p:cNvPr id="9" name="Afbeelding 8">
            <a:extLst>
              <a:ext uri="{FF2B5EF4-FFF2-40B4-BE49-F238E27FC236}">
                <a16:creationId xmlns:a16="http://schemas.microsoft.com/office/drawing/2014/main" id="{A7D191C3-F1D1-47D3-A092-5CEF06E6DD5E}"/>
              </a:ext>
            </a:extLst>
          </p:cNvPr>
          <p:cNvPicPr>
            <a:picLocks noChangeAspect="1"/>
          </p:cNvPicPr>
          <p:nvPr/>
        </p:nvPicPr>
        <p:blipFill rotWithShape="1">
          <a:blip r:embed="rId6"/>
          <a:srcRect l="11163" r="10088"/>
          <a:stretch/>
        </p:blipFill>
        <p:spPr>
          <a:xfrm>
            <a:off x="3995442" y="0"/>
            <a:ext cx="5112568" cy="3651870"/>
          </a:xfrm>
          <a:prstGeom prst="rect">
            <a:avLst/>
          </a:prstGeom>
        </p:spPr>
      </p:pic>
    </p:spTree>
    <p:extLst>
      <p:ext uri="{BB962C8B-B14F-4D97-AF65-F5344CB8AC3E}">
        <p14:creationId xmlns:p14="http://schemas.microsoft.com/office/powerpoint/2010/main" val="4240300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62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nl-NL" dirty="0"/>
              <a:t>     </a:t>
            </a:r>
          </a:p>
        </p:txBody>
      </p:sp>
      <p:sp>
        <p:nvSpPr>
          <p:cNvPr id="3" name="Tijdelijke aanduiding voor inhoud 2"/>
          <p:cNvSpPr>
            <a:spLocks noGrp="1"/>
          </p:cNvSpPr>
          <p:nvPr>
            <p:ph idx="1"/>
          </p:nvPr>
        </p:nvSpPr>
        <p:spPr>
          <a:xfrm>
            <a:off x="1259632" y="1196752"/>
            <a:ext cx="7427168" cy="4929411"/>
          </a:xfrm>
        </p:spPr>
        <p:txBody>
          <a:bodyPr/>
          <a:lstStyle/>
          <a:p>
            <a:pPr marL="0" indent="0" algn="l">
              <a:buNone/>
            </a:pPr>
            <a:endParaRPr lang="nl-NL" dirty="0"/>
          </a:p>
          <a:p>
            <a:pPr marL="0" indent="0" algn="l">
              <a:buNone/>
            </a:pPr>
            <a:endParaRPr lang="nl-NL" dirty="0"/>
          </a:p>
          <a:p>
            <a:pPr marL="0" indent="0" algn="l">
              <a:buNone/>
            </a:pPr>
            <a:endParaRPr lang="nl-NL" dirty="0"/>
          </a:p>
          <a:p>
            <a:pPr algn="l"/>
            <a:endParaRPr lang="nl-NL" dirty="0"/>
          </a:p>
        </p:txBody>
      </p:sp>
      <p:pic>
        <p:nvPicPr>
          <p:cNvPr id="6" name="Afbeelding 5">
            <a:extLst>
              <a:ext uri="{FF2B5EF4-FFF2-40B4-BE49-F238E27FC236}">
                <a16:creationId xmlns:a16="http://schemas.microsoft.com/office/drawing/2014/main" id="{CE071E79-D735-4509-B879-456F69A0A404}"/>
              </a:ext>
            </a:extLst>
          </p:cNvPr>
          <p:cNvPicPr>
            <a:picLocks noChangeAspect="1"/>
          </p:cNvPicPr>
          <p:nvPr/>
        </p:nvPicPr>
        <p:blipFill>
          <a:blip r:embed="rId3"/>
          <a:stretch>
            <a:fillRect/>
          </a:stretch>
        </p:blipFill>
        <p:spPr>
          <a:xfrm>
            <a:off x="308610" y="980727"/>
            <a:ext cx="8584014" cy="4929411"/>
          </a:xfrm>
          <a:prstGeom prst="rect">
            <a:avLst/>
          </a:prstGeom>
        </p:spPr>
      </p:pic>
    </p:spTree>
    <p:extLst>
      <p:ext uri="{BB962C8B-B14F-4D97-AF65-F5344CB8AC3E}">
        <p14:creationId xmlns:p14="http://schemas.microsoft.com/office/powerpoint/2010/main" val="2842421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83D058D-61A9-4E22-B399-9C1E006A9914}"/>
              </a:ext>
            </a:extLst>
          </p:cNvPr>
          <p:cNvSpPr>
            <a:spLocks noGrp="1"/>
          </p:cNvSpPr>
          <p:nvPr>
            <p:ph type="title"/>
          </p:nvPr>
        </p:nvSpPr>
        <p:spPr/>
        <p:txBody>
          <a:bodyPr/>
          <a:lstStyle/>
          <a:p>
            <a:endParaRPr lang="nl-NL"/>
          </a:p>
        </p:txBody>
      </p:sp>
      <p:sp>
        <p:nvSpPr>
          <p:cNvPr id="7" name="Tijdelijke aanduiding voor inhoud 6">
            <a:extLst>
              <a:ext uri="{FF2B5EF4-FFF2-40B4-BE49-F238E27FC236}">
                <a16:creationId xmlns:a16="http://schemas.microsoft.com/office/drawing/2014/main" id="{221C6899-1D89-4000-A910-C9FF21372C1B}"/>
              </a:ext>
            </a:extLst>
          </p:cNvPr>
          <p:cNvSpPr>
            <a:spLocks noGrp="1"/>
          </p:cNvSpPr>
          <p:nvPr>
            <p:ph idx="1"/>
          </p:nvPr>
        </p:nvSpPr>
        <p:spPr>
          <a:xfrm>
            <a:off x="755576" y="1196752"/>
            <a:ext cx="7931224" cy="4929411"/>
          </a:xfrm>
        </p:spPr>
        <p:txBody>
          <a:bodyPr>
            <a:normAutofit fontScale="85000" lnSpcReduction="10000"/>
          </a:bodyPr>
          <a:lstStyle/>
          <a:p>
            <a:pPr marL="0" indent="0">
              <a:buNone/>
            </a:pPr>
            <a:r>
              <a:rPr lang="nl-NL" dirty="0"/>
              <a:t>Bij reflecteren onderzoek je je manier van handelen, maar ook hoe je reageert op een bepaalde situatie en hoe dat voelt. Dat laatste, je gevoel, is een thema waarbij je uitgebreid stil moet staan in je manier van reflecteren. </a:t>
            </a:r>
          </a:p>
          <a:p>
            <a:pPr marL="0" indent="0">
              <a:buNone/>
            </a:pPr>
            <a:r>
              <a:rPr lang="nl-NL" dirty="0"/>
              <a:t>Vaak reageren we direct, impulsief, op een situatie. Dat betekent dat je niet eerst nadenkt voor je iets doet, maar handelt op basis van je emoties. </a:t>
            </a:r>
          </a:p>
          <a:p>
            <a:pPr marL="0" indent="0">
              <a:buNone/>
            </a:pPr>
            <a:r>
              <a:rPr lang="nl-NL" dirty="0"/>
              <a:t>Ook kan het zijn dat je werkt vanuit vanzelfsprekendheid zonder dat je dit zelf in de gaten hebt. Je gaat er bijvoorbeeld vanuit dat een collega of student met wie je samenwerkt iets niet kan en, zonder er echt over na te denken, heb je zijn taken daarom overgenomen. </a:t>
            </a:r>
          </a:p>
          <a:p>
            <a:pPr marL="0" indent="0">
              <a:buNone/>
            </a:pPr>
            <a:r>
              <a:rPr lang="nl-NL" dirty="0"/>
              <a:t>Waarom maak je het niet eerst bespreekbaar? </a:t>
            </a:r>
          </a:p>
          <a:p>
            <a:endParaRPr lang="nl-NL" dirty="0"/>
          </a:p>
        </p:txBody>
      </p:sp>
      <p:pic>
        <p:nvPicPr>
          <p:cNvPr id="5" name="Afbeelding 4">
            <a:extLst>
              <a:ext uri="{FF2B5EF4-FFF2-40B4-BE49-F238E27FC236}">
                <a16:creationId xmlns:a16="http://schemas.microsoft.com/office/drawing/2014/main" id="{CE349B2A-1CBB-4E60-B5E4-D6DEB05C1D57}"/>
              </a:ext>
            </a:extLst>
          </p:cNvPr>
          <p:cNvPicPr>
            <a:picLocks noChangeAspect="1"/>
          </p:cNvPicPr>
          <p:nvPr/>
        </p:nvPicPr>
        <p:blipFill>
          <a:blip r:embed="rId2"/>
          <a:stretch>
            <a:fillRect/>
          </a:stretch>
        </p:blipFill>
        <p:spPr>
          <a:xfrm>
            <a:off x="7668344" y="5847091"/>
            <a:ext cx="1302296" cy="929768"/>
          </a:xfrm>
          <a:prstGeom prst="rect">
            <a:avLst/>
          </a:prstGeom>
        </p:spPr>
      </p:pic>
    </p:spTree>
    <p:extLst>
      <p:ext uri="{BB962C8B-B14F-4D97-AF65-F5344CB8AC3E}">
        <p14:creationId xmlns:p14="http://schemas.microsoft.com/office/powerpoint/2010/main" val="4189703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83D058D-61A9-4E22-B399-9C1E006A9914}"/>
              </a:ext>
            </a:extLst>
          </p:cNvPr>
          <p:cNvSpPr>
            <a:spLocks noGrp="1"/>
          </p:cNvSpPr>
          <p:nvPr>
            <p:ph type="title"/>
          </p:nvPr>
        </p:nvSpPr>
        <p:spPr/>
        <p:txBody>
          <a:bodyPr/>
          <a:lstStyle/>
          <a:p>
            <a:endParaRPr lang="nl-NL"/>
          </a:p>
        </p:txBody>
      </p:sp>
      <p:sp>
        <p:nvSpPr>
          <p:cNvPr id="7" name="Tijdelijke aanduiding voor inhoud 6">
            <a:extLst>
              <a:ext uri="{FF2B5EF4-FFF2-40B4-BE49-F238E27FC236}">
                <a16:creationId xmlns:a16="http://schemas.microsoft.com/office/drawing/2014/main" id="{221C6899-1D89-4000-A910-C9FF21372C1B}"/>
              </a:ext>
            </a:extLst>
          </p:cNvPr>
          <p:cNvSpPr>
            <a:spLocks noGrp="1"/>
          </p:cNvSpPr>
          <p:nvPr>
            <p:ph idx="1"/>
          </p:nvPr>
        </p:nvSpPr>
        <p:spPr>
          <a:xfrm>
            <a:off x="755576" y="1196752"/>
            <a:ext cx="7931224" cy="4929411"/>
          </a:xfrm>
        </p:spPr>
        <p:txBody>
          <a:bodyPr>
            <a:normAutofit/>
          </a:bodyPr>
          <a:lstStyle/>
          <a:p>
            <a:pPr marL="0" indent="0">
              <a:buNone/>
            </a:pPr>
            <a:r>
              <a:rPr lang="nl-NL" dirty="0"/>
              <a:t>Door te reflecteren:</a:t>
            </a:r>
          </a:p>
          <a:p>
            <a:r>
              <a:rPr lang="nl-NL" dirty="0"/>
              <a:t>Vergroot je je zelfkennis. </a:t>
            </a:r>
          </a:p>
          <a:p>
            <a:r>
              <a:rPr lang="nl-NL" dirty="0"/>
              <a:t>Ben je je bewust van de emoties die in bepaalde situaties bij jou een rol spelen. </a:t>
            </a:r>
          </a:p>
          <a:p>
            <a:r>
              <a:rPr lang="nl-NL" dirty="0"/>
              <a:t>Krijg je inzicht in hoe je daarnaar handelt.   </a:t>
            </a:r>
          </a:p>
          <a:p>
            <a:endParaRPr lang="nl-NL" dirty="0"/>
          </a:p>
        </p:txBody>
      </p:sp>
      <p:pic>
        <p:nvPicPr>
          <p:cNvPr id="5" name="Afbeelding 4">
            <a:extLst>
              <a:ext uri="{FF2B5EF4-FFF2-40B4-BE49-F238E27FC236}">
                <a16:creationId xmlns:a16="http://schemas.microsoft.com/office/drawing/2014/main" id="{CE349B2A-1CBB-4E60-B5E4-D6DEB05C1D57}"/>
              </a:ext>
            </a:extLst>
          </p:cNvPr>
          <p:cNvPicPr>
            <a:picLocks noChangeAspect="1"/>
          </p:cNvPicPr>
          <p:nvPr/>
        </p:nvPicPr>
        <p:blipFill>
          <a:blip r:embed="rId2"/>
          <a:stretch>
            <a:fillRect/>
          </a:stretch>
        </p:blipFill>
        <p:spPr>
          <a:xfrm>
            <a:off x="5220072" y="4099159"/>
            <a:ext cx="3750568" cy="2677700"/>
          </a:xfrm>
          <a:prstGeom prst="rect">
            <a:avLst/>
          </a:prstGeom>
        </p:spPr>
      </p:pic>
    </p:spTree>
    <p:extLst>
      <p:ext uri="{BB962C8B-B14F-4D97-AF65-F5344CB8AC3E}">
        <p14:creationId xmlns:p14="http://schemas.microsoft.com/office/powerpoint/2010/main" val="1150233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a:t>STARR methode</a:t>
            </a:r>
            <a:br>
              <a:rPr lang="nl-NL" dirty="0"/>
            </a:br>
            <a:r>
              <a:rPr lang="nl-NL" sz="1800" dirty="0"/>
              <a:t>Bekijk het filmpje:</a:t>
            </a:r>
            <a:br>
              <a:rPr lang="nl-NL" sz="1800" dirty="0"/>
            </a:br>
            <a:r>
              <a:rPr lang="nl-NL" sz="1600" dirty="0">
                <a:hlinkClick r:id="rId5"/>
              </a:rPr>
              <a:t>https://www.bing.com/videos/search?q=starr+voorbeeld&amp;&amp;view=detail&amp;mid=B0C4CE5FB2C62FA677D4B0C4CE5FB2C62FA677D4&amp;&amp;FORM=VRDGAR</a:t>
            </a:r>
            <a:br>
              <a:rPr lang="nl-NL" sz="1600" dirty="0"/>
            </a:br>
            <a:endParaRPr lang="nl-NL" sz="1600" dirty="0"/>
          </a:p>
        </p:txBody>
      </p:sp>
      <p:pic>
        <p:nvPicPr>
          <p:cNvPr id="4" name="Tijdelijke aanduiding voor inhoud 3"/>
          <p:cNvPicPr>
            <a:picLocks noGrp="1" noChangeAspect="1"/>
          </p:cNvPicPr>
          <p:nvPr>
            <p:ph idx="1"/>
          </p:nvPr>
        </p:nvPicPr>
        <p:blipFill>
          <a:blip r:embed="rId6"/>
          <a:stretch>
            <a:fillRect/>
          </a:stretch>
        </p:blipFill>
        <p:spPr>
          <a:xfrm>
            <a:off x="827584" y="1124744"/>
            <a:ext cx="7332173" cy="5491395"/>
          </a:xfrm>
          <a:prstGeom prst="rect">
            <a:avLst/>
          </a:prstGeom>
        </p:spPr>
      </p:pic>
      <p:pic>
        <p:nvPicPr>
          <p:cNvPr id="3" name="Opgenomen geluid">
            <a:hlinkClick r:id="" action="ppaction://media"/>
            <a:extLst>
              <a:ext uri="{FF2B5EF4-FFF2-40B4-BE49-F238E27FC236}">
                <a16:creationId xmlns:a16="http://schemas.microsoft.com/office/drawing/2014/main" id="{F5A05DC7-C79E-45A7-A4BA-C4E7E4EBFC5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327909" y="1340768"/>
            <a:ext cx="609600" cy="609600"/>
          </a:xfrm>
          <a:prstGeom prst="rect">
            <a:avLst/>
          </a:prstGeom>
        </p:spPr>
      </p:pic>
    </p:spTree>
    <p:extLst>
      <p:ext uri="{BB962C8B-B14F-4D97-AF65-F5344CB8AC3E}">
        <p14:creationId xmlns:p14="http://schemas.microsoft.com/office/powerpoint/2010/main" val="350350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81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a:t>STARR methode</a:t>
            </a:r>
            <a:br>
              <a:rPr lang="nl-NL" sz="1600" dirty="0"/>
            </a:br>
            <a:br>
              <a:rPr lang="nl-NL" sz="1600" dirty="0"/>
            </a:br>
            <a:endParaRPr lang="nl-NL" sz="1600" dirty="0"/>
          </a:p>
        </p:txBody>
      </p:sp>
      <p:sp>
        <p:nvSpPr>
          <p:cNvPr id="3" name="Tijdelijke aanduiding voor inhoud 2"/>
          <p:cNvSpPr>
            <a:spLocks noGrp="1"/>
          </p:cNvSpPr>
          <p:nvPr>
            <p:ph idx="1"/>
          </p:nvPr>
        </p:nvSpPr>
        <p:spPr>
          <a:xfrm>
            <a:off x="467544" y="1196752"/>
            <a:ext cx="8676456" cy="5760639"/>
          </a:xfrm>
        </p:spPr>
        <p:txBody>
          <a:bodyPr>
            <a:normAutofit fontScale="40000" lnSpcReduction="20000"/>
          </a:bodyPr>
          <a:lstStyle/>
          <a:p>
            <a:pPr marL="0" indent="0">
              <a:buNone/>
            </a:pPr>
            <a:r>
              <a:rPr lang="nl-NL" sz="3500" dirty="0"/>
              <a:t>Voorbeeld: als je solliciteert naar de functie van verkoper, dan zou tijdens het sollicitatiegesprek de volgende vraag aan je gesteld kunnen worden:</a:t>
            </a:r>
          </a:p>
          <a:p>
            <a:pPr marL="0" indent="0">
              <a:buNone/>
            </a:pPr>
            <a:r>
              <a:rPr lang="nl-NL" sz="3500" dirty="0"/>
              <a:t>"Wat was je meest lastige klant?"</a:t>
            </a:r>
          </a:p>
          <a:p>
            <a:pPr marL="0" indent="0">
              <a:buNone/>
            </a:pPr>
            <a:r>
              <a:rPr lang="nl-NL" sz="3500" dirty="0"/>
              <a:t>Aan de hand van de STAR-methode kun je deze vraag concreet beantwoorden:</a:t>
            </a:r>
          </a:p>
          <a:p>
            <a:pPr marL="0" indent="0">
              <a:buNone/>
            </a:pPr>
            <a:endParaRPr lang="nl-NL" sz="3500" dirty="0"/>
          </a:p>
          <a:p>
            <a:pPr marL="0" indent="0">
              <a:buNone/>
            </a:pPr>
            <a:r>
              <a:rPr lang="nl-NL" sz="3500" dirty="0"/>
              <a:t>Situatie  Wat speelde er? </a:t>
            </a:r>
          </a:p>
          <a:p>
            <a:r>
              <a:rPr lang="nl-NL" sz="3500" dirty="0"/>
              <a:t>In mijn studententijd was ik als verkoper werkzaam in een doe-het-zelfwinkel. Ik stond op een dag achter de servicebalie. Een klant kwam terug met een rolgordijn, dat voor hem op maat was gemaakt. Hij wilde het terug brengen want de afmetingen waren niet correct.</a:t>
            </a:r>
          </a:p>
          <a:p>
            <a:pPr marL="0" indent="0">
              <a:buNone/>
            </a:pPr>
            <a:r>
              <a:rPr lang="nl-NL" sz="3500" dirty="0"/>
              <a:t>Taak, Wat waren je taken?</a:t>
            </a:r>
          </a:p>
          <a:p>
            <a:r>
              <a:rPr lang="nl-NL" sz="3500" dirty="0"/>
              <a:t>Mijn taak was om de klant duidelijk te maken dat maatwerk nooit wordt terug genomen. Dat was hem ook verteld toen hij het rolgordijn bestelde. Toen ik hem dit vertelde, werd hij heel kwaad en wilde mij met het rolgordijn slaan.</a:t>
            </a:r>
          </a:p>
          <a:p>
            <a:pPr marL="0" indent="0">
              <a:buNone/>
            </a:pPr>
            <a:r>
              <a:rPr lang="nl-NL" sz="3500" dirty="0"/>
              <a:t>Activiteiten, Wat heb je concreet gezegd of gedaan?</a:t>
            </a:r>
          </a:p>
          <a:p>
            <a:r>
              <a:rPr lang="nl-NL" sz="3500" dirty="0"/>
              <a:t>Ik bleef kalm en heb de klant op een rustige en vriendelijke toon duidelijk gemaakt dat ik begrip had voor zijn probleem en het ook heel vervelend vond, maar dat ik er graag op een normale manier over wilde praten.</a:t>
            </a:r>
          </a:p>
          <a:p>
            <a:r>
              <a:rPr lang="nl-NL" sz="3500" dirty="0"/>
              <a:t>Ik maakte duidelijk dat als hij niet zou kalmeren ik de politie zou bellen.</a:t>
            </a:r>
          </a:p>
          <a:p>
            <a:pPr marL="0" indent="0">
              <a:buNone/>
            </a:pPr>
            <a:r>
              <a:rPr lang="nl-NL" sz="3500" dirty="0"/>
              <a:t>Resultaat, Wat gebeurde er daarna?</a:t>
            </a:r>
          </a:p>
          <a:p>
            <a:r>
              <a:rPr lang="nl-NL" sz="3500" dirty="0"/>
              <a:t>De klant werd rustig en het gesprek kon op een redelijk normale toon worden voortgezet.</a:t>
            </a:r>
          </a:p>
          <a:p>
            <a:r>
              <a:rPr lang="nl-NL" sz="3500" dirty="0"/>
              <a:t>Als je dit model gebruikt voor je sollicitatiebrief, volstaat het om in een paar korte zinnen je beweringen met feiten of een voorbeeld te illustreren. Maak het niet te uitgebreid.</a:t>
            </a:r>
          </a:p>
          <a:p>
            <a:pPr marL="0" indent="0">
              <a:buNone/>
            </a:pPr>
            <a:r>
              <a:rPr lang="nl-NL" sz="3500" dirty="0"/>
              <a:t>Reflectie, hoe vond je dat?</a:t>
            </a:r>
          </a:p>
          <a:p>
            <a:pPr marL="0" indent="0">
              <a:buNone/>
            </a:pPr>
            <a:endParaRPr lang="nl-NL" dirty="0"/>
          </a:p>
          <a:p>
            <a:pPr marL="0" indent="0">
              <a:buNone/>
            </a:pPr>
            <a:endParaRPr lang="nl-NL" sz="3400" b="1" dirty="0"/>
          </a:p>
        </p:txBody>
      </p:sp>
      <p:pic>
        <p:nvPicPr>
          <p:cNvPr id="6" name="Opgenomen geluid">
            <a:hlinkClick r:id="" action="ppaction://media"/>
            <a:extLst>
              <a:ext uri="{FF2B5EF4-FFF2-40B4-BE49-F238E27FC236}">
                <a16:creationId xmlns:a16="http://schemas.microsoft.com/office/drawing/2014/main" id="{0BD03F99-37E4-45F4-B4D3-6F04F3427FC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987824" y="241162"/>
            <a:ext cx="609600" cy="609600"/>
          </a:xfrm>
          <a:prstGeom prst="rect">
            <a:avLst/>
          </a:prstGeom>
        </p:spPr>
      </p:pic>
    </p:spTree>
    <p:extLst>
      <p:ext uri="{BB962C8B-B14F-4D97-AF65-F5344CB8AC3E}">
        <p14:creationId xmlns:p14="http://schemas.microsoft.com/office/powerpoint/2010/main" val="322189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12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Tips voor het reflecteren</a:t>
            </a:r>
          </a:p>
        </p:txBody>
      </p:sp>
      <p:sp>
        <p:nvSpPr>
          <p:cNvPr id="3" name="Tijdelijke aanduiding voor inhoud 2"/>
          <p:cNvSpPr>
            <a:spLocks noGrp="1"/>
          </p:cNvSpPr>
          <p:nvPr>
            <p:ph idx="1"/>
          </p:nvPr>
        </p:nvSpPr>
        <p:spPr>
          <a:xfrm>
            <a:off x="467544" y="1196752"/>
            <a:ext cx="8219256" cy="4929411"/>
          </a:xfrm>
        </p:spPr>
        <p:txBody>
          <a:bodyPr>
            <a:normAutofit fontScale="62500" lnSpcReduction="20000"/>
          </a:bodyPr>
          <a:lstStyle/>
          <a:p>
            <a:r>
              <a:rPr lang="nl-NL" dirty="0"/>
              <a:t>Kies een concrete situatie en kijk terug op dat specifieke moment en jouw manier van handelen.</a:t>
            </a:r>
          </a:p>
          <a:p>
            <a:endParaRPr lang="nl-NL" dirty="0"/>
          </a:p>
          <a:p>
            <a:r>
              <a:rPr lang="nl-NL" dirty="0"/>
              <a:t>Reflecteer regelmatig en 'rooster' tenminste één keer per week een reflectiemoment in liefst op een vast moment.</a:t>
            </a:r>
          </a:p>
          <a:p>
            <a:endParaRPr lang="nl-NL" dirty="0"/>
          </a:p>
          <a:p>
            <a:r>
              <a:rPr lang="nl-NL" dirty="0"/>
              <a:t>Stel jezelf open vragen.</a:t>
            </a:r>
          </a:p>
          <a:p>
            <a:endParaRPr lang="nl-NL" dirty="0"/>
          </a:p>
          <a:p>
            <a:r>
              <a:rPr lang="nl-NL" dirty="0"/>
              <a:t>Stel oordelen over jezelf uit, kijk eerst wat er gebeurde voor dat je hier een waarde aan geeft.</a:t>
            </a:r>
          </a:p>
          <a:p>
            <a:endParaRPr lang="nl-NL" dirty="0"/>
          </a:p>
          <a:p>
            <a:r>
              <a:rPr lang="nl-NL" dirty="0"/>
              <a:t>Reflecteer op een methodische manier, bijvoorbeeld door een lijstje vragen te doorlopen of het reflectiemodel te gebruiken.</a:t>
            </a:r>
          </a:p>
          <a:p>
            <a:endParaRPr lang="nl-NL" dirty="0"/>
          </a:p>
          <a:p>
            <a:r>
              <a:rPr lang="nl-NL" dirty="0"/>
              <a:t>Reflecteer niet alleen op probleemsituaties maar ook op succeservaringen.</a:t>
            </a:r>
          </a:p>
          <a:p>
            <a:endParaRPr lang="nl-NL" dirty="0"/>
          </a:p>
          <a:p>
            <a:r>
              <a:rPr lang="nl-NL" dirty="0"/>
              <a:t>Gebruik feedback van anderen om vanuit dat gezichtspunt te reflecteren.</a:t>
            </a:r>
          </a:p>
          <a:p>
            <a:endParaRPr lang="nl-NL" dirty="0"/>
          </a:p>
        </p:txBody>
      </p:sp>
      <p:pic>
        <p:nvPicPr>
          <p:cNvPr id="5" name="Opgenomen geluid">
            <a:hlinkClick r:id="" action="ppaction://media"/>
            <a:extLst>
              <a:ext uri="{FF2B5EF4-FFF2-40B4-BE49-F238E27FC236}">
                <a16:creationId xmlns:a16="http://schemas.microsoft.com/office/drawing/2014/main" id="{5665A898-177D-458C-B884-9E05FA9F90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7164288" y="255229"/>
            <a:ext cx="609600" cy="609600"/>
          </a:xfrm>
          <a:prstGeom prst="rect">
            <a:avLst/>
          </a:prstGeom>
        </p:spPr>
      </p:pic>
    </p:spTree>
    <p:extLst>
      <p:ext uri="{BB962C8B-B14F-4D97-AF65-F5344CB8AC3E}">
        <p14:creationId xmlns:p14="http://schemas.microsoft.com/office/powerpoint/2010/main" val="263709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2364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5"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Opdracht  reflecteren</a:t>
            </a:r>
          </a:p>
        </p:txBody>
      </p:sp>
      <p:sp>
        <p:nvSpPr>
          <p:cNvPr id="3" name="Tijdelijke aanduiding voor inhoud 2"/>
          <p:cNvSpPr>
            <a:spLocks noGrp="1"/>
          </p:cNvSpPr>
          <p:nvPr>
            <p:ph idx="1"/>
          </p:nvPr>
        </p:nvSpPr>
        <p:spPr>
          <a:xfrm>
            <a:off x="467544" y="1196752"/>
            <a:ext cx="8219256" cy="4929411"/>
          </a:xfrm>
        </p:spPr>
        <p:txBody>
          <a:bodyPr>
            <a:normAutofit/>
          </a:bodyPr>
          <a:lstStyle/>
          <a:p>
            <a:r>
              <a:rPr lang="nl-NL" dirty="0"/>
              <a:t>Maak een uitgebreide STARR, in ongeveer        1 a 2 A4tjes</a:t>
            </a:r>
          </a:p>
          <a:p>
            <a:r>
              <a:rPr lang="nl-NL" dirty="0"/>
              <a:t>Beantwoord alle vragen die in dia 5 aangegeven staan</a:t>
            </a:r>
          </a:p>
          <a:p>
            <a:r>
              <a:rPr lang="nl-NL" dirty="0"/>
              <a:t>Vergeet hierbij niet gebruik te maken van je dagboek en je </a:t>
            </a:r>
            <a:r>
              <a:rPr lang="nl-NL"/>
              <a:t>6 artikelen</a:t>
            </a:r>
            <a:endParaRPr lang="nl-NL" dirty="0"/>
          </a:p>
          <a:p>
            <a:pPr marL="0" indent="0">
              <a:buNone/>
            </a:pPr>
            <a:endParaRPr lang="nl-NL" dirty="0"/>
          </a:p>
          <a:p>
            <a:pPr marL="0" indent="0">
              <a:buNone/>
            </a:pPr>
            <a:r>
              <a:rPr lang="nl-NL" dirty="0"/>
              <a:t>          Heel veel succes</a:t>
            </a:r>
          </a:p>
        </p:txBody>
      </p:sp>
      <p:pic>
        <p:nvPicPr>
          <p:cNvPr id="4" name="Afbeelding 3">
            <a:extLst>
              <a:ext uri="{FF2B5EF4-FFF2-40B4-BE49-F238E27FC236}">
                <a16:creationId xmlns:a16="http://schemas.microsoft.com/office/drawing/2014/main" id="{0CA76BC5-8411-4ED2-90B8-AEADE6F2C13D}"/>
              </a:ext>
            </a:extLst>
          </p:cNvPr>
          <p:cNvPicPr>
            <a:picLocks noChangeAspect="1"/>
          </p:cNvPicPr>
          <p:nvPr/>
        </p:nvPicPr>
        <p:blipFill>
          <a:blip r:embed="rId2"/>
          <a:stretch>
            <a:fillRect/>
          </a:stretch>
        </p:blipFill>
        <p:spPr>
          <a:xfrm>
            <a:off x="5004048" y="3825466"/>
            <a:ext cx="3781629" cy="2699877"/>
          </a:xfrm>
          <a:prstGeom prst="rect">
            <a:avLst/>
          </a:prstGeom>
        </p:spPr>
      </p:pic>
    </p:spTree>
    <p:extLst>
      <p:ext uri="{BB962C8B-B14F-4D97-AF65-F5344CB8AC3E}">
        <p14:creationId xmlns:p14="http://schemas.microsoft.com/office/powerpoint/2010/main" val="6204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1076</TotalTime>
  <Words>645</Words>
  <Application>Microsoft Office PowerPoint</Application>
  <PresentationFormat>Diavoorstelling (4:3)</PresentationFormat>
  <Paragraphs>54</Paragraphs>
  <Slides>8</Slides>
  <Notes>3</Notes>
  <HiddenSlides>0</HiddenSlides>
  <MMClips>4</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Arial</vt:lpstr>
      <vt:lpstr>Calibri</vt:lpstr>
      <vt:lpstr>Kantoorthema</vt:lpstr>
      <vt:lpstr>PowerPoint-presentatie</vt:lpstr>
      <vt:lpstr>     </vt:lpstr>
      <vt:lpstr>PowerPoint-presentatie</vt:lpstr>
      <vt:lpstr>PowerPoint-presentatie</vt:lpstr>
      <vt:lpstr>STARR methode Bekijk het filmpje: https://www.bing.com/videos/search?q=starr+voorbeeld&amp;&amp;view=detail&amp;mid=B0C4CE5FB2C62FA677D4B0C4CE5FB2C62FA677D4&amp;&amp;FORM=VRDGAR </vt:lpstr>
      <vt:lpstr>STARR methode  </vt:lpstr>
      <vt:lpstr>Tips voor het reflecteren</vt:lpstr>
      <vt:lpstr>Opdracht  reflecteren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Maartje Muskens</cp:lastModifiedBy>
  <cp:revision>107</cp:revision>
  <dcterms:created xsi:type="dcterms:W3CDTF">2013-11-15T15:05:42Z</dcterms:created>
  <dcterms:modified xsi:type="dcterms:W3CDTF">2020-03-26T09:43:25Z</dcterms:modified>
</cp:coreProperties>
</file>