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5" r:id="rId1"/>
    <p:sldMasterId id="2147483757" r:id="rId2"/>
    <p:sldMasterId id="2147483779" r:id="rId3"/>
  </p:sldMasterIdLst>
  <p:notesMasterIdLst>
    <p:notesMasterId r:id="rId12"/>
  </p:notesMasterIdLst>
  <p:handoutMasterIdLst>
    <p:handoutMasterId r:id="rId13"/>
  </p:handoutMasterIdLst>
  <p:sldIdLst>
    <p:sldId id="300" r:id="rId4"/>
    <p:sldId id="301" r:id="rId5"/>
    <p:sldId id="321" r:id="rId6"/>
    <p:sldId id="324" r:id="rId7"/>
    <p:sldId id="322" r:id="rId8"/>
    <p:sldId id="319" r:id="rId9"/>
    <p:sldId id="320" r:id="rId10"/>
    <p:sldId id="325" r:id="rId1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jsterveld, Reina" initials="BR" lastIdx="10" clrIdx="0"/>
  <p:cmAuthor id="1" name="Ockels, Johan" initials="OJ" lastIdx="1" clrIdx="1"/>
  <p:cmAuthor id="2" name="Smit, Wietske" initials="SW" lastIdx="6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4"/>
    <a:srgbClr val="FF3399"/>
    <a:srgbClr val="FF99CC"/>
    <a:srgbClr val="FFC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14" autoAdjust="0"/>
    <p:restoredTop sz="97411" autoAdjust="0"/>
  </p:normalViewPr>
  <p:slideViewPr>
    <p:cSldViewPr>
      <p:cViewPr varScale="1">
        <p:scale>
          <a:sx n="43" d="100"/>
          <a:sy n="43" d="100"/>
        </p:scale>
        <p:origin x="33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7E369-74E3-4E0D-B7A2-9557641F850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1B6BD0-1215-4963-8978-E04BF62538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26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nl-NL" noProof="0" smtClean="0"/>
              <a:t>Klik om de stijl te bewerken</a:t>
            </a:r>
          </a:p>
        </p:txBody>
      </p:sp>
      <p:sp>
        <p:nvSpPr>
          <p:cNvPr id="6246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 smtClean="0"/>
              <a:t>Klik om de ondertitelstijl van het model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CC64CB1F-B7C3-46D0-8277-1DC333DDC9F4}" type="datetime3">
              <a:rPr lang="nl-NL" smtClean="0"/>
              <a:t>12/10/16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1DE75062-59B2-47E9-A4A6-169D18F62F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E265-DDEB-45BE-9D7F-AD79CA1B2A29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DDE1A-B369-468D-9B8E-F0D2E215DA2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9493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1952625"/>
            <a:ext cx="1822450" cy="40671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1952625"/>
            <a:ext cx="5319712" cy="40671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0CD59-5668-4C1E-BF76-9BCC497C7007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C478-9647-46C8-9F7F-1E0E36BCA79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2463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/>
              <a:t>12/10/16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40330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77258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/>
              <a:t>12/10/16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5473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/>
              <a:t>12/10/16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885857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/>
              <a:t>12/10/16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79518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/>
              <a:t>12/10/16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9016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/>
              <a:t>12/10/16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2266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FAD01-B00D-4C58-A3F1-7968BC1A6026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9545-2D25-4177-A27C-F6E8E77E1D12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01768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/>
              <a:t>12/10/16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83653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7816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18865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pPr>
              <a:buClr>
                <a:srgbClr val="474747"/>
              </a:buClr>
            </a:pPr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06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21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44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83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06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15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2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759A4-E60A-4C5D-B79C-66D2FC8907B2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0CEB-2581-4692-BC12-8969370FF425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749626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3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2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07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2852738"/>
            <a:ext cx="3570287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2852738"/>
            <a:ext cx="3571875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6801E-3505-49C8-9575-709CFFFA5D16}" type="datetime3">
              <a:rPr lang="nl-NL" smtClean="0"/>
              <a:t>12/10/16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7F236-DD57-47E3-8A3C-5023BC8F19D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696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6574DE-E4DD-42F6-818D-89BA71DB9867}" type="datetime3">
              <a:rPr lang="nl-NL" smtClean="0"/>
              <a:t>12/10/16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E2FD-CC7F-49C6-95D0-CC825B11D26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1558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6AE813-F702-45E9-A47A-6F44FADD9E74}" type="datetime3">
              <a:rPr lang="nl-NL" smtClean="0"/>
              <a:t>12/10/16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D6D-A5A5-4853-97B0-7F3B66E4746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69198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39156-DDFF-4088-8452-FC843531A739}" type="datetime3">
              <a:rPr lang="nl-NL" smtClean="0"/>
              <a:t>12/10/16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E7B30-BE17-4266-A66D-E1A3188B31FD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4131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A2979-B28F-46E8-822B-F0F0650BAC7B}" type="datetime3">
              <a:rPr lang="nl-NL" smtClean="0"/>
              <a:t>12/10/16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AC9AB-1752-433B-AA3C-8F4B433FDCB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2920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19D33-65CB-47C9-8B0C-0F96E2D2A0C9}" type="datetime3">
              <a:rPr lang="nl-NL" smtClean="0"/>
              <a:t>12/10/16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B1E65-DA07-4CDE-9959-88854AD22A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78702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1952625"/>
            <a:ext cx="71723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61443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2852738"/>
            <a:ext cx="729456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1E16212B-336D-408C-9CA5-110F9655A030}" type="datetime3">
              <a:rPr lang="nl-NL" smtClean="0"/>
              <a:t>12/10/16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FFA1A3FE-95E9-4677-9359-F0958ADA8DB7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lr>
          <a:srgbClr val="FFCE21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/>
              <a:t>12/10/16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4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1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5576" y="1844675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In deze </a:t>
            </a:r>
            <a:r>
              <a:rPr lang="nl-NL" altLang="nl-NL" dirty="0" smtClean="0"/>
              <a:t>presentatie </a:t>
            </a:r>
            <a:r>
              <a:rPr lang="nl-NL" altLang="nl-NL" dirty="0"/>
              <a:t>leer je over</a:t>
            </a:r>
            <a:r>
              <a:rPr lang="nl-NL" altLang="nl-NL" dirty="0" smtClean="0"/>
              <a:t>: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smtClean="0"/>
              <a:t>De </a:t>
            </a:r>
            <a:r>
              <a:rPr lang="en-US" altLang="nl-NL" dirty="0" err="1" smtClean="0"/>
              <a:t>Verenigde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Naties</a:t>
            </a:r>
            <a:endParaRPr lang="en-US" altLang="nl-NL" dirty="0" smtClean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smtClean="0"/>
              <a:t>De </a:t>
            </a:r>
            <a:r>
              <a:rPr lang="en-US" altLang="nl-NL" dirty="0" err="1" smtClean="0"/>
              <a:t>Veiligheidsraad</a:t>
            </a:r>
            <a:endParaRPr lang="en-US" altLang="nl-NL" dirty="0" smtClean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err="1" smtClean="0"/>
              <a:t>Mensenrechten</a:t>
            </a:r>
            <a:endParaRPr lang="en-US" altLang="nl-NL" dirty="0" smtClean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err="1" smtClean="0"/>
              <a:t>Tribunalen</a:t>
            </a:r>
            <a:endParaRPr lang="en-US" altLang="nl-NL" dirty="0" smtClean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err="1"/>
              <a:t>Herdenken</a:t>
            </a:r>
            <a:r>
              <a:rPr lang="en-US" altLang="nl-NL" dirty="0"/>
              <a:t> </a:t>
            </a:r>
            <a:r>
              <a:rPr lang="en-US" altLang="nl-NL" dirty="0" err="1"/>
              <a:t>en</a:t>
            </a:r>
            <a:r>
              <a:rPr lang="en-US" altLang="nl-NL" dirty="0"/>
              <a:t> </a:t>
            </a:r>
            <a:r>
              <a:rPr lang="en-US" altLang="nl-NL" dirty="0" err="1"/>
              <a:t>vieren</a:t>
            </a:r>
            <a:r>
              <a:rPr lang="en-US" altLang="nl-NL" dirty="0"/>
              <a:t> in Nederland</a:t>
            </a:r>
            <a:endParaRPr lang="en-US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nl-NL" altLang="nl-NL" sz="2800" dirty="0" smtClean="0">
                <a:solidFill>
                  <a:srgbClr val="54BDF2"/>
                </a:solidFill>
              </a:rPr>
              <a:t>§3.5 Lessen van het verleden</a:t>
            </a:r>
            <a:endParaRPr lang="nl-NL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508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2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In 1945 werden de </a:t>
            </a:r>
            <a:r>
              <a:rPr lang="nl-NL" altLang="nl-NL" dirty="0" smtClean="0">
                <a:solidFill>
                  <a:srgbClr val="00B0F0"/>
                </a:solidFill>
              </a:rPr>
              <a:t>Verenigde Naties </a:t>
            </a:r>
            <a:r>
              <a:rPr lang="nl-NL" altLang="nl-NL" dirty="0" smtClean="0"/>
              <a:t>opgericht.</a:t>
            </a:r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 smtClean="0"/>
              <a:t>Doel van deze volkerenorganisatie: vrede en veiligheid in de wereld bewaken.</a:t>
            </a:r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 smtClean="0"/>
              <a:t>De VN bestaat uit meerdere organisaties, bijv.: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 smtClean="0"/>
              <a:t>WHO</a:t>
            </a:r>
            <a:r>
              <a:rPr lang="nl-NL" altLang="nl-NL" dirty="0"/>
              <a:t>: </a:t>
            </a:r>
            <a:r>
              <a:rPr lang="nl-NL" altLang="nl-NL" dirty="0" err="1"/>
              <a:t>Wereldgezondsheidsorganisatie</a:t>
            </a:r>
            <a:endParaRPr lang="nl-NL" altLang="nl-NL" dirty="0"/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FAO: Voedsel- en Landbouworganisatie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dirty="0"/>
              <a:t>Unicef: Internationaal kinderfonds</a:t>
            </a:r>
          </a:p>
          <a:p>
            <a:pPr eaLnBrk="1" hangingPunct="1"/>
            <a:endParaRPr lang="nl-NL" altLang="nl-NL" dirty="0" smtClean="0"/>
          </a:p>
          <a:p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 smtClean="0"/>
              <a:t>De </a:t>
            </a:r>
            <a:r>
              <a:rPr lang="en-US" altLang="nl-NL" sz="2800" dirty="0" err="1" smtClean="0"/>
              <a:t>Verenigde</a:t>
            </a:r>
            <a:r>
              <a:rPr lang="en-US" altLang="nl-NL" sz="2800" dirty="0" smtClean="0"/>
              <a:t> </a:t>
            </a:r>
            <a:r>
              <a:rPr lang="en-US" altLang="nl-NL" sz="2800" dirty="0" err="1" smtClean="0"/>
              <a:t>Naties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78714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3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/>
            <a:r>
              <a:rPr lang="nl-NL" altLang="nl-NL" dirty="0"/>
              <a:t>B</a:t>
            </a:r>
            <a:r>
              <a:rPr lang="nl-NL" altLang="nl-NL" dirty="0" smtClean="0"/>
              <a:t>elangrijkste orgaan van de VN is de </a:t>
            </a:r>
            <a:r>
              <a:rPr lang="nl-NL" altLang="nl-NL" dirty="0" smtClean="0">
                <a:solidFill>
                  <a:srgbClr val="00B0F0"/>
                </a:solidFill>
              </a:rPr>
              <a:t>Veiligheidsraad</a:t>
            </a:r>
            <a:r>
              <a:rPr lang="nl-NL" altLang="nl-NL" dirty="0" smtClean="0"/>
              <a:t>. De raad heeft vijftien leden. Vijf lidstaten zitten er permanent in: de VS, Rusland, China, Groot-Brittannië, Frankrijk. </a:t>
            </a:r>
          </a:p>
          <a:p>
            <a:pPr eaLnBrk="1" hangingPunct="1"/>
            <a:endParaRPr lang="nl-NL" altLang="nl-NL" dirty="0" smtClean="0"/>
          </a:p>
          <a:p>
            <a:pPr eaLnBrk="1" hangingPunct="1"/>
            <a:r>
              <a:rPr lang="nl-NL" altLang="nl-NL" dirty="0" smtClean="0"/>
              <a:t>De permanente leden hebben het recht besluiten tegen te houden door het </a:t>
            </a:r>
            <a:r>
              <a:rPr lang="nl-NL" altLang="nl-NL" dirty="0" smtClean="0">
                <a:solidFill>
                  <a:srgbClr val="00B0F0"/>
                </a:solidFill>
              </a:rPr>
              <a:t>vetorecht</a:t>
            </a:r>
            <a:r>
              <a:rPr lang="nl-NL" altLang="nl-NL" dirty="0" smtClean="0"/>
              <a:t>.</a:t>
            </a:r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>
                <a:solidFill>
                  <a:srgbClr val="00B0F0"/>
                </a:solidFill>
              </a:rPr>
              <a:t>Lidstaat</a:t>
            </a:r>
            <a:r>
              <a:rPr lang="nl-NL" altLang="nl-NL">
                <a:solidFill>
                  <a:schemeClr val="tx2"/>
                </a:solidFill>
              </a:rPr>
              <a:t>:</a:t>
            </a:r>
            <a:r>
              <a:rPr lang="nl-NL" altLang="nl-NL"/>
              <a:t> </a:t>
            </a:r>
            <a:r>
              <a:rPr lang="nl-NL" altLang="nl-NL" smtClean="0"/>
              <a:t>land</a:t>
            </a:r>
            <a:r>
              <a:rPr lang="nl-NL" altLang="nl-NL" smtClean="0"/>
              <a:t> </a:t>
            </a:r>
            <a:r>
              <a:rPr lang="nl-NL" altLang="nl-NL" smtClean="0"/>
              <a:t>dat</a:t>
            </a:r>
            <a:r>
              <a:rPr lang="nl-NL" altLang="nl-NL" smtClean="0"/>
              <a:t> </a:t>
            </a:r>
            <a:r>
              <a:rPr lang="nl-NL" altLang="nl-NL" dirty="0"/>
              <a:t>lid is van een internationale organisatie.</a:t>
            </a:r>
          </a:p>
          <a:p>
            <a:pPr eaLnBrk="1" hangingPunct="1"/>
            <a:endParaRPr lang="nl-NL" altLang="nl-NL" dirty="0" smtClean="0"/>
          </a:p>
          <a:p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 smtClean="0"/>
              <a:t>De </a:t>
            </a:r>
            <a:r>
              <a:rPr lang="en-US" altLang="nl-NL" sz="2800" dirty="0" err="1" smtClean="0"/>
              <a:t>Veiligheidsraad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17109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4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1363249" y="5766717"/>
            <a:ext cx="64175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Een vergadering van de Veiligheidsraad.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94556"/>
            <a:ext cx="8496944" cy="472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30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5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In 1948 ondertekenden de lidstaten van de VN de Universele Verklaring van de Rechten van de Mens.</a:t>
            </a:r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 smtClean="0"/>
              <a:t>Er staan politieke, economische, sociale en culturele rechten in. </a:t>
            </a:r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 smtClean="0"/>
              <a:t>De lidstaten moeten de mensenrechten naleven.</a:t>
            </a:r>
          </a:p>
          <a:p>
            <a:pPr eaLnBrk="1" hangingPunct="1"/>
            <a:endParaRPr lang="nl-NL" altLang="nl-NL" dirty="0" smtClean="0"/>
          </a:p>
          <a:p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 err="1" smtClean="0"/>
              <a:t>Mensenrechten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60461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6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r>
              <a:rPr lang="nl-NL" altLang="nl-NL" dirty="0" smtClean="0"/>
              <a:t>In Neurenberg en Tokio werden oorlogstribunalen opgericht om mensen te berechten wegens misdaden tegen de vrede, oorlogsmisdaden en misdaden tegen de menselijkheid.</a:t>
            </a:r>
          </a:p>
          <a:p>
            <a:endParaRPr lang="nl-NL" altLang="nl-NL" dirty="0" smtClean="0"/>
          </a:p>
          <a:p>
            <a:r>
              <a:rPr lang="nl-NL" altLang="nl-NL" dirty="0">
                <a:solidFill>
                  <a:srgbClr val="00B0F0"/>
                </a:solidFill>
              </a:rPr>
              <a:t>Oorlogstribunaal</a:t>
            </a:r>
            <a:r>
              <a:rPr lang="nl-NL" altLang="nl-NL" dirty="0"/>
              <a:t>: bijzondere rechtbank die oorlogsmisdadigers </a:t>
            </a:r>
            <a:r>
              <a:rPr lang="nl-NL" altLang="nl-NL" dirty="0" smtClean="0"/>
              <a:t>berecht.</a:t>
            </a:r>
            <a:endParaRPr lang="nl-NL" altLang="nl-NL" dirty="0"/>
          </a:p>
          <a:p>
            <a:r>
              <a:rPr lang="nl-NL" altLang="nl-NL" dirty="0" smtClean="0">
                <a:solidFill>
                  <a:srgbClr val="00B0F0"/>
                </a:solidFill>
              </a:rPr>
              <a:t>Oorlogsmisdaad</a:t>
            </a:r>
            <a:r>
              <a:rPr lang="nl-NL" altLang="nl-NL" dirty="0" smtClean="0"/>
              <a:t>: misdrijf tegen de gebruiken en wetten in een oorlog die zijn vastgelegd in internationale verdragen.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 err="1" smtClean="0"/>
              <a:t>Tribunalen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56524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7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r>
              <a:rPr lang="nl-NL" altLang="nl-NL" dirty="0" smtClean="0"/>
              <a:t>Op 4 mei, </a:t>
            </a:r>
            <a:r>
              <a:rPr lang="nl-NL" altLang="nl-NL" dirty="0" smtClean="0">
                <a:solidFill>
                  <a:srgbClr val="00B0F0"/>
                </a:solidFill>
              </a:rPr>
              <a:t>Dodenherdenking</a:t>
            </a:r>
            <a:r>
              <a:rPr lang="nl-NL" altLang="nl-NL" dirty="0" smtClean="0"/>
              <a:t>, herdenking van alle burgers en militairen die sinds het uitbreken van de Tweede Wereldoorlog zijn omgekomen in oorlogen en bij vredesoperaties.</a:t>
            </a:r>
          </a:p>
          <a:p>
            <a:endParaRPr lang="nl-NL" altLang="nl-NL" dirty="0"/>
          </a:p>
          <a:p>
            <a:r>
              <a:rPr lang="nl-NL" altLang="nl-NL" dirty="0"/>
              <a:t>Op 5 mei, </a:t>
            </a:r>
            <a:r>
              <a:rPr lang="nl-NL" altLang="nl-NL" dirty="0">
                <a:solidFill>
                  <a:srgbClr val="00B0F0"/>
                </a:solidFill>
              </a:rPr>
              <a:t>Bevrijdingsdag</a:t>
            </a:r>
            <a:r>
              <a:rPr lang="nl-NL" altLang="nl-NL" dirty="0"/>
              <a:t>, viering van de Duitse overgave en dat er sindsdien vrijheid is in Nederland.</a:t>
            </a:r>
          </a:p>
          <a:p>
            <a:endParaRPr lang="nl-NL" altLang="nl-NL" dirty="0" smtClean="0"/>
          </a:p>
          <a:p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 err="1"/>
              <a:t>Herdenken</a:t>
            </a:r>
            <a:r>
              <a:rPr lang="en-US" altLang="nl-NL" sz="2800" dirty="0"/>
              <a:t> </a:t>
            </a:r>
            <a:r>
              <a:rPr lang="en-US" altLang="nl-NL" sz="2800" dirty="0" err="1"/>
              <a:t>en</a:t>
            </a:r>
            <a:r>
              <a:rPr lang="en-US" altLang="nl-NL" sz="2800" dirty="0"/>
              <a:t> </a:t>
            </a:r>
            <a:r>
              <a:rPr lang="en-US" altLang="nl-NL" sz="2800" dirty="0" err="1"/>
              <a:t>vieren</a:t>
            </a:r>
            <a:r>
              <a:rPr lang="en-US" altLang="nl-NL" sz="2800" dirty="0"/>
              <a:t> in Nederland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70586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8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2186946" y="5825188"/>
            <a:ext cx="4905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Dodenherdenking op de Dam.</a:t>
            </a:r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41" y="868749"/>
            <a:ext cx="8496944" cy="4867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93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U presentatie (blue)">
  <a:themeElements>
    <a:clrScheme name="Blauwe achtergrond met foto 1">
      <a:dk1>
        <a:srgbClr val="474747"/>
      </a:dk1>
      <a:lt1>
        <a:srgbClr val="FFFFFF"/>
      </a:lt1>
      <a:dk2>
        <a:srgbClr val="0066CC"/>
      </a:dk2>
      <a:lt2>
        <a:srgbClr val="FFFFFF"/>
      </a:lt2>
      <a:accent1>
        <a:srgbClr val="EE008C"/>
      </a:accent1>
      <a:accent2>
        <a:srgbClr val="039AD6"/>
      </a:accent2>
      <a:accent3>
        <a:srgbClr val="AAB8E2"/>
      </a:accent3>
      <a:accent4>
        <a:srgbClr val="DADADA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Blauwe achtergrond met foto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Blauwe achtergrond met foto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uwe achtergrond met foto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 presentatie (blue)</Template>
  <TotalTime>1066</TotalTime>
  <Words>315</Words>
  <Application>Microsoft Office PowerPoint</Application>
  <PresentationFormat>Diavoorstelling (4:3)</PresentationFormat>
  <Paragraphs>80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3</vt:i4>
      </vt:variant>
      <vt:variant>
        <vt:lpstr>Diatitels</vt:lpstr>
      </vt:variant>
      <vt:variant>
        <vt:i4>8</vt:i4>
      </vt:variant>
    </vt:vector>
  </HeadingPairs>
  <TitlesOfParts>
    <vt:vector size="15" baseType="lpstr">
      <vt:lpstr>ＭＳ Ｐゴシック</vt:lpstr>
      <vt:lpstr>Arial</vt:lpstr>
      <vt:lpstr>Verdana</vt:lpstr>
      <vt:lpstr>Wingdings</vt:lpstr>
      <vt:lpstr>NU presentatie (blue)</vt:lpstr>
      <vt:lpstr>Witte achtergrond</vt:lpstr>
      <vt:lpstr>1_Witte achtergrond</vt:lpstr>
      <vt:lpstr>§3.5 Lessen van het verleden</vt:lpstr>
      <vt:lpstr>De Verenigde Naties</vt:lpstr>
      <vt:lpstr>De Veiligheidsraad</vt:lpstr>
      <vt:lpstr>PowerPoint-presentatie</vt:lpstr>
      <vt:lpstr>Mensenrechten</vt:lpstr>
      <vt:lpstr>Tribunalen</vt:lpstr>
      <vt:lpstr>Herdenken en vieren in Nederland</vt:lpstr>
      <vt:lpstr>PowerPoint-presentatie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Pincode Tweede Fase</dc:title>
  <dc:creator>Bernadette Hijstek</dc:creator>
  <dc:description>versie 1.0 - maart 2008</dc:description>
  <cp:lastModifiedBy>Dijkstra, Esra</cp:lastModifiedBy>
  <cp:revision>282</cp:revision>
  <cp:lastPrinted>2013-03-19T08:25:20Z</cp:lastPrinted>
  <dcterms:created xsi:type="dcterms:W3CDTF">2013-03-13T12:13:36Z</dcterms:created>
  <dcterms:modified xsi:type="dcterms:W3CDTF">2016-10-12T11:13:30Z</dcterms:modified>
</cp:coreProperties>
</file>