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4"/>
  </p:notesMasterIdLst>
  <p:sldIdLst>
    <p:sldId id="256" r:id="rId2"/>
    <p:sldId id="279" r:id="rId3"/>
    <p:sldId id="282" r:id="rId4"/>
    <p:sldId id="283" r:id="rId5"/>
    <p:sldId id="281" r:id="rId6"/>
    <p:sldId id="284" r:id="rId7"/>
    <p:sldId id="278" r:id="rId8"/>
    <p:sldId id="280" r:id="rId9"/>
    <p:sldId id="277" r:id="rId10"/>
    <p:sldId id="287" r:id="rId11"/>
    <p:sldId id="285" r:id="rId12"/>
    <p:sldId id="286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B8C32A-9366-4F01-8960-2179A2101613}" type="datetimeFigureOut">
              <a:rPr lang="nl-NL" smtClean="0"/>
              <a:t>15-3-2022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63AB69-7C97-4214-BA78-5F7064E9D55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5203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63AB69-7C97-4214-BA78-5F7064E9D556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538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3/15/2022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3/15/2022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m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252942-8FEA-479F-A327-61E255C9DE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De Foodafdeling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2FB72BD-0D41-45D7-AA89-A401D77F225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7 maart2022</a:t>
            </a:r>
          </a:p>
        </p:txBody>
      </p:sp>
    </p:spTree>
    <p:extLst>
      <p:ext uri="{BB962C8B-B14F-4D97-AF65-F5344CB8AC3E}">
        <p14:creationId xmlns:p14="http://schemas.microsoft.com/office/powerpoint/2010/main" val="31112889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EFE691-D094-44DB-B834-8CFB732AB6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C40FA4C-0C6E-483B-B9F8-D1411B56C1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Wanneer je voedsel verstrekt </a:t>
            </a:r>
            <a:r>
              <a:rPr lang="nl-NL" b="1" i="1" u="sng" dirty="0"/>
              <a:t>moet</a:t>
            </a:r>
            <a:r>
              <a:rPr lang="nl-NL" dirty="0"/>
              <a:t> je klanten te informeren over de producten die erin verwerkt zitten. Dat kan je doen aan de hand van een allergenenkaart.</a:t>
            </a:r>
          </a:p>
        </p:txBody>
      </p:sp>
    </p:spTree>
    <p:extLst>
      <p:ext uri="{BB962C8B-B14F-4D97-AF65-F5344CB8AC3E}">
        <p14:creationId xmlns:p14="http://schemas.microsoft.com/office/powerpoint/2010/main" val="5555758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76FA52-1213-4F53-8D50-4A9579D830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 descr="Allergenen Kaart + Gratis Iconen-set – Stichting Horeca Onderwijs -  Allergenen">
            <a:extLst>
              <a:ext uri="{FF2B5EF4-FFF2-40B4-BE49-F238E27FC236}">
                <a16:creationId xmlns:a16="http://schemas.microsoft.com/office/drawing/2014/main" id="{FF51E6C7-EA45-41F8-A797-D40E328C0C9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240" y="-19665"/>
            <a:ext cx="8341360" cy="8206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99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F24F3A-FF75-4350-923D-B959A6175F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D54B86B-B9C6-4A7D-B109-E15DFD10E5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/>
              <a:t>Je kan je klanten ook informeren over vegetarische of veganistische gerechten op je kaart</a:t>
            </a:r>
          </a:p>
        </p:txBody>
      </p:sp>
    </p:spTree>
    <p:extLst>
      <p:ext uri="{BB962C8B-B14F-4D97-AF65-F5344CB8AC3E}">
        <p14:creationId xmlns:p14="http://schemas.microsoft.com/office/powerpoint/2010/main" val="1444691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A69FE2-4916-4B44-9B9E-50F4E2DCC4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Afvalverwerking Foodafdeling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3237607-0789-4ED9-BFEB-744ABEB0EC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737361"/>
            <a:ext cx="8596668" cy="4304002"/>
          </a:xfrm>
        </p:spPr>
        <p:txBody>
          <a:bodyPr>
            <a:noAutofit/>
          </a:bodyPr>
          <a:lstStyle/>
          <a:p>
            <a:r>
              <a:rPr lang="nl-NL" sz="2000" dirty="0">
                <a:highlight>
                  <a:srgbClr val="FFFF00"/>
                </a:highlight>
              </a:rPr>
              <a:t>Bron ‘Afval in de horeca’</a:t>
            </a:r>
          </a:p>
          <a:p>
            <a:endParaRPr lang="nl-NL" sz="2000" dirty="0"/>
          </a:p>
          <a:p>
            <a:r>
              <a:rPr lang="nl-NL" sz="2000" dirty="0"/>
              <a:t>De foodsector is één van de meest diverse branches als het om afvalverwerking gaat</a:t>
            </a:r>
          </a:p>
          <a:p>
            <a:r>
              <a:rPr lang="nl-NL" sz="2000" dirty="0"/>
              <a:t>Veel regelgeving, certificaten noodzakelijk</a:t>
            </a:r>
          </a:p>
          <a:p>
            <a:r>
              <a:rPr lang="nl-NL" sz="2000" dirty="0"/>
              <a:t>Wanneer je je afval niet goed scheidt kan je afvalverwerkingsbedrijf je hiervoor beboeten</a:t>
            </a:r>
          </a:p>
          <a:p>
            <a:r>
              <a:rPr lang="nl-NL" sz="2000" dirty="0"/>
              <a:t>Restafval, papier en karton, glasafval, organisch afval (!), PMD, frituurvet (!)</a:t>
            </a:r>
          </a:p>
          <a:p>
            <a:r>
              <a:rPr lang="nl-NL" sz="2000" dirty="0"/>
              <a:t>Het niet goed verwerken van afval kan leiden tot ongedierteplagen </a:t>
            </a:r>
            <a:r>
              <a:rPr lang="nl-NL" sz="2000" dirty="0">
                <a:sym typeface="Wingdings" panose="05000000000000000000" pitchFamily="2" charset="2"/>
              </a:rPr>
              <a:t>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4120686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85FA43-CFBA-42B7-9C4B-87D4EAABFE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5361203-3456-4027-B8DB-4BAD87D8E2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209041"/>
            <a:ext cx="8596668" cy="4832322"/>
          </a:xfrm>
        </p:spPr>
        <p:txBody>
          <a:bodyPr>
            <a:normAutofit/>
          </a:bodyPr>
          <a:lstStyle/>
          <a:p>
            <a:r>
              <a:rPr lang="nl-NL" sz="2000" dirty="0"/>
              <a:t>Waar horen welke vormen van afval onder?</a:t>
            </a:r>
          </a:p>
          <a:p>
            <a:endParaRPr lang="nl-NL" sz="2000" dirty="0"/>
          </a:p>
          <a:p>
            <a:r>
              <a:rPr lang="nl-NL" sz="2000" dirty="0"/>
              <a:t>Voedselresten</a:t>
            </a:r>
          </a:p>
          <a:p>
            <a:r>
              <a:rPr lang="nl-NL" sz="2000" dirty="0"/>
              <a:t>Eierschalen</a:t>
            </a:r>
          </a:p>
          <a:p>
            <a:r>
              <a:rPr lang="nl-NL" sz="2000" dirty="0"/>
              <a:t>Drinkpakken</a:t>
            </a:r>
          </a:p>
          <a:p>
            <a:r>
              <a:rPr lang="nl-NL" sz="2000" dirty="0"/>
              <a:t>Snijafval uit de keuken</a:t>
            </a:r>
          </a:p>
          <a:p>
            <a:r>
              <a:rPr lang="nl-NL" sz="2000" dirty="0"/>
              <a:t>Cellofaan</a:t>
            </a:r>
          </a:p>
          <a:p>
            <a:r>
              <a:rPr lang="nl-NL" sz="2000" dirty="0"/>
              <a:t>Kapotte drinkglazen</a:t>
            </a:r>
          </a:p>
          <a:p>
            <a:r>
              <a:rPr lang="nl-NL" sz="2000" dirty="0"/>
              <a:t>Frituurvet</a:t>
            </a:r>
          </a:p>
          <a:p>
            <a:r>
              <a:rPr lang="nl-NL" sz="2000" dirty="0"/>
              <a:t>Bruine bierflesjes</a:t>
            </a:r>
          </a:p>
        </p:txBody>
      </p:sp>
    </p:spTree>
    <p:extLst>
      <p:ext uri="{BB962C8B-B14F-4D97-AF65-F5344CB8AC3E}">
        <p14:creationId xmlns:p14="http://schemas.microsoft.com/office/powerpoint/2010/main" val="34348320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B8974D-C25B-4DF0-B351-308B19CAB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4" descr="Afbeelding met voedsel, chocolade, taart, bedekt&#10;&#10;Automatisch gegenereerde beschrijving">
            <a:extLst>
              <a:ext uri="{FF2B5EF4-FFF2-40B4-BE49-F238E27FC236}">
                <a16:creationId xmlns:a16="http://schemas.microsoft.com/office/drawing/2014/main" id="{CAD9793E-669F-482A-8E81-BC785A8DBC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7694" b="7720"/>
          <a:stretch/>
        </p:blipFill>
        <p:spPr>
          <a:xfrm>
            <a:off x="-91439" y="-41008"/>
            <a:ext cx="12283440" cy="6899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0984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98AC2C-C0E0-4807-B6B3-1EE2F320A1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Ongediertepreventie en -bestrijding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F918074-ED31-4151-B1CE-EC81FE5F1C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96720"/>
            <a:ext cx="9685866" cy="5049520"/>
          </a:xfrm>
        </p:spPr>
        <p:txBody>
          <a:bodyPr>
            <a:normAutofit/>
          </a:bodyPr>
          <a:lstStyle/>
          <a:p>
            <a:r>
              <a:rPr lang="nl-NL" sz="2000" dirty="0">
                <a:highlight>
                  <a:srgbClr val="FFFF00"/>
                </a:highlight>
              </a:rPr>
              <a:t>Bron: Ongediertebestrijding</a:t>
            </a:r>
          </a:p>
          <a:p>
            <a:endParaRPr lang="nl-NL" sz="2000" dirty="0"/>
          </a:p>
          <a:p>
            <a:r>
              <a:rPr lang="nl-NL" sz="2000" dirty="0"/>
              <a:t>Horeca/ foodbedrijven zijn erg aantrekkelijk voor ongedierte</a:t>
            </a:r>
          </a:p>
          <a:p>
            <a:r>
              <a:rPr lang="nl-NL" sz="2000" dirty="0"/>
              <a:t>Temperatuur aangenaam, volop en continu voedsel aanwezig</a:t>
            </a:r>
          </a:p>
          <a:p>
            <a:endParaRPr lang="nl-NL" sz="2000" dirty="0"/>
          </a:p>
          <a:p>
            <a:r>
              <a:rPr lang="nl-NL" sz="2000" dirty="0"/>
              <a:t>Ongedierte kan besmetting van ziektes veroorzaken</a:t>
            </a:r>
          </a:p>
          <a:p>
            <a:r>
              <a:rPr lang="nl-NL" sz="2000" dirty="0"/>
              <a:t>De ondernemer kan zijn goede reputatie verliezen</a:t>
            </a:r>
          </a:p>
          <a:p>
            <a:endParaRPr lang="nl-NL" sz="2000" dirty="0"/>
          </a:p>
          <a:p>
            <a:r>
              <a:rPr lang="nl-NL" sz="2000" dirty="0"/>
              <a:t>Preventie = voorkomen </a:t>
            </a:r>
          </a:p>
          <a:p>
            <a:r>
              <a:rPr lang="nl-NL" sz="2000" dirty="0"/>
              <a:t>Bestrijding = tegengaan</a:t>
            </a:r>
          </a:p>
          <a:p>
            <a:endParaRPr lang="nl-NL" dirty="0"/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357903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4BE96F-53D2-4FB0-A659-332F50EAEB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302E408-50F2-43E8-ADFA-EC642FF4F5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dirty="0"/>
              <a:t>ratten en muizen</a:t>
            </a:r>
          </a:p>
          <a:p>
            <a:r>
              <a:rPr lang="nl-NL" sz="2000" dirty="0"/>
              <a:t>mieren en vliegen (o.a. aas-, vlees- en fruit-)</a:t>
            </a:r>
          </a:p>
          <a:p>
            <a:r>
              <a:rPr lang="nl-NL" sz="2000" dirty="0"/>
              <a:t>kakkerlakken, zilvervisjes, wantsen</a:t>
            </a:r>
          </a:p>
          <a:p>
            <a:r>
              <a:rPr lang="nl-NL" sz="2000" dirty="0"/>
              <a:t>duiven….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411631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D4CEF8-B985-4808-AE84-E8411946F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9BE57F7-CCB6-43AB-A2B2-1B69EE03C3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609600"/>
            <a:ext cx="8596668" cy="5431763"/>
          </a:xfrm>
        </p:spPr>
        <p:txBody>
          <a:bodyPr>
            <a:noAutofit/>
          </a:bodyPr>
          <a:lstStyle/>
          <a:p>
            <a:r>
              <a:rPr lang="nl-NL" sz="2400" dirty="0"/>
              <a:t>Preventie</a:t>
            </a:r>
          </a:p>
          <a:p>
            <a:pPr lvl="1"/>
            <a:r>
              <a:rPr lang="nl-NL" sz="2000" dirty="0"/>
              <a:t>Goede hygiëne (schoonmaken, afdekken, correct bewaren (koelkast, vriezer)</a:t>
            </a:r>
          </a:p>
          <a:p>
            <a:pPr lvl="1"/>
            <a:r>
              <a:rPr lang="nl-NL" sz="2000" dirty="0"/>
              <a:t>Lokdozen, lokazen</a:t>
            </a:r>
          </a:p>
          <a:p>
            <a:pPr lvl="1"/>
            <a:r>
              <a:rPr lang="nl-NL" sz="2000" dirty="0"/>
              <a:t>Pand laten onderzoeken op ongedierteactiviteit en maatregelen treffen </a:t>
            </a:r>
          </a:p>
          <a:p>
            <a:endParaRPr lang="nl-NL" sz="2400" dirty="0"/>
          </a:p>
          <a:p>
            <a:r>
              <a:rPr lang="nl-NL" sz="2400" dirty="0"/>
              <a:t>Bestrijding (met HACCP bekend bedrijf)</a:t>
            </a:r>
          </a:p>
          <a:p>
            <a:pPr lvl="1"/>
            <a:r>
              <a:rPr lang="nl-NL" sz="2000" dirty="0"/>
              <a:t>Professioneel bedrijf met verschillende specifieke methodes </a:t>
            </a:r>
          </a:p>
          <a:p>
            <a:pPr lvl="1"/>
            <a:r>
              <a:rPr lang="nl-NL" sz="2000" dirty="0"/>
              <a:t>Sprays, lokaas, lokdozen</a:t>
            </a:r>
          </a:p>
          <a:p>
            <a:pPr lvl="1"/>
            <a:endParaRPr lang="nl-NL" sz="2000" dirty="0"/>
          </a:p>
          <a:p>
            <a:pPr lvl="1"/>
            <a:r>
              <a:rPr lang="nl-NL" sz="2000" dirty="0"/>
              <a:t>Géén bestrijdingsmiddelen van de bouwmarkt/ tuincentrum!</a:t>
            </a:r>
          </a:p>
        </p:txBody>
      </p:sp>
    </p:spTree>
    <p:extLst>
      <p:ext uri="{BB962C8B-B14F-4D97-AF65-F5344CB8AC3E}">
        <p14:creationId xmlns:p14="http://schemas.microsoft.com/office/powerpoint/2010/main" val="35497951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4A694A-2055-4997-AF92-86377E974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dirty="0"/>
              <a:t>Allergieën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0F52134-47D8-4CD9-8E3E-1BA02FAC8C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ighlight>
                  <a:srgbClr val="FFFF00"/>
                </a:highlight>
              </a:rPr>
              <a:t>Bron: Voedselallergie en –intolerantie</a:t>
            </a:r>
          </a:p>
          <a:p>
            <a:endParaRPr lang="nl-NL" dirty="0"/>
          </a:p>
          <a:p>
            <a:r>
              <a:rPr lang="nl-NL" dirty="0"/>
              <a:t>Wanneer je op een commerciële manier voedsel verwerkt moet je informatie verstrekken over allergenen.</a:t>
            </a:r>
          </a:p>
          <a:p>
            <a:endParaRPr lang="nl-NL" dirty="0"/>
          </a:p>
          <a:p>
            <a:r>
              <a:rPr lang="nl-NL" dirty="0"/>
              <a:t>Mensen met allergieën kunnen zeer lichte klachten krijgen, maar in zeer ernstige gevallen in shock belanden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706046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568299-F13D-45E6-8A4E-0E277FAD81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Tijdelijke aanduiding voor inhoud 5" descr="De bronafbeelding bekijken">
            <a:extLst>
              <a:ext uri="{FF2B5EF4-FFF2-40B4-BE49-F238E27FC236}">
                <a16:creationId xmlns:a16="http://schemas.microsoft.com/office/drawing/2014/main" id="{F68D92CB-6A87-45E0-8D4F-65217E17D7A8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776" y="81281"/>
            <a:ext cx="5941548" cy="3454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Afbeelding 6" descr="Afbeelding met schermafbeelding&#10;&#10;Automatisch gegenereerde beschrijving">
            <a:extLst>
              <a:ext uri="{FF2B5EF4-FFF2-40B4-BE49-F238E27FC236}">
                <a16:creationId xmlns:a16="http://schemas.microsoft.com/office/drawing/2014/main" id="{2A350EEC-C68E-4716-B637-A76AD7A64B76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7601" y="2458719"/>
            <a:ext cx="7264400" cy="4399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597330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2317</TotalTime>
  <Words>292</Words>
  <Application>Microsoft Office PowerPoint</Application>
  <PresentationFormat>Breedbeeld</PresentationFormat>
  <Paragraphs>57</Paragraphs>
  <Slides>12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8" baseType="lpstr">
      <vt:lpstr>Arial</vt:lpstr>
      <vt:lpstr>Calibri</vt:lpstr>
      <vt:lpstr>Trebuchet MS</vt:lpstr>
      <vt:lpstr>Wingdings</vt:lpstr>
      <vt:lpstr>Wingdings 3</vt:lpstr>
      <vt:lpstr>Facet</vt:lpstr>
      <vt:lpstr>De Foodafdeling</vt:lpstr>
      <vt:lpstr>Afvalverwerking Foodafdeling</vt:lpstr>
      <vt:lpstr>PowerPoint-presentatie</vt:lpstr>
      <vt:lpstr>PowerPoint-presentatie</vt:lpstr>
      <vt:lpstr>Ongediertepreventie en -bestrijding</vt:lpstr>
      <vt:lpstr>PowerPoint-presentatie</vt:lpstr>
      <vt:lpstr>PowerPoint-presentatie</vt:lpstr>
      <vt:lpstr>Allergieën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Foodafdeling</dc:title>
  <dc:creator>Kor&amp;Annoeschka</dc:creator>
  <cp:lastModifiedBy>Annoeschka Turksema</cp:lastModifiedBy>
  <cp:revision>86</cp:revision>
  <dcterms:created xsi:type="dcterms:W3CDTF">2020-01-13T06:17:59Z</dcterms:created>
  <dcterms:modified xsi:type="dcterms:W3CDTF">2022-03-15T15:20:10Z</dcterms:modified>
</cp:coreProperties>
</file>