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96" r:id="rId1"/>
  </p:sldMasterIdLst>
  <p:notesMasterIdLst>
    <p:notesMasterId r:id="rId28"/>
  </p:notesMasterIdLst>
  <p:handoutMasterIdLst>
    <p:handoutMasterId r:id="rId29"/>
  </p:handoutMasterIdLst>
  <p:sldIdLst>
    <p:sldId id="260" r:id="rId2"/>
    <p:sldId id="276" r:id="rId3"/>
    <p:sldId id="310" r:id="rId4"/>
    <p:sldId id="284" r:id="rId5"/>
    <p:sldId id="277" r:id="rId6"/>
    <p:sldId id="302" r:id="rId7"/>
    <p:sldId id="303" r:id="rId8"/>
    <p:sldId id="315" r:id="rId9"/>
    <p:sldId id="299" r:id="rId10"/>
    <p:sldId id="316" r:id="rId11"/>
    <p:sldId id="317" r:id="rId12"/>
    <p:sldId id="324" r:id="rId13"/>
    <p:sldId id="291" r:id="rId14"/>
    <p:sldId id="305" r:id="rId15"/>
    <p:sldId id="307" r:id="rId16"/>
    <p:sldId id="309" r:id="rId17"/>
    <p:sldId id="283" r:id="rId18"/>
    <p:sldId id="285" r:id="rId19"/>
    <p:sldId id="304" r:id="rId20"/>
    <p:sldId id="300" r:id="rId21"/>
    <p:sldId id="326" r:id="rId22"/>
    <p:sldId id="320" r:id="rId23"/>
    <p:sldId id="321" r:id="rId24"/>
    <p:sldId id="322" r:id="rId25"/>
    <p:sldId id="325" r:id="rId26"/>
    <p:sldId id="318" r:id="rId27"/>
  </p:sldIdLst>
  <p:sldSz cx="9144000" cy="6858000" type="screen4x3"/>
  <p:notesSz cx="6858000" cy="98742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594C1-A9DB-40E7-9236-5BA5EBCBBA91}" type="datetimeFigureOut">
              <a:rPr lang="nl-NL" smtClean="0"/>
              <a:t>19-12-2019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718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9378824"/>
            <a:ext cx="29718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DF44F-7941-4320-95EE-88C8A2E5D8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558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F088-07D4-448A-94DB-A045E9A9649E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691063"/>
            <a:ext cx="548640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CB4A8-ED58-4F01-95AB-B73EE1ACD0B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68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CB4A8-ED58-4F01-95AB-B73EE1ACD0B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91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D0257-0D9D-40F4-B914-CCFAC29F0983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76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68520-7E60-4C56-B021-B6CA0436897A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558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9B8C2-505A-4909-981C-0F64B18FAAE8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550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07832-FA21-48F8-A8C4-C53FD5DA25F6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658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76BE3-134E-4771-9C48-1E1A003CE6F2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788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74316-820D-4CA7-AE58-E7345EC95C75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700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B6E4D-C407-405F-B661-FBA06FF364B2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171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3098-9A95-48C3-9BEB-58ABAC99EE10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868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3BDE9-6E2B-46BA-B15E-7378CB2E6949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32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A0A5A-946D-4B35-B6A2-A33D65B2AAD1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911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50EA1-2A79-4E07-8EE8-8E71ACD92BEF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463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A66CB-81CD-407B-A476-37A568A33E16}" type="datetime1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t>19-12-2019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99665-59ED-4918-AB2E-88B0F3E23476}" type="slidenum">
              <a:rPr lang="nl-NL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‹nr.›</a:t>
            </a:fld>
            <a:endParaRPr lang="nl-NL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162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9.jpe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microsoft.com/office/2007/relationships/hdphoto" Target="../media/hdphoto1.wdp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260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package" Target="../embeddings/Microsoft_Excel-werkblad.xlsx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1.png"/><Relationship Id="rId7" Type="http://schemas.openxmlformats.org/officeDocument/2006/relationships/package" Target="../embeddings/Microsoft_Excel-werkblad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emf"/><Relationship Id="rId5" Type="http://schemas.openxmlformats.org/officeDocument/2006/relationships/package" Target="../embeddings/Microsoft_Excel-werkblad1.xlsx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1698"/>
            <a:ext cx="9144000" cy="1257062"/>
          </a:xfrm>
        </p:spPr>
        <p:txBody>
          <a:bodyPr/>
          <a:lstStyle/>
          <a:p>
            <a:r>
              <a:rPr lang="nl-NL" dirty="0" smtClean="0">
                <a:solidFill>
                  <a:schemeClr val="bg2">
                    <a:lumMod val="10000"/>
                  </a:schemeClr>
                </a:solidFill>
              </a:rPr>
              <a:t>Algenkweek bij LambWeston / Meijer</a:t>
            </a:r>
            <a:endParaRPr lang="nl-NL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93276" y="1124744"/>
            <a:ext cx="6400800" cy="1473200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bg2">
                    <a:lumMod val="10000"/>
                  </a:schemeClr>
                </a:solidFill>
              </a:rPr>
              <a:t>Hoe algenkweek mogelijk te maken op het afvalwater van LambWeston Meijer?</a:t>
            </a:r>
            <a:endParaRPr lang="nl-NL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6228184" y="5984773"/>
            <a:ext cx="283122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chemeClr val="bg2">
                    <a:lumMod val="10000"/>
                  </a:schemeClr>
                </a:solidFill>
              </a:rPr>
              <a:t>Auteur:</a:t>
            </a:r>
          </a:p>
          <a:p>
            <a:r>
              <a:rPr lang="nl-NL" dirty="0" smtClean="0">
                <a:solidFill>
                  <a:schemeClr val="bg2">
                    <a:lumMod val="10000"/>
                  </a:schemeClr>
                </a:solidFill>
              </a:rPr>
              <a:t>Tom Lievense</a:t>
            </a:r>
          </a:p>
          <a:p>
            <a:r>
              <a:rPr lang="nl-NL" dirty="0" smtClean="0">
                <a:solidFill>
                  <a:schemeClr val="bg2">
                    <a:lumMod val="10000"/>
                  </a:schemeClr>
                </a:solidFill>
              </a:rPr>
              <a:t>Aquatische Ecotechnologie</a:t>
            </a:r>
            <a:endParaRPr lang="nl-NL" dirty="0"/>
          </a:p>
        </p:txBody>
      </p:sp>
      <p:pic>
        <p:nvPicPr>
          <p:cNvPr id="1026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2361" y="2799793"/>
            <a:ext cx="2559277" cy="154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linkturs.lv/assets/images/HZ%20INT%20APPLIED%20SCIENCE%20HOR_RGB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0" t="23196" r="8646" b="22551"/>
          <a:stretch/>
        </p:blipFill>
        <p:spPr bwMode="auto">
          <a:xfrm>
            <a:off x="252249" y="5903231"/>
            <a:ext cx="3527664" cy="95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08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5179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830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kstvak 2"/>
          <p:cNvSpPr txBox="1"/>
          <p:nvPr/>
        </p:nvSpPr>
        <p:spPr>
          <a:xfrm>
            <a:off x="2411760" y="626209"/>
            <a:ext cx="64807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Voorbehandeling afvalwater</a:t>
            </a:r>
            <a:endParaRPr lang="nl-NL" sz="2500" dirty="0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/>
          <a:lstStyle/>
          <a:p>
            <a:r>
              <a:rPr lang="en-US" dirty="0" smtClean="0"/>
              <a:t>Filtratie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Ozonbehandeling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663605"/>
              </p:ext>
            </p:extLst>
          </p:nvPr>
        </p:nvGraphicFramePr>
        <p:xfrm>
          <a:off x="755576" y="3140968"/>
          <a:ext cx="5534640" cy="24842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7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74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94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Onbehandeld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Behandeld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Afname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0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Stikstof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(mg/L)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222 ± 48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188 ± 47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-15,3%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Fosfaat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(mg/L)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80,1 ± 8,8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70,6  ± 17,3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-11,9%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COD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(mg/L)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1145 ± 100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581  ± 113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-49,3%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10</a:t>
            </a:fld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2" name="Afbeelding 11" descr="C:\Users\Lievense\Dropbox\Camera Uploads\2012-08-23 10.46.45.jpg"/>
          <p:cNvPicPr/>
          <p:nvPr/>
        </p:nvPicPr>
        <p:blipFill>
          <a:blip r:embed="rId4" cstate="print"/>
          <a:srcRect l="6066" t="5405" r="13290" b="12838"/>
          <a:stretch>
            <a:fillRect/>
          </a:stretch>
        </p:blipFill>
        <p:spPr bwMode="auto">
          <a:xfrm>
            <a:off x="6012160" y="1259632"/>
            <a:ext cx="2736304" cy="174967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7005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0500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830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kstvak 2"/>
          <p:cNvSpPr txBox="1"/>
          <p:nvPr/>
        </p:nvSpPr>
        <p:spPr>
          <a:xfrm>
            <a:off x="2411760" y="626209"/>
            <a:ext cx="64807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Voorbehandeling afvalwater</a:t>
            </a:r>
            <a:endParaRPr lang="nl-NL" sz="2500" dirty="0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Filtratie</a:t>
            </a:r>
          </a:p>
          <a:p>
            <a:r>
              <a:rPr lang="en-US" dirty="0" smtClean="0"/>
              <a:t>Ozonbehandeling</a:t>
            </a:r>
            <a:endParaRPr lang="en-US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938302"/>
              </p:ext>
            </p:extLst>
          </p:nvPr>
        </p:nvGraphicFramePr>
        <p:xfrm>
          <a:off x="755576" y="3140968"/>
          <a:ext cx="5838812" cy="22608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08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2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50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Onbehandeld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 dirty="0" smtClean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Behandeld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Afname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5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Stikstof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(mg/L)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222 ± 48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142 ± 4,6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-36,0%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75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Fosfaat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(mg/L)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80,1 ± 8,8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10,7 ± 0,2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-86,6%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75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COD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b="1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(mg/L)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1145 ± 100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96 ± 20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0000"/>
                          </a:solidFill>
                          <a:effectLst/>
                          <a:latin typeface="Candara"/>
                          <a:ea typeface="Times New Roman"/>
                          <a:cs typeface="Calibri"/>
                        </a:rPr>
                        <a:t>-91,6%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11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5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7"/>
            <a:ext cx="9144000" cy="221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400" y="547801"/>
            <a:ext cx="1742072" cy="172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02" y="3284985"/>
            <a:ext cx="2413474" cy="1198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2080069" cy="125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al 3"/>
          <p:cNvSpPr/>
          <p:nvPr/>
        </p:nvSpPr>
        <p:spPr>
          <a:xfrm>
            <a:off x="1763688" y="1196752"/>
            <a:ext cx="5400600" cy="25922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Gemeenschappelijk project</a:t>
            </a:r>
            <a:endParaRPr lang="nl-NL" dirty="0"/>
          </a:p>
        </p:txBody>
      </p:sp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86"/>
          <a:stretch/>
        </p:blipFill>
        <p:spPr bwMode="auto">
          <a:xfrm>
            <a:off x="2493069" y="0"/>
            <a:ext cx="4167163" cy="114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12</a:t>
            </a:fld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429972" y="5397896"/>
            <a:ext cx="375860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i="1" dirty="0" smtClean="0"/>
              <a:t>Gesloten systemen zijn betrouwbaarder en beter beheersbaar</a:t>
            </a:r>
            <a:endParaRPr lang="nl-NL" sz="2500" i="1" dirty="0"/>
          </a:p>
        </p:txBody>
      </p:sp>
      <p:sp>
        <p:nvSpPr>
          <p:cNvPr id="19" name="Tekstvak 18"/>
          <p:cNvSpPr txBox="1"/>
          <p:nvPr/>
        </p:nvSpPr>
        <p:spPr>
          <a:xfrm>
            <a:off x="5388446" y="5362683"/>
            <a:ext cx="36004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i="1" dirty="0" smtClean="0"/>
              <a:t>Open systemen zijn goedkoper en werken vaak beter</a:t>
            </a:r>
            <a:endParaRPr lang="nl-NL" sz="2500" i="1" dirty="0"/>
          </a:p>
        </p:txBody>
      </p:sp>
      <p:cxnSp>
        <p:nvCxnSpPr>
          <p:cNvPr id="20" name="Rechte verbindingslijn met pijl 19"/>
          <p:cNvCxnSpPr/>
          <p:nvPr/>
        </p:nvCxnSpPr>
        <p:spPr>
          <a:xfrm flipV="1">
            <a:off x="4211960" y="6021288"/>
            <a:ext cx="1031494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2259581" y="4752146"/>
            <a:ext cx="48188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Case 1: Open of gesloten systemen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94814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44000" cy="517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830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kstvak 2"/>
          <p:cNvSpPr txBox="1"/>
          <p:nvPr/>
        </p:nvSpPr>
        <p:spPr>
          <a:xfrm>
            <a:off x="2474746" y="1052736"/>
            <a:ext cx="45038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Gesloten vs. Opensystemen</a:t>
            </a:r>
            <a:endParaRPr lang="nl-NL" sz="2500" dirty="0"/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000"/>
                    </a14:imgEffect>
                    <a14:imgEffect>
                      <a14:brightnessContrast bright="4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346" y="44624"/>
            <a:ext cx="1526048" cy="1514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F:\Afstudeerstage LWM\Afbeeldingen\Alphabet\2012-07-03 09.06.0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36" y="1844824"/>
            <a:ext cx="3877508" cy="2908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http://fabiangarciasc.nmsu.edu/documents/algae-pond-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844824"/>
            <a:ext cx="4628518" cy="2908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83" t="5662" r="8670"/>
          <a:stretch/>
        </p:blipFill>
        <p:spPr bwMode="auto">
          <a:xfrm>
            <a:off x="2043942" y="-15042"/>
            <a:ext cx="7100058" cy="6501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hoek 3"/>
          <p:cNvSpPr/>
          <p:nvPr/>
        </p:nvSpPr>
        <p:spPr>
          <a:xfrm>
            <a:off x="2309275" y="2204864"/>
            <a:ext cx="6439189" cy="238527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hthoek 21"/>
          <p:cNvSpPr/>
          <p:nvPr/>
        </p:nvSpPr>
        <p:spPr>
          <a:xfrm>
            <a:off x="2309275" y="1268760"/>
            <a:ext cx="6439189" cy="238527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hthoek 22"/>
          <p:cNvSpPr/>
          <p:nvPr/>
        </p:nvSpPr>
        <p:spPr>
          <a:xfrm>
            <a:off x="2286783" y="3573016"/>
            <a:ext cx="6439189" cy="24037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hthoek 25"/>
          <p:cNvSpPr/>
          <p:nvPr/>
        </p:nvSpPr>
        <p:spPr>
          <a:xfrm>
            <a:off x="2261828" y="5661248"/>
            <a:ext cx="6439189" cy="24037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67417" y="6486917"/>
            <a:ext cx="2133600" cy="365125"/>
          </a:xfrm>
        </p:spPr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13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09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2" grpId="0" animBg="1"/>
      <p:bldP spid="23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5179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1087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kstvak 2"/>
          <p:cNvSpPr txBox="1"/>
          <p:nvPr/>
        </p:nvSpPr>
        <p:spPr>
          <a:xfrm>
            <a:off x="2483768" y="181948"/>
            <a:ext cx="450383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Zuiveringsrendement fotobioreactor</a:t>
            </a:r>
            <a:endParaRPr lang="nl-NL" sz="2500" dirty="0"/>
          </a:p>
        </p:txBody>
      </p:sp>
      <p:pic>
        <p:nvPicPr>
          <p:cNvPr id="15" name="Afbeelding 1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74" y="1628800"/>
            <a:ext cx="8664897" cy="3384376"/>
          </a:xfrm>
          <a:prstGeom prst="rect">
            <a:avLst/>
          </a:prstGeom>
          <a:ln w="381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hoek 7"/>
              <p:cNvSpPr/>
              <p:nvPr/>
            </p:nvSpPr>
            <p:spPr>
              <a:xfrm>
                <a:off x="298674" y="5229200"/>
                <a:ext cx="4572000" cy="97251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1" i="1">
                          <a:latin typeface="Cambria Math"/>
                        </a:rPr>
                        <m:t>𝑽𝒐𝒍𝒖𝒎𝒆</m:t>
                      </m:r>
                      <m:r>
                        <a:rPr lang="nl-NL" b="1" i="1">
                          <a:latin typeface="Cambria Math"/>
                        </a:rPr>
                        <m:t> </m:t>
                      </m:r>
                      <m:r>
                        <a:rPr lang="nl-NL" b="1" i="1">
                          <a:latin typeface="Cambria Math"/>
                        </a:rPr>
                        <m:t>𝒍𝒊𝒄𝒉𝒕𝒕𝒓𝒂𝒏𝒔𝒑𝒂𝒓𝒂𝒏𝒕𝒆</m:t>
                      </m:r>
                      <m:r>
                        <a:rPr lang="nl-NL" b="1" i="1">
                          <a:latin typeface="Cambria Math"/>
                        </a:rPr>
                        <m:t> </m:t>
                      </m:r>
                      <m:r>
                        <a:rPr lang="nl-NL" b="1" i="1">
                          <a:latin typeface="Cambria Math"/>
                        </a:rPr>
                        <m:t>𝒃𝒖𝒊𝒛𝒆𝒏</m:t>
                      </m:r>
                    </m:oMath>
                    <m:oMath xmlns:m="http://schemas.openxmlformats.org/officeDocument/2006/math">
                      <m:r>
                        <a:rPr lang="nl-NL" b="1" i="1">
                          <a:latin typeface="Cambria Math"/>
                        </a:rPr>
                        <m:t>=</m:t>
                      </m:r>
                      <m:r>
                        <a:rPr lang="nl-NL" i="1">
                          <a:latin typeface="Cambria Math"/>
                        </a:rPr>
                        <m:t>𝐴𝑎𝑛𝑡𝑎𝑙</m:t>
                      </m:r>
                      <m:r>
                        <a:rPr lang="nl-NL" i="1">
                          <a:latin typeface="Cambria Math"/>
                        </a:rPr>
                        <m:t> </m:t>
                      </m:r>
                      <m:r>
                        <a:rPr lang="nl-NL" i="1">
                          <a:latin typeface="Cambria Math"/>
                        </a:rPr>
                        <m:t>𝑏𝑢𝑖𝑧𝑒𝑛</m:t>
                      </m:r>
                      <m:r>
                        <a:rPr lang="nl-NL" i="1">
                          <a:latin typeface="Cambria Math"/>
                        </a:rPr>
                        <m:t>∗</m:t>
                      </m:r>
                      <m:r>
                        <a:rPr lang="nl-NL" i="1">
                          <a:latin typeface="Cambria Math"/>
                        </a:rPr>
                        <m:t>𝐿𝑒𝑛𝑔𝑡𝑒</m:t>
                      </m:r>
                      <m:r>
                        <a:rPr lang="nl-NL" i="1">
                          <a:latin typeface="Cambria Math"/>
                        </a:rPr>
                        <m:t> </m:t>
                      </m:r>
                      <m:r>
                        <a:rPr lang="nl-NL" i="1">
                          <a:latin typeface="Cambria Math"/>
                        </a:rPr>
                        <m:t>𝑏𝑢𝑖𝑠</m:t>
                      </m:r>
                      <m:r>
                        <a:rPr lang="nl-NL" i="1">
                          <a:latin typeface="Cambria Math"/>
                        </a:rPr>
                        <m:t>∗ </m:t>
                      </m:r>
                      <m:r>
                        <a:rPr lang="nl-NL" i="1">
                          <a:latin typeface="Cambria Math"/>
                        </a:rPr>
                        <m:t>𝜋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i="1">
                              <a:latin typeface="Cambria Math"/>
                            </a:rPr>
                            <m:t>𝐷</m:t>
                          </m:r>
                        </m:e>
                        <m:sup>
                          <m:r>
                            <a:rPr lang="nl-NL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nl-NL" i="1">
                          <a:latin typeface="Cambria Math"/>
                        </a:rPr>
                        <m:t>=6∗6∗ </m:t>
                      </m:r>
                      <m:r>
                        <a:rPr lang="nl-NL" i="1">
                          <a:latin typeface="Cambria Math"/>
                        </a:rPr>
                        <m:t>𝜋</m:t>
                      </m:r>
                      <m:r>
                        <a:rPr lang="nl-NL" i="1">
                          <a:latin typeface="Cambria Math"/>
                        </a:rPr>
                        <m:t>∗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i="1">
                              <a:latin typeface="Cambria Math"/>
                            </a:rPr>
                            <m:t>0,3</m:t>
                          </m:r>
                        </m:e>
                        <m:sup>
                          <m:r>
                            <a:rPr lang="nl-NL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nl-NL" i="1">
                          <a:latin typeface="Cambria Math"/>
                        </a:rPr>
                        <m:t>=2.544,62 </m:t>
                      </m:r>
                      <m:r>
                        <a:rPr lang="nl-NL" i="1">
                          <a:latin typeface="Cambria Math"/>
                        </a:rPr>
                        <m:t>𝐿𝑖𝑡𝑒𝑟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hthoe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74" y="5229200"/>
                <a:ext cx="4572000" cy="9725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hthoek 15"/>
              <p:cNvSpPr/>
              <p:nvPr/>
            </p:nvSpPr>
            <p:spPr>
              <a:xfrm>
                <a:off x="6156176" y="5229200"/>
                <a:ext cx="192552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b="1" i="1" smtClean="0">
                          <a:latin typeface="Cambria Math"/>
                        </a:rPr>
                        <m:t>𝑻𝒐𝒕𝒂</m:t>
                      </m:r>
                      <m:r>
                        <a:rPr lang="en-GB" b="1" i="1" smtClean="0">
                          <a:latin typeface="Cambria Math"/>
                        </a:rPr>
                        <m:t>𝒂𝒍</m:t>
                      </m:r>
                      <m:r>
                        <a:rPr lang="en-GB" b="1" i="1" smtClean="0">
                          <a:latin typeface="Cambria Math"/>
                        </a:rPr>
                        <m:t> </m:t>
                      </m:r>
                      <m:r>
                        <a:rPr lang="en-GB" b="1" i="1" smtClean="0">
                          <a:latin typeface="Cambria Math"/>
                        </a:rPr>
                        <m:t>𝑽𝒐𝒍𝒖𝒎𝒆</m:t>
                      </m:r>
                    </m:oMath>
                  </m:oMathPara>
                </a14:m>
                <a:endParaRPr lang="en-GB" b="1" dirty="0" smtClean="0"/>
              </a:p>
              <a:p>
                <a:r>
                  <a:rPr lang="en-GB" i="1" dirty="0" smtClean="0"/>
                  <a:t>4.115 </a:t>
                </a:r>
                <a:r>
                  <a:rPr lang="nl-NL" i="1" dirty="0" smtClean="0"/>
                  <a:t>Liter</a:t>
                </a:r>
                <a:endParaRPr lang="nl-NL" i="1" dirty="0"/>
              </a:p>
            </p:txBody>
          </p:sp>
        </mc:Choice>
        <mc:Fallback xmlns="">
          <p:sp>
            <p:nvSpPr>
              <p:cNvPr id="16" name="Rechthoek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229200"/>
                <a:ext cx="1925527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2848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hthoek 3"/>
          <p:cNvSpPr/>
          <p:nvPr/>
        </p:nvSpPr>
        <p:spPr>
          <a:xfrm>
            <a:off x="6156176" y="6017044"/>
            <a:ext cx="758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i="1" dirty="0" smtClean="0"/>
              <a:t>61,8%</a:t>
            </a:r>
            <a:endParaRPr lang="en-US" dirty="0"/>
          </a:p>
        </p:txBody>
      </p:sp>
      <p:pic>
        <p:nvPicPr>
          <p:cNvPr id="14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820" y="88768"/>
            <a:ext cx="2229668" cy="110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14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81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5179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287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kstvak 2"/>
          <p:cNvSpPr txBox="1"/>
          <p:nvPr/>
        </p:nvSpPr>
        <p:spPr>
          <a:xfrm>
            <a:off x="2483768" y="509194"/>
            <a:ext cx="626469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Zuiveringsrendement fotobioreactor</a:t>
            </a:r>
            <a:endParaRPr lang="nl-NL" sz="25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27552"/>
              </p:ext>
            </p:extLst>
          </p:nvPr>
        </p:nvGraphicFramePr>
        <p:xfrm>
          <a:off x="425252" y="1844825"/>
          <a:ext cx="8395219" cy="31958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7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7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7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98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65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65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14930">
                <a:tc>
                  <a:txBody>
                    <a:bodyPr/>
                    <a:lstStyle/>
                    <a:p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 smtClean="0">
                          <a:effectLst/>
                        </a:rPr>
                        <a:t>Volume verversing (L)</a:t>
                      </a:r>
                      <a:endParaRPr lang="en-GB" sz="15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 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Concentratie influent</a:t>
                      </a:r>
                      <a:endParaRPr lang="en-GB" sz="15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(mg L</a:t>
                      </a:r>
                      <a:r>
                        <a:rPr lang="nl-NL" sz="1500" baseline="30000" dirty="0">
                          <a:effectLst/>
                        </a:rPr>
                        <a:t>-1</a:t>
                      </a:r>
                      <a:r>
                        <a:rPr lang="nl-NL" sz="1500" dirty="0">
                          <a:effectLst/>
                        </a:rPr>
                        <a:t>)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Concentratie effluent</a:t>
                      </a:r>
                      <a:endParaRPr lang="en-GB" sz="15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(mg L</a:t>
                      </a:r>
                      <a:r>
                        <a:rPr lang="nl-NL" sz="1500" baseline="30000">
                          <a:effectLst/>
                        </a:rPr>
                        <a:t>-1</a:t>
                      </a:r>
                      <a:r>
                        <a:rPr lang="nl-NL" sz="1500">
                          <a:effectLst/>
                        </a:rPr>
                        <a:t>)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Vracht influent</a:t>
                      </a:r>
                      <a:endParaRPr lang="en-GB" sz="15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(g)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Vracht effluent</a:t>
                      </a:r>
                      <a:endParaRPr lang="en-GB" sz="15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(g)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4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Opstart (dag 0)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4100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42,38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X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173,76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X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5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 1 (dag 5)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2050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45,02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16,98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92,29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34,81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0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 2 (dag 7)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2050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3,04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14,09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6,23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28,88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6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 3 (dag 10)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2050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20,42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2,34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41,86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4,80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2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 4 (dag 15)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2050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30,65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4,35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62,83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8,92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44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 5 (dag 17)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2050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21,25</a:t>
                      </a:r>
                      <a:endParaRPr lang="en-GB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2,37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43,56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4,86</a:t>
                      </a:r>
                      <a:endParaRPr lang="en-GB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b="1" dirty="0">
                          <a:solidFill>
                            <a:schemeClr val="tx1"/>
                          </a:solidFill>
                          <a:effectLst/>
                        </a:rPr>
                        <a:t>Totaal</a:t>
                      </a:r>
                      <a:endParaRPr lang="en-GB" sz="15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500" b="1" dirty="0">
                          <a:effectLst/>
                        </a:rPr>
                        <a:t> </a:t>
                      </a:r>
                      <a:endParaRPr lang="en-GB" sz="15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500" b="1" dirty="0">
                          <a:effectLst/>
                        </a:rPr>
                        <a:t> </a:t>
                      </a:r>
                      <a:endParaRPr lang="en-GB" sz="15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500" b="1" dirty="0">
                          <a:effectLst/>
                        </a:rPr>
                        <a:t> </a:t>
                      </a:r>
                      <a:endParaRPr lang="en-GB" sz="15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b="1" dirty="0">
                          <a:effectLst/>
                        </a:rPr>
                        <a:t>420,54</a:t>
                      </a:r>
                      <a:endParaRPr lang="en-GB" sz="15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b="1" dirty="0">
                          <a:effectLst/>
                        </a:rPr>
                        <a:t>82,27</a:t>
                      </a:r>
                      <a:endParaRPr lang="en-GB" sz="15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Rechthoek 6"/>
          <p:cNvSpPr/>
          <p:nvPr/>
        </p:nvSpPr>
        <p:spPr>
          <a:xfrm>
            <a:off x="0" y="5638889"/>
            <a:ext cx="9144000" cy="1246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nl-NL" sz="2500" dirty="0"/>
              <a:t>De zuiveringscapaciteit verdeeld over 17 dagen is 19,90 g dag</a:t>
            </a:r>
            <a:r>
              <a:rPr lang="nl-NL" sz="2500" baseline="30000" dirty="0"/>
              <a:t>-1</a:t>
            </a:r>
            <a:r>
              <a:rPr lang="nl-NL" sz="2500" dirty="0"/>
              <a:t>. Dit is areale capaciteit van 0,74 g N m</a:t>
            </a:r>
            <a:r>
              <a:rPr lang="nl-NL" sz="2500" baseline="30000" dirty="0"/>
              <a:t>-2</a:t>
            </a:r>
            <a:r>
              <a:rPr lang="nl-NL" sz="2500" dirty="0"/>
              <a:t> dag</a:t>
            </a:r>
            <a:r>
              <a:rPr lang="nl-NL" sz="2500" baseline="30000" dirty="0"/>
              <a:t>-1 </a:t>
            </a:r>
            <a:r>
              <a:rPr lang="nl-NL" sz="2500" dirty="0"/>
              <a:t>en een volumetrische capaciteit van 4,85 mg L</a:t>
            </a:r>
            <a:r>
              <a:rPr lang="nl-NL" sz="2500" baseline="30000" dirty="0"/>
              <a:t>-1</a:t>
            </a:r>
            <a:r>
              <a:rPr lang="nl-NL" sz="2500" dirty="0"/>
              <a:t> dag</a:t>
            </a:r>
            <a:r>
              <a:rPr lang="nl-NL" sz="2500" baseline="30000" dirty="0"/>
              <a:t>-1</a:t>
            </a:r>
            <a:r>
              <a:rPr lang="nl-NL" sz="2500" dirty="0"/>
              <a:t>. </a:t>
            </a:r>
            <a:endParaRPr lang="en-GB" sz="2500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>
          <a:xfrm>
            <a:off x="6614864" y="6381328"/>
            <a:ext cx="2133600" cy="365125"/>
          </a:xfrm>
        </p:spPr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15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9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5179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900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kstvak 2"/>
          <p:cNvSpPr txBox="1"/>
          <p:nvPr/>
        </p:nvSpPr>
        <p:spPr>
          <a:xfrm>
            <a:off x="2483768" y="548680"/>
            <a:ext cx="623568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Productiviteit fotobioreactor</a:t>
            </a:r>
            <a:endParaRPr lang="nl-NL" sz="2500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16337"/>
              </p:ext>
            </p:extLst>
          </p:nvPr>
        </p:nvGraphicFramePr>
        <p:xfrm>
          <a:off x="168580" y="4005064"/>
          <a:ext cx="8135656" cy="27363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8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3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4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57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95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endParaRPr lang="nl-NL" sz="1500" dirty="0">
                        <a:solidFill>
                          <a:srgbClr val="000000"/>
                        </a:solidFill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 err="1" smtClean="0">
                          <a:effectLst/>
                        </a:rPr>
                        <a:t>Oogst</a:t>
                      </a:r>
                      <a:endParaRPr lang="nl-NL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Aangroeitijd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Oogstfractie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Drooggewicht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Productiviteit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8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 </a:t>
                      </a:r>
                      <a:endParaRPr lang="nl-NL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bg1"/>
                          </a:solidFill>
                          <a:effectLst/>
                        </a:rPr>
                        <a:t>(-)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bg1"/>
                          </a:solidFill>
                          <a:effectLst/>
                        </a:rPr>
                        <a:t>(dag-1)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solidFill>
                            <a:schemeClr val="bg1"/>
                          </a:solidFill>
                          <a:effectLst/>
                        </a:rPr>
                        <a:t>(dag</a:t>
                      </a:r>
                      <a:r>
                        <a:rPr lang="nl-NL" sz="1500" baseline="30000" dirty="0">
                          <a:solidFill>
                            <a:schemeClr val="bg1"/>
                          </a:solidFill>
                          <a:effectLst/>
                        </a:rPr>
                        <a:t>-1</a:t>
                      </a:r>
                      <a:r>
                        <a:rPr lang="nl-NL" sz="15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solidFill>
                            <a:schemeClr val="bg1"/>
                          </a:solidFill>
                          <a:effectLst/>
                        </a:rPr>
                        <a:t>(g L</a:t>
                      </a:r>
                      <a:r>
                        <a:rPr lang="nl-NL" sz="1500" baseline="30000" dirty="0">
                          <a:solidFill>
                            <a:schemeClr val="bg1"/>
                          </a:solidFill>
                          <a:effectLst/>
                        </a:rPr>
                        <a:t>-1</a:t>
                      </a:r>
                      <a:r>
                        <a:rPr lang="nl-NL" sz="15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solidFill>
                            <a:schemeClr val="bg1"/>
                          </a:solidFill>
                          <a:effectLst/>
                        </a:rPr>
                        <a:t>(mg L</a:t>
                      </a:r>
                      <a:r>
                        <a:rPr lang="nl-NL" sz="1500" baseline="30000" dirty="0">
                          <a:solidFill>
                            <a:schemeClr val="bg1"/>
                          </a:solidFill>
                          <a:effectLst/>
                        </a:rPr>
                        <a:t>-1</a:t>
                      </a:r>
                      <a:r>
                        <a:rPr lang="nl-NL" sz="1500" dirty="0">
                          <a:solidFill>
                            <a:schemeClr val="bg1"/>
                          </a:solidFill>
                          <a:effectLst/>
                        </a:rPr>
                        <a:t> dag</a:t>
                      </a:r>
                      <a:r>
                        <a:rPr lang="nl-NL" sz="1500" baseline="30000" dirty="0">
                          <a:solidFill>
                            <a:schemeClr val="bg1"/>
                          </a:solidFill>
                          <a:effectLst/>
                        </a:rPr>
                        <a:t>-1</a:t>
                      </a:r>
                      <a:r>
                        <a:rPr lang="nl-NL" sz="15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nl-NL" sz="15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 1 (dag 5)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0,5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1</a:t>
                      </a:r>
                      <a:endParaRPr lang="nl-NL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0,50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0,14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35,0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 2 (dag 7)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0,5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2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0,25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0,24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60,0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 3 (dag 10)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0,5</a:t>
                      </a:r>
                      <a:endParaRPr lang="nl-NL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3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0,17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0,38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63,3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 4  (dag 13)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0,5</a:t>
                      </a:r>
                      <a:endParaRPr lang="nl-NL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3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0,17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0,41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68,3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 5 (dag 17)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0,5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4</a:t>
                      </a:r>
                      <a:endParaRPr lang="nl-NL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0,13</a:t>
                      </a:r>
                      <a:endParaRPr lang="nl-NL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0,34*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43,0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Oogst 6 (dag 19)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0,6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2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0,30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0,30*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>
                          <a:effectLst/>
                        </a:rPr>
                        <a:t>91,2</a:t>
                      </a:r>
                      <a:endParaRPr lang="nl-NL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25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500" dirty="0">
                          <a:solidFill>
                            <a:schemeClr val="tx1"/>
                          </a:solidFill>
                          <a:effectLst/>
                        </a:rPr>
                        <a:t>Gewogen gemiddelde</a:t>
                      </a:r>
                      <a:endParaRPr lang="nl-NL" sz="15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</a:rPr>
                        <a:t>0.51</a:t>
                      </a:r>
                      <a:endParaRPr lang="nl-NL" sz="15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</a:rPr>
                        <a:t>2.50</a:t>
                      </a:r>
                      <a:endParaRPr lang="nl-NL" sz="15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</a:rPr>
                        <a:t>0.21</a:t>
                      </a:r>
                      <a:endParaRPr lang="nl-NL" sz="15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</a:rPr>
                        <a:t>0.33</a:t>
                      </a:r>
                      <a:endParaRPr lang="nl-NL" sz="15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  <a:effectLst/>
                        </a:rPr>
                        <a:t>60.3</a:t>
                      </a:r>
                      <a:endParaRPr lang="nl-NL" sz="15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16</a:t>
            </a:fld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9" name="Afbeelding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275" y="1340768"/>
            <a:ext cx="6410176" cy="2496200"/>
          </a:xfrm>
          <a:prstGeom prst="rect">
            <a:avLst/>
          </a:prstGeom>
          <a:ln w="381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280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7"/>
            <a:ext cx="9144000" cy="221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400" y="547801"/>
            <a:ext cx="1742072" cy="1729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02" y="3284985"/>
            <a:ext cx="2413474" cy="1198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2080069" cy="125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al 3"/>
          <p:cNvSpPr/>
          <p:nvPr/>
        </p:nvSpPr>
        <p:spPr>
          <a:xfrm>
            <a:off x="1763688" y="1196752"/>
            <a:ext cx="5400600" cy="25922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Gemeenschappelijk project</a:t>
            </a:r>
            <a:endParaRPr lang="nl-NL" dirty="0"/>
          </a:p>
        </p:txBody>
      </p:sp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86"/>
          <a:stretch/>
        </p:blipFill>
        <p:spPr bwMode="auto">
          <a:xfrm>
            <a:off x="2493069" y="0"/>
            <a:ext cx="4167163" cy="114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1475656" y="4608130"/>
            <a:ext cx="59046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Case 2: Zoute teelt</a:t>
            </a:r>
            <a:endParaRPr lang="nl-NL" sz="2500" dirty="0"/>
          </a:p>
        </p:txBody>
      </p:sp>
      <p:sp>
        <p:nvSpPr>
          <p:cNvPr id="15" name="Tekstvak 14"/>
          <p:cNvSpPr txBox="1"/>
          <p:nvPr/>
        </p:nvSpPr>
        <p:spPr>
          <a:xfrm>
            <a:off x="453354" y="5134833"/>
            <a:ext cx="375860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i="1" dirty="0" smtClean="0"/>
              <a:t>Teelt op zout water levert een aantal praktische problemen op</a:t>
            </a:r>
            <a:endParaRPr lang="nl-NL" sz="2500" i="1" dirty="0"/>
          </a:p>
        </p:txBody>
      </p:sp>
      <p:sp>
        <p:nvSpPr>
          <p:cNvPr id="16" name="Tekstvak 15"/>
          <p:cNvSpPr txBox="1"/>
          <p:nvPr/>
        </p:nvSpPr>
        <p:spPr>
          <a:xfrm>
            <a:off x="5364088" y="5157192"/>
            <a:ext cx="36004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i="1" dirty="0" smtClean="0"/>
              <a:t>Alleen zoute algen kunnen worden gebruikt als voedsel voor schelpdieren</a:t>
            </a:r>
            <a:endParaRPr lang="nl-NL" sz="2500" i="1" dirty="0"/>
          </a:p>
        </p:txBody>
      </p:sp>
      <p:cxnSp>
        <p:nvCxnSpPr>
          <p:cNvPr id="9" name="Rechte verbindingslijn met pijl 8"/>
          <p:cNvCxnSpPr>
            <a:stCxn id="15" idx="3"/>
          </p:cNvCxnSpPr>
          <p:nvPr/>
        </p:nvCxnSpPr>
        <p:spPr>
          <a:xfrm flipV="1">
            <a:off x="4211960" y="5758080"/>
            <a:ext cx="576064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17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43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44000" cy="517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181" y="188640"/>
            <a:ext cx="2229668" cy="110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2318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kstvak 2"/>
          <p:cNvSpPr txBox="1"/>
          <p:nvPr/>
        </p:nvSpPr>
        <p:spPr>
          <a:xfrm>
            <a:off x="2393602" y="1918171"/>
            <a:ext cx="450383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Praktische problemen zoute teelt</a:t>
            </a:r>
            <a:endParaRPr lang="nl-NL" sz="2500" dirty="0"/>
          </a:p>
        </p:txBody>
      </p:sp>
      <p:sp>
        <p:nvSpPr>
          <p:cNvPr id="16" name="Tekstvak 15"/>
          <p:cNvSpPr txBox="1"/>
          <p:nvPr/>
        </p:nvSpPr>
        <p:spPr>
          <a:xfrm>
            <a:off x="348109" y="4292659"/>
            <a:ext cx="3600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i="1" dirty="0" smtClean="0"/>
              <a:t>1. Hele grote volumes zout water zijn nodig</a:t>
            </a:r>
          </a:p>
          <a:p>
            <a:endParaRPr lang="nl-NL" sz="2500" i="1" dirty="0" smtClean="0"/>
          </a:p>
          <a:p>
            <a:r>
              <a:rPr lang="nl-NL" sz="2500" i="1" dirty="0" smtClean="0"/>
              <a:t>2. Dit zoute water kan niet in grote hoeveelheden naar de denitrificatie</a:t>
            </a:r>
            <a:endParaRPr lang="nl-NL" sz="2500" i="1" dirty="0"/>
          </a:p>
        </p:txBody>
      </p:sp>
      <p:sp>
        <p:nvSpPr>
          <p:cNvPr id="12" name="Afgeronde rechthoek 11"/>
          <p:cNvSpPr/>
          <p:nvPr/>
        </p:nvSpPr>
        <p:spPr>
          <a:xfrm>
            <a:off x="612775" y="2708920"/>
            <a:ext cx="1078905" cy="3600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UASB</a:t>
            </a:r>
            <a:endParaRPr lang="en-US" dirty="0"/>
          </a:p>
        </p:txBody>
      </p:sp>
      <p:sp>
        <p:nvSpPr>
          <p:cNvPr id="20" name="Afgeronde rechthoek 19"/>
          <p:cNvSpPr/>
          <p:nvPr/>
        </p:nvSpPr>
        <p:spPr>
          <a:xfrm>
            <a:off x="1953616" y="2708920"/>
            <a:ext cx="1078905" cy="3600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ANPHOS</a:t>
            </a:r>
            <a:endParaRPr lang="en-US" dirty="0"/>
          </a:p>
        </p:txBody>
      </p:sp>
      <p:sp>
        <p:nvSpPr>
          <p:cNvPr id="21" name="Afgeronde rechthoek 20"/>
          <p:cNvSpPr/>
          <p:nvPr/>
        </p:nvSpPr>
        <p:spPr>
          <a:xfrm>
            <a:off x="3275856" y="2706223"/>
            <a:ext cx="1078905" cy="3600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</a:t>
            </a:r>
            <a:endParaRPr lang="en-US" dirty="0"/>
          </a:p>
        </p:txBody>
      </p:sp>
      <p:sp>
        <p:nvSpPr>
          <p:cNvPr id="22" name="Afgeronde rechthoek 21"/>
          <p:cNvSpPr/>
          <p:nvPr/>
        </p:nvSpPr>
        <p:spPr>
          <a:xfrm>
            <a:off x="4644008" y="2706223"/>
            <a:ext cx="1078905" cy="3600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DNT</a:t>
            </a:r>
            <a:endParaRPr lang="en-US" dirty="0"/>
          </a:p>
        </p:txBody>
      </p:sp>
      <p:sp>
        <p:nvSpPr>
          <p:cNvPr id="23" name="Afgeronde rechthoek 22"/>
          <p:cNvSpPr/>
          <p:nvPr/>
        </p:nvSpPr>
        <p:spPr>
          <a:xfrm>
            <a:off x="5984849" y="2708920"/>
            <a:ext cx="1078905" cy="3600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</a:t>
            </a:r>
            <a:endParaRPr lang="en-US" dirty="0"/>
          </a:p>
        </p:txBody>
      </p:sp>
      <p:cxnSp>
        <p:nvCxnSpPr>
          <p:cNvPr id="18" name="Rechte verbindingslijn met pijl 17"/>
          <p:cNvCxnSpPr/>
          <p:nvPr/>
        </p:nvCxnSpPr>
        <p:spPr>
          <a:xfrm>
            <a:off x="1691680" y="2888940"/>
            <a:ext cx="2619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Rechte verbindingslijn met pijl 26"/>
          <p:cNvCxnSpPr/>
          <p:nvPr/>
        </p:nvCxnSpPr>
        <p:spPr>
          <a:xfrm>
            <a:off x="3013920" y="2888940"/>
            <a:ext cx="2619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>
            <a:off x="4369024" y="2902231"/>
            <a:ext cx="2619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Rechte verbindingslijn met pijl 28"/>
          <p:cNvCxnSpPr/>
          <p:nvPr/>
        </p:nvCxnSpPr>
        <p:spPr>
          <a:xfrm>
            <a:off x="5722913" y="2902231"/>
            <a:ext cx="2619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Rechte verbindingslijn met pijl 29"/>
          <p:cNvCxnSpPr/>
          <p:nvPr/>
        </p:nvCxnSpPr>
        <p:spPr>
          <a:xfrm flipV="1">
            <a:off x="7059607" y="2902231"/>
            <a:ext cx="132881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kstvak 25"/>
          <p:cNvSpPr txBox="1"/>
          <p:nvPr/>
        </p:nvSpPr>
        <p:spPr>
          <a:xfrm>
            <a:off x="7236296" y="2564904"/>
            <a:ext cx="91525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Effluent</a:t>
            </a:r>
            <a:endParaRPr lang="en-US" dirty="0"/>
          </a:p>
        </p:txBody>
      </p:sp>
      <p:cxnSp>
        <p:nvCxnSpPr>
          <p:cNvPr id="7168" name="Rechte verbindingslijn 7167"/>
          <p:cNvCxnSpPr/>
          <p:nvPr/>
        </p:nvCxnSpPr>
        <p:spPr>
          <a:xfrm>
            <a:off x="1152227" y="3068960"/>
            <a:ext cx="0" cy="8640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Rechte verbindingslijn 35"/>
          <p:cNvCxnSpPr/>
          <p:nvPr/>
        </p:nvCxnSpPr>
        <p:spPr>
          <a:xfrm>
            <a:off x="2485235" y="3068960"/>
            <a:ext cx="0" cy="864096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7171" name="Rechte verbindingslijn met pijl 7170"/>
          <p:cNvCxnSpPr>
            <a:endCxn id="40" idx="1"/>
          </p:cNvCxnSpPr>
          <p:nvPr/>
        </p:nvCxnSpPr>
        <p:spPr>
          <a:xfrm>
            <a:off x="1152227" y="3933056"/>
            <a:ext cx="21378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40" name="Afgeronde rechthoek 39"/>
          <p:cNvSpPr/>
          <p:nvPr/>
        </p:nvSpPr>
        <p:spPr>
          <a:xfrm>
            <a:off x="3290119" y="3753036"/>
            <a:ext cx="1078905" cy="3600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Algen</a:t>
            </a:r>
            <a:endParaRPr lang="en-US" dirty="0"/>
          </a:p>
        </p:txBody>
      </p:sp>
      <p:cxnSp>
        <p:nvCxnSpPr>
          <p:cNvPr id="7179" name="Rechte verbindingslijn met pijl 7178"/>
          <p:cNvCxnSpPr/>
          <p:nvPr/>
        </p:nvCxnSpPr>
        <p:spPr>
          <a:xfrm flipV="1">
            <a:off x="5183460" y="306896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7181" name="Rechte verbindingslijn 7180"/>
          <p:cNvCxnSpPr/>
          <p:nvPr/>
        </p:nvCxnSpPr>
        <p:spPr>
          <a:xfrm>
            <a:off x="4369024" y="3933056"/>
            <a:ext cx="814436" cy="0"/>
          </a:xfrm>
          <a:prstGeom prst="lin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48" name="Rechte verbindingslijn met pijl 47"/>
          <p:cNvCxnSpPr/>
          <p:nvPr/>
        </p:nvCxnSpPr>
        <p:spPr>
          <a:xfrm>
            <a:off x="329407" y="2902232"/>
            <a:ext cx="2619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1" name="Tekstvak 30"/>
          <p:cNvSpPr txBox="1"/>
          <p:nvPr/>
        </p:nvSpPr>
        <p:spPr>
          <a:xfrm>
            <a:off x="5195562" y="4286743"/>
            <a:ext cx="3600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500" i="1" dirty="0" smtClean="0"/>
              <a:t>3. Zoute algen zijn niet per definitie de meest geschikte algen voor waterzuivering</a:t>
            </a:r>
            <a:endParaRPr lang="nl-NL" sz="2500" i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18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09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44000" cy="517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830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kstvak 2"/>
          <p:cNvSpPr txBox="1"/>
          <p:nvPr/>
        </p:nvSpPr>
        <p:spPr>
          <a:xfrm>
            <a:off x="2411760" y="980728"/>
            <a:ext cx="64807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Enorme (zout)water hoeveelheden</a:t>
            </a:r>
            <a:endParaRPr lang="nl-NL" sz="2500" dirty="0"/>
          </a:p>
        </p:txBody>
      </p:sp>
      <p:sp>
        <p:nvSpPr>
          <p:cNvPr id="8" name="Rechthoek 7"/>
          <p:cNvSpPr/>
          <p:nvPr/>
        </p:nvSpPr>
        <p:spPr>
          <a:xfrm>
            <a:off x="3720061" y="5370333"/>
            <a:ext cx="1584176" cy="2880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PBR</a:t>
            </a:r>
            <a:endParaRPr lang="en-GB" dirty="0"/>
          </a:p>
        </p:txBody>
      </p:sp>
      <p:cxnSp>
        <p:nvCxnSpPr>
          <p:cNvPr id="15" name="Rechte verbindingslijn met pijl 14"/>
          <p:cNvCxnSpPr>
            <a:stCxn id="8" idx="3"/>
          </p:cNvCxnSpPr>
          <p:nvPr/>
        </p:nvCxnSpPr>
        <p:spPr>
          <a:xfrm>
            <a:off x="5304237" y="5514349"/>
            <a:ext cx="8572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5732845" y="5514349"/>
            <a:ext cx="0" cy="50405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 flipH="1">
            <a:off x="3209126" y="6018405"/>
            <a:ext cx="252028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2058213" y="5514349"/>
            <a:ext cx="16549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flipV="1">
            <a:off x="3209126" y="5514349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Rechte verbindingslijn met pijl 26"/>
          <p:cNvCxnSpPr/>
          <p:nvPr/>
        </p:nvCxnSpPr>
        <p:spPr>
          <a:xfrm flipV="1">
            <a:off x="2489046" y="5514349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>
            <a:off x="1601013" y="5515465"/>
            <a:ext cx="85721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kstvak 28"/>
          <p:cNvSpPr txBox="1"/>
          <p:nvPr/>
        </p:nvSpPr>
        <p:spPr>
          <a:xfrm rot="19156719">
            <a:off x="1575751" y="4853504"/>
            <a:ext cx="11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Afvalwater</a:t>
            </a:r>
            <a:endParaRPr lang="nl-NL" dirty="0"/>
          </a:p>
        </p:txBody>
      </p:sp>
      <p:sp>
        <p:nvSpPr>
          <p:cNvPr id="30" name="Tekstvak 29"/>
          <p:cNvSpPr txBox="1"/>
          <p:nvPr/>
        </p:nvSpPr>
        <p:spPr>
          <a:xfrm rot="19156719">
            <a:off x="1905218" y="6143210"/>
            <a:ext cx="1059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Zeewater</a:t>
            </a:r>
            <a:endParaRPr lang="nl-NL" dirty="0"/>
          </a:p>
        </p:txBody>
      </p:sp>
      <p:sp>
        <p:nvSpPr>
          <p:cNvPr id="31" name="Tekstvak 30"/>
          <p:cNvSpPr txBox="1"/>
          <p:nvPr/>
        </p:nvSpPr>
        <p:spPr>
          <a:xfrm>
            <a:off x="3831834" y="6143210"/>
            <a:ext cx="1360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Retourwater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6161454" y="5329683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PBR-effluent</a:t>
            </a:r>
            <a:endParaRPr lang="nl-NL" dirty="0"/>
          </a:p>
        </p:txBody>
      </p:sp>
      <p:graphicFrame>
        <p:nvGraphicFramePr>
          <p:cNvPr id="33" name="Object 3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68492049"/>
              </p:ext>
            </p:extLst>
          </p:nvPr>
        </p:nvGraphicFramePr>
        <p:xfrm>
          <a:off x="127000" y="1844675"/>
          <a:ext cx="4856163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6" name="Werkblad" r:id="rId5" imgW="3223421" imgH="807800" progId="Excel.Sheet.12">
                  <p:embed/>
                </p:oleObj>
              </mc:Choice>
              <mc:Fallback>
                <p:oleObj name="Werkblad" r:id="rId5" imgW="3223421" imgH="807800" progId="Excel.Sheet.12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1844675"/>
                        <a:ext cx="4856163" cy="1219200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al 5"/>
          <p:cNvSpPr/>
          <p:nvPr/>
        </p:nvSpPr>
        <p:spPr>
          <a:xfrm>
            <a:off x="2173286" y="5370333"/>
            <a:ext cx="573341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Rechte verbindingslijn met pijl 11"/>
          <p:cNvCxnSpPr>
            <a:endCxn id="6" idx="0"/>
          </p:cNvCxnSpPr>
          <p:nvPr/>
        </p:nvCxnSpPr>
        <p:spPr>
          <a:xfrm>
            <a:off x="2058213" y="3501008"/>
            <a:ext cx="401744" cy="186932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Ovaal 25"/>
          <p:cNvSpPr/>
          <p:nvPr/>
        </p:nvSpPr>
        <p:spPr>
          <a:xfrm>
            <a:off x="2956784" y="5370333"/>
            <a:ext cx="573341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Rechte verbindingslijn met pijl 35"/>
          <p:cNvCxnSpPr/>
          <p:nvPr/>
        </p:nvCxnSpPr>
        <p:spPr>
          <a:xfrm flipH="1">
            <a:off x="3300183" y="4210440"/>
            <a:ext cx="3542708" cy="115989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kstvak 18"/>
          <p:cNvSpPr txBox="1"/>
          <p:nvPr/>
        </p:nvSpPr>
        <p:spPr>
          <a:xfrm>
            <a:off x="5533950" y="3564109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Verdunnen voor de juiste stikstof concentratie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19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18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Opbouw presentatie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nl-NL" dirty="0" smtClean="0"/>
              <a:t>Algenkweek</a:t>
            </a:r>
          </a:p>
          <a:p>
            <a:r>
              <a:rPr lang="nl-NL" dirty="0" smtClean="0"/>
              <a:t>Concept van het project</a:t>
            </a:r>
          </a:p>
          <a:p>
            <a:r>
              <a:rPr lang="nl-NL" dirty="0" smtClean="0"/>
              <a:t>Oude waterzuiveringsinstallatie</a:t>
            </a:r>
          </a:p>
          <a:p>
            <a:r>
              <a:rPr lang="nl-NL" dirty="0" smtClean="0"/>
              <a:t>Kwaliteit van het afvalwater</a:t>
            </a:r>
          </a:p>
          <a:p>
            <a:r>
              <a:rPr lang="nl-NL" dirty="0" smtClean="0"/>
              <a:t>Voorbehandeling van het afvalwater</a:t>
            </a:r>
          </a:p>
          <a:p>
            <a:r>
              <a:rPr lang="nl-NL" dirty="0" smtClean="0"/>
              <a:t>Praktijk algenkweek</a:t>
            </a:r>
          </a:p>
          <a:p>
            <a:r>
              <a:rPr lang="en-US" dirty="0" smtClean="0"/>
              <a:t>Cases</a:t>
            </a:r>
          </a:p>
          <a:p>
            <a:r>
              <a:rPr lang="nl-NL" dirty="0" smtClean="0"/>
              <a:t>Aanbevelingen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pPr marL="457200" lvl="1" indent="0">
              <a:buNone/>
            </a:pPr>
            <a:endParaRPr lang="nl-NL" dirty="0" smtClean="0"/>
          </a:p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2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10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44000" cy="5171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830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kstvak 2"/>
          <p:cNvSpPr txBox="1"/>
          <p:nvPr/>
        </p:nvSpPr>
        <p:spPr>
          <a:xfrm>
            <a:off x="2411760" y="980728"/>
            <a:ext cx="64807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Enorme (zout)water hoeveelheden</a:t>
            </a:r>
            <a:endParaRPr lang="nl-NL" sz="2500" dirty="0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67611147"/>
              </p:ext>
            </p:extLst>
          </p:nvPr>
        </p:nvGraphicFramePr>
        <p:xfrm>
          <a:off x="179512" y="1556792"/>
          <a:ext cx="5994400" cy="190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9" name="Werkblad" r:id="rId5" imgW="3977748" imgH="1264760" progId="Excel.Sheet.12">
                  <p:embed/>
                </p:oleObj>
              </mc:Choice>
              <mc:Fallback>
                <p:oleObj name="Werkblad" r:id="rId5" imgW="3977748" imgH="1264760" progId="Excel.Sheet.12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556792"/>
                        <a:ext cx="5994400" cy="19081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22253612"/>
              </p:ext>
            </p:extLst>
          </p:nvPr>
        </p:nvGraphicFramePr>
        <p:xfrm>
          <a:off x="155575" y="2781300"/>
          <a:ext cx="7405688" cy="242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60" name="Werkblad" r:id="rId7" imgW="4914954" imgH="1607804" progId="Excel.Sheet.12">
                  <p:embed/>
                </p:oleObj>
              </mc:Choice>
              <mc:Fallback>
                <p:oleObj name="Werkblad" r:id="rId7" imgW="4914954" imgH="1607804" progId="Excel.Sheet.12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575" y="2781300"/>
                        <a:ext cx="7405688" cy="242728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hoek 7"/>
          <p:cNvSpPr/>
          <p:nvPr/>
        </p:nvSpPr>
        <p:spPr>
          <a:xfrm>
            <a:off x="3720061" y="5370333"/>
            <a:ext cx="1584176" cy="2880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PBR</a:t>
            </a:r>
            <a:endParaRPr lang="en-GB" dirty="0"/>
          </a:p>
        </p:txBody>
      </p:sp>
      <p:cxnSp>
        <p:nvCxnSpPr>
          <p:cNvPr id="15" name="Rechte verbindingslijn met pijl 14"/>
          <p:cNvCxnSpPr>
            <a:stCxn id="8" idx="3"/>
          </p:cNvCxnSpPr>
          <p:nvPr/>
        </p:nvCxnSpPr>
        <p:spPr>
          <a:xfrm>
            <a:off x="5304237" y="5514349"/>
            <a:ext cx="8572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5732845" y="5514349"/>
            <a:ext cx="0" cy="50405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 flipH="1">
            <a:off x="3209126" y="6018405"/>
            <a:ext cx="252028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>
            <a:off x="2058213" y="5514349"/>
            <a:ext cx="16549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flipV="1">
            <a:off x="3209126" y="5514349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Rechte verbindingslijn met pijl 26"/>
          <p:cNvCxnSpPr/>
          <p:nvPr/>
        </p:nvCxnSpPr>
        <p:spPr>
          <a:xfrm flipV="1">
            <a:off x="2489046" y="5514349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>
            <a:off x="1601013" y="5515465"/>
            <a:ext cx="85721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kstvak 28"/>
          <p:cNvSpPr txBox="1"/>
          <p:nvPr/>
        </p:nvSpPr>
        <p:spPr>
          <a:xfrm rot="19156719">
            <a:off x="858746" y="5657709"/>
            <a:ext cx="11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Afvalwater</a:t>
            </a:r>
            <a:endParaRPr lang="nl-NL" dirty="0"/>
          </a:p>
        </p:txBody>
      </p:sp>
      <p:sp>
        <p:nvSpPr>
          <p:cNvPr id="30" name="Tekstvak 29"/>
          <p:cNvSpPr txBox="1"/>
          <p:nvPr/>
        </p:nvSpPr>
        <p:spPr>
          <a:xfrm rot="19156719">
            <a:off x="1905218" y="6143210"/>
            <a:ext cx="1059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Zeewater</a:t>
            </a:r>
            <a:endParaRPr lang="nl-NL" dirty="0"/>
          </a:p>
        </p:txBody>
      </p:sp>
      <p:sp>
        <p:nvSpPr>
          <p:cNvPr id="31" name="Tekstvak 30"/>
          <p:cNvSpPr txBox="1"/>
          <p:nvPr/>
        </p:nvSpPr>
        <p:spPr>
          <a:xfrm>
            <a:off x="3831834" y="6143210"/>
            <a:ext cx="1360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Retourwater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6161454" y="5329683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PBR-effluent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20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29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7"/>
            <a:ext cx="9144000" cy="221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5" b="43202"/>
          <a:stretch/>
        </p:blipFill>
        <p:spPr bwMode="auto">
          <a:xfrm>
            <a:off x="3035238" y="3774249"/>
            <a:ext cx="2857500" cy="66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97" b="21482"/>
          <a:stretch/>
        </p:blipFill>
        <p:spPr bwMode="auto">
          <a:xfrm>
            <a:off x="35496" y="2933063"/>
            <a:ext cx="2143125" cy="107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551" y="692696"/>
            <a:ext cx="1526048" cy="1514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820" y="2852936"/>
            <a:ext cx="2229668" cy="110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al 3"/>
          <p:cNvSpPr/>
          <p:nvPr/>
        </p:nvSpPr>
        <p:spPr>
          <a:xfrm>
            <a:off x="1763688" y="1196752"/>
            <a:ext cx="5400600" cy="25922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Gemeenschappelijk project</a:t>
            </a:r>
            <a:endParaRPr lang="nl-NL" dirty="0"/>
          </a:p>
        </p:txBody>
      </p:sp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86"/>
          <a:stretch/>
        </p:blipFill>
        <p:spPr bwMode="auto">
          <a:xfrm>
            <a:off x="2493069" y="0"/>
            <a:ext cx="4167163" cy="114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909647" y="4680138"/>
            <a:ext cx="31086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b="1" dirty="0" smtClean="0"/>
              <a:t>Aanbevelingen</a:t>
            </a:r>
            <a:endParaRPr lang="nl-NL" sz="2500" b="1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21</a:t>
            </a:fld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464417" y="5175200"/>
            <a:ext cx="822446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3000" dirty="0" smtClean="0"/>
              <a:t>De pilotplant op het terrein van LambWeston Meijer moet een zelfstandig functionerende eenheid worden.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337257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7"/>
            <a:ext cx="9144000" cy="221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5" b="43202"/>
          <a:stretch/>
        </p:blipFill>
        <p:spPr bwMode="auto">
          <a:xfrm>
            <a:off x="3035238" y="3774249"/>
            <a:ext cx="2857500" cy="66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97" b="21482"/>
          <a:stretch/>
        </p:blipFill>
        <p:spPr bwMode="auto">
          <a:xfrm>
            <a:off x="35496" y="2933063"/>
            <a:ext cx="2143125" cy="107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551" y="692696"/>
            <a:ext cx="1526048" cy="1514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820" y="2852936"/>
            <a:ext cx="2229668" cy="110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al 3"/>
          <p:cNvSpPr/>
          <p:nvPr/>
        </p:nvSpPr>
        <p:spPr>
          <a:xfrm>
            <a:off x="1763688" y="1196752"/>
            <a:ext cx="5400600" cy="25922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Gemeenschappelijk project</a:t>
            </a:r>
            <a:endParaRPr lang="nl-NL" dirty="0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86"/>
          <a:stretch/>
        </p:blipFill>
        <p:spPr bwMode="auto">
          <a:xfrm>
            <a:off x="2493069" y="0"/>
            <a:ext cx="4167163" cy="114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909647" y="4680138"/>
            <a:ext cx="31086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b="1" dirty="0" smtClean="0"/>
              <a:t>Aanbevelingen</a:t>
            </a:r>
            <a:endParaRPr lang="nl-NL" sz="2500" b="1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22</a:t>
            </a:fld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451991" y="5301208"/>
            <a:ext cx="82244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3000" dirty="0"/>
              <a:t>Een jaar lang operationeel zijn met meerdere systemen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82" y="1061566"/>
            <a:ext cx="8083550" cy="431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hthoek 20"/>
          <p:cNvSpPr/>
          <p:nvPr/>
        </p:nvSpPr>
        <p:spPr>
          <a:xfrm>
            <a:off x="5724128" y="1052736"/>
            <a:ext cx="360040" cy="3891001"/>
          </a:xfrm>
          <a:prstGeom prst="rect">
            <a:avLst/>
          </a:prstGeom>
          <a:solidFill>
            <a:srgbClr val="92D050">
              <a:alpha val="57000"/>
            </a:srgbClr>
          </a:solidFill>
          <a:effectLst>
            <a:glow rad="127000">
              <a:schemeClr val="accent1">
                <a:alpha val="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hoek 21"/>
          <p:cNvSpPr/>
          <p:nvPr/>
        </p:nvSpPr>
        <p:spPr>
          <a:xfrm>
            <a:off x="4896036" y="1052734"/>
            <a:ext cx="216024" cy="3891001"/>
          </a:xfrm>
          <a:prstGeom prst="rect">
            <a:avLst/>
          </a:prstGeom>
          <a:solidFill>
            <a:srgbClr val="92D050">
              <a:alpha val="57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hoek 22"/>
          <p:cNvSpPr/>
          <p:nvPr/>
        </p:nvSpPr>
        <p:spPr>
          <a:xfrm>
            <a:off x="4451164" y="1061566"/>
            <a:ext cx="120836" cy="3891001"/>
          </a:xfrm>
          <a:prstGeom prst="rect">
            <a:avLst/>
          </a:prstGeom>
          <a:solidFill>
            <a:srgbClr val="92D050">
              <a:alpha val="57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43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7"/>
            <a:ext cx="9144000" cy="221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5" b="43202"/>
          <a:stretch/>
        </p:blipFill>
        <p:spPr bwMode="auto">
          <a:xfrm>
            <a:off x="3035238" y="3774249"/>
            <a:ext cx="2857500" cy="66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97" b="21482"/>
          <a:stretch/>
        </p:blipFill>
        <p:spPr bwMode="auto">
          <a:xfrm>
            <a:off x="35496" y="2933063"/>
            <a:ext cx="2143125" cy="107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551" y="692696"/>
            <a:ext cx="1526048" cy="1514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820" y="2852936"/>
            <a:ext cx="2229668" cy="110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al 3"/>
          <p:cNvSpPr/>
          <p:nvPr/>
        </p:nvSpPr>
        <p:spPr>
          <a:xfrm>
            <a:off x="1763688" y="1196752"/>
            <a:ext cx="5400600" cy="25922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Gemeenschappelijk project</a:t>
            </a:r>
            <a:endParaRPr lang="nl-NL" dirty="0"/>
          </a:p>
        </p:txBody>
      </p:sp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86"/>
          <a:stretch/>
        </p:blipFill>
        <p:spPr bwMode="auto">
          <a:xfrm>
            <a:off x="2493069" y="0"/>
            <a:ext cx="4167163" cy="114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909647" y="4680138"/>
            <a:ext cx="31086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b="1" dirty="0" smtClean="0"/>
              <a:t>Aanbevelingen</a:t>
            </a:r>
            <a:endParaRPr lang="nl-NL" sz="2500" b="1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23</a:t>
            </a:fld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451991" y="5301208"/>
            <a:ext cx="82244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3000" dirty="0" smtClean="0"/>
              <a:t>Probeer algen te kweken bij een zo laag mogelijke saliniteit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199933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7"/>
            <a:ext cx="9144000" cy="221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5" b="43202"/>
          <a:stretch/>
        </p:blipFill>
        <p:spPr bwMode="auto">
          <a:xfrm>
            <a:off x="3035238" y="3774249"/>
            <a:ext cx="2857500" cy="66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97" b="21482"/>
          <a:stretch/>
        </p:blipFill>
        <p:spPr bwMode="auto">
          <a:xfrm>
            <a:off x="35496" y="2933063"/>
            <a:ext cx="2143125" cy="107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551" y="692696"/>
            <a:ext cx="1526048" cy="1514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820" y="2852936"/>
            <a:ext cx="2229668" cy="110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al 3"/>
          <p:cNvSpPr/>
          <p:nvPr/>
        </p:nvSpPr>
        <p:spPr>
          <a:xfrm>
            <a:off x="1763688" y="1196752"/>
            <a:ext cx="5400600" cy="25922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Gemeenschappelijk project</a:t>
            </a:r>
            <a:endParaRPr lang="nl-NL" dirty="0"/>
          </a:p>
        </p:txBody>
      </p:sp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86"/>
          <a:stretch/>
        </p:blipFill>
        <p:spPr bwMode="auto">
          <a:xfrm>
            <a:off x="2493069" y="0"/>
            <a:ext cx="4167163" cy="114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909647" y="4680138"/>
            <a:ext cx="31086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b="1" dirty="0" smtClean="0"/>
              <a:t>Aanbevelingen</a:t>
            </a:r>
            <a:endParaRPr lang="nl-NL" sz="2500" b="1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24</a:t>
            </a:fld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827584" y="5301208"/>
            <a:ext cx="78488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3000" dirty="0" smtClean="0"/>
              <a:t>Gebruik open en gesloten systemen</a:t>
            </a:r>
            <a:endParaRPr lang="nl-NL" sz="3000" dirty="0"/>
          </a:p>
          <a:p>
            <a:pPr marL="285750" indent="-285750">
              <a:buFont typeface="Arial" pitchFamily="34" charset="0"/>
              <a:buChar char="•"/>
            </a:pP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193838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7"/>
            <a:ext cx="9144000" cy="221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5" b="43202"/>
          <a:stretch/>
        </p:blipFill>
        <p:spPr bwMode="auto">
          <a:xfrm>
            <a:off x="3035238" y="3774249"/>
            <a:ext cx="2857500" cy="66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97" b="21482"/>
          <a:stretch/>
        </p:blipFill>
        <p:spPr bwMode="auto">
          <a:xfrm>
            <a:off x="35496" y="2933063"/>
            <a:ext cx="2143125" cy="107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551" y="692696"/>
            <a:ext cx="1526048" cy="1514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820" y="2852936"/>
            <a:ext cx="2229668" cy="110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al 3"/>
          <p:cNvSpPr/>
          <p:nvPr/>
        </p:nvSpPr>
        <p:spPr>
          <a:xfrm>
            <a:off x="1763688" y="1196752"/>
            <a:ext cx="5400600" cy="25922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Gemeenschappelijk project</a:t>
            </a:r>
            <a:endParaRPr lang="nl-NL" dirty="0"/>
          </a:p>
        </p:txBody>
      </p:sp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86"/>
          <a:stretch/>
        </p:blipFill>
        <p:spPr bwMode="auto">
          <a:xfrm>
            <a:off x="2493069" y="0"/>
            <a:ext cx="4167163" cy="114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909647" y="4680138"/>
            <a:ext cx="310868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b="1" dirty="0" smtClean="0"/>
              <a:t>Aanbevelingen</a:t>
            </a:r>
            <a:endParaRPr lang="nl-NL" sz="2500" b="1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25</a:t>
            </a:fld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683568" y="5229200"/>
            <a:ext cx="78488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3000" dirty="0"/>
              <a:t>Maak afspraken hoe ‘zuiver’ een product moet zijn en hoeveel besmetting wordt toegelaten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135640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7"/>
            <a:ext cx="9144000" cy="2219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26</a:t>
            </a:fld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9" name="Tijdelijke aanduiding voor inhoud 2"/>
          <p:cNvSpPr>
            <a:spLocks noGrp="1"/>
          </p:cNvSpPr>
          <p:nvPr>
            <p:ph idx="1"/>
          </p:nvPr>
        </p:nvSpPr>
        <p:spPr>
          <a:xfrm>
            <a:off x="1763688" y="2852936"/>
            <a:ext cx="6995120" cy="1396752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Bedankt voor uw aandacht</a:t>
            </a:r>
            <a:endParaRPr lang="nl-NL" dirty="0"/>
          </a:p>
        </p:txBody>
      </p:sp>
      <p:pic>
        <p:nvPicPr>
          <p:cNvPr id="20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82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20" y="1290836"/>
            <a:ext cx="434848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3055"/>
            <a:ext cx="9144000" cy="307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495671"/>
              </p:ext>
            </p:extLst>
          </p:nvPr>
        </p:nvGraphicFramePr>
        <p:xfrm>
          <a:off x="500878" y="4225353"/>
          <a:ext cx="8142244" cy="2536313"/>
        </p:xfrm>
        <a:graphic>
          <a:graphicData uri="http://schemas.openxmlformats.org/drawingml/2006/table">
            <a:tbl>
              <a:tblPr/>
              <a:tblGrid>
                <a:gridCol w="792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22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25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2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026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3947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 smtClean="0">
                          <a:effectLst/>
                        </a:rPr>
                        <a:t>#</a:t>
                      </a:r>
                      <a:endParaRPr lang="en-US" sz="1700" dirty="0">
                        <a:effectLst/>
                      </a:endParaRPr>
                    </a:p>
                  </a:txBody>
                  <a:tcPr marL="87038" marR="87038" marT="43519" marB="43519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700" b="1" noProof="0" dirty="0" smtClean="0">
                          <a:effectLst/>
                        </a:rPr>
                        <a:t>Atoom</a:t>
                      </a:r>
                      <a:endParaRPr lang="nl-NL" sz="1700" noProof="0" dirty="0">
                        <a:effectLst/>
                      </a:endParaRPr>
                    </a:p>
                  </a:txBody>
                  <a:tcPr marL="87038" marR="87038" marT="43519" marB="43519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700" b="1" noProof="0" dirty="0" smtClean="0">
                          <a:effectLst/>
                        </a:rPr>
                        <a:t>Molaire Massa</a:t>
                      </a:r>
                      <a:endParaRPr lang="nl-NL" sz="1700" noProof="0" dirty="0">
                        <a:effectLst/>
                      </a:endParaRPr>
                    </a:p>
                  </a:txBody>
                  <a:tcPr marL="87038" marR="87038" marT="43519" marB="43519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noProof="0" dirty="0" err="1" smtClean="0">
                          <a:effectLst/>
                        </a:rPr>
                        <a:t>Subtotale</a:t>
                      </a:r>
                      <a:r>
                        <a:rPr lang="nl-NL" sz="1700" b="1" noProof="0" dirty="0" smtClean="0">
                          <a:effectLst/>
                        </a:rPr>
                        <a:t> Massa</a:t>
                      </a:r>
                      <a:endParaRPr lang="nl-NL" sz="1700" noProof="0" dirty="0">
                        <a:effectLst/>
                      </a:endParaRPr>
                    </a:p>
                  </a:txBody>
                  <a:tcPr marL="87038" marR="87038" marT="43519" marB="43519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noProof="0" dirty="0" err="1" smtClean="0">
                          <a:effectLst/>
                        </a:rPr>
                        <a:t>Subtotale</a:t>
                      </a:r>
                      <a:r>
                        <a:rPr lang="en-US" sz="1700" b="1" dirty="0" smtClean="0">
                          <a:effectLst/>
                        </a:rPr>
                        <a:t> Massa</a:t>
                      </a:r>
                      <a:endParaRPr lang="en-US" sz="1700" dirty="0">
                        <a:effectLst/>
                      </a:endParaRPr>
                    </a:p>
                  </a:txBody>
                  <a:tcPr marL="87038" marR="87038" marT="43519" marB="43519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866">
                <a:tc>
                  <a:txBody>
                    <a:bodyPr/>
                    <a:lstStyle/>
                    <a:p>
                      <a:pPr algn="ctr"/>
                      <a:endParaRPr lang="en-US" sz="1700"/>
                    </a:p>
                  </a:txBody>
                  <a:tcPr marL="87038" marR="87038" marT="43519" marB="4351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7038" marR="87038" marT="43519" marB="4351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/>
                        <a:t>(g/mol)</a:t>
                      </a:r>
                    </a:p>
                  </a:txBody>
                  <a:tcPr marL="87038" marR="87038" marT="43519" marB="4351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/>
                        <a:t>(%)</a:t>
                      </a:r>
                    </a:p>
                  </a:txBody>
                  <a:tcPr marL="87038" marR="87038" marT="43519" marB="4351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(g/</a:t>
                      </a:r>
                      <a:r>
                        <a:rPr lang="en-US" sz="1700" dirty="0" err="1"/>
                        <a:t>mol</a:t>
                      </a:r>
                      <a:r>
                        <a:rPr lang="en-US" sz="1700" dirty="0"/>
                        <a:t>)</a:t>
                      </a:r>
                    </a:p>
                  </a:txBody>
                  <a:tcPr marL="87038" marR="87038" marT="43519" marB="4351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947"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106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700" noProof="0" smtClean="0">
                          <a:effectLst/>
                        </a:rPr>
                        <a:t>Koolstof</a:t>
                      </a:r>
                      <a:endParaRPr lang="nl-NL" sz="1700" noProof="0">
                        <a:effectLst/>
                      </a:endParaRP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effectLst/>
                        </a:rPr>
                        <a:t>12.01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53.57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1273.13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947"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175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700" noProof="0" smtClean="0">
                          <a:effectLst/>
                        </a:rPr>
                        <a:t>Waterstof</a:t>
                      </a:r>
                      <a:endParaRPr lang="nl-NL" sz="1700" noProof="0">
                        <a:effectLst/>
                      </a:endParaRP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1.01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7.42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176.38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763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effectLst/>
                        </a:rPr>
                        <a:t>42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700" noProof="0" smtClean="0">
                          <a:effectLst/>
                        </a:rPr>
                        <a:t>Zuurstof</a:t>
                      </a:r>
                      <a:endParaRPr lang="nl-NL" sz="1700" noProof="0">
                        <a:effectLst/>
                      </a:endParaRP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16.00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28.27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671.97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763"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16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700" noProof="0" smtClean="0">
                          <a:effectLst/>
                        </a:rPr>
                        <a:t>Stikstof</a:t>
                      </a:r>
                      <a:endParaRPr lang="nl-NL" sz="1700" noProof="0">
                        <a:effectLst/>
                      </a:endParaRP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effectLst/>
                        </a:rPr>
                        <a:t>14.01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9.43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>
                          <a:effectLst/>
                        </a:rPr>
                        <a:t>224.11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866"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effectLst/>
                        </a:rPr>
                        <a:t>1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700" noProof="0" dirty="0" smtClean="0">
                          <a:effectLst/>
                        </a:rPr>
                        <a:t>Fosfor</a:t>
                      </a:r>
                      <a:endParaRPr lang="nl-NL" sz="1700" noProof="0" dirty="0">
                        <a:effectLst/>
                      </a:endParaRP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effectLst/>
                        </a:rPr>
                        <a:t>30.97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effectLst/>
                        </a:rPr>
                        <a:t>1.30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>
                          <a:effectLst/>
                        </a:rPr>
                        <a:t>30.97</a:t>
                      </a:r>
                    </a:p>
                  </a:txBody>
                  <a:tcPr marL="87038" marR="87038" marT="43519" marB="4351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0" name="Picture 8" descr="C:\Users\lievenset\AppData\Local\Microsoft\Windows\Temporary Internet Files\Content.Outlook\6F0XMMZY\IMG00765-20120319-105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554" y="1261808"/>
            <a:ext cx="3960440" cy="258411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hthoek 11"/>
          <p:cNvSpPr/>
          <p:nvPr/>
        </p:nvSpPr>
        <p:spPr>
          <a:xfrm>
            <a:off x="293724" y="6093296"/>
            <a:ext cx="8348270" cy="24037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hthoek 12"/>
          <p:cNvSpPr/>
          <p:nvPr/>
        </p:nvSpPr>
        <p:spPr>
          <a:xfrm>
            <a:off x="293724" y="6453336"/>
            <a:ext cx="8348270" cy="24037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457200" y="110788"/>
            <a:ext cx="8229600" cy="1143000"/>
          </a:xfrm>
        </p:spPr>
        <p:txBody>
          <a:bodyPr/>
          <a:lstStyle/>
          <a:p>
            <a:r>
              <a:rPr lang="en-US" dirty="0" smtClean="0"/>
              <a:t>Algenkweek</a:t>
            </a:r>
            <a:endParaRPr lang="en-US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>
          <a:xfrm>
            <a:off x="7010400" y="6642939"/>
            <a:ext cx="2133600" cy="365125"/>
          </a:xfrm>
        </p:spPr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3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30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80137"/>
            <a:ext cx="9144000" cy="219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95" b="43202"/>
          <a:stretch/>
        </p:blipFill>
        <p:spPr bwMode="auto">
          <a:xfrm>
            <a:off x="3035238" y="3774249"/>
            <a:ext cx="2857500" cy="668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97" b="21482"/>
          <a:stretch/>
        </p:blipFill>
        <p:spPr bwMode="auto">
          <a:xfrm>
            <a:off x="35496" y="2933063"/>
            <a:ext cx="2143125" cy="107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551" y="692696"/>
            <a:ext cx="1526048" cy="1514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820" y="2852936"/>
            <a:ext cx="2229668" cy="1107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al 3"/>
          <p:cNvSpPr/>
          <p:nvPr/>
        </p:nvSpPr>
        <p:spPr>
          <a:xfrm>
            <a:off x="1763688" y="1196752"/>
            <a:ext cx="5400600" cy="259228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Gemeenschappelijk project</a:t>
            </a:r>
            <a:endParaRPr lang="nl-NL" dirty="0"/>
          </a:p>
        </p:txBody>
      </p:sp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86"/>
          <a:stretch/>
        </p:blipFill>
        <p:spPr bwMode="auto">
          <a:xfrm>
            <a:off x="2493069" y="0"/>
            <a:ext cx="4167163" cy="114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4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04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Nieuwe keten</a:t>
            </a:r>
            <a:endParaRPr lang="nl-NL" dirty="0"/>
          </a:p>
        </p:txBody>
      </p:sp>
      <p:pic>
        <p:nvPicPr>
          <p:cNvPr id="4" name="Picture 5" descr="\\Server2003sbs\Algemeen\Sales - Info Packedges for Email\Exhibition\photo's\Logo AlgaeLink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793" y="1191035"/>
            <a:ext cx="2593311" cy="128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74" y="1425867"/>
            <a:ext cx="2160240" cy="130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://www.prinsendingemanse.nl/zeelandaquacultuur/tes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802" y="1196753"/>
            <a:ext cx="1769427" cy="1756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Rechte verbindingslijn met pijl 7"/>
          <p:cNvCxnSpPr/>
          <p:nvPr/>
        </p:nvCxnSpPr>
        <p:spPr>
          <a:xfrm flipV="1">
            <a:off x="2525022" y="2072372"/>
            <a:ext cx="358750" cy="499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>
            <a:off x="5404052" y="2072372"/>
            <a:ext cx="35875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7532229" y="2082197"/>
            <a:ext cx="717500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 rot="2957623">
            <a:off x="7864281" y="1827469"/>
            <a:ext cx="13609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 smtClean="0"/>
              <a:t>Lozing</a:t>
            </a:r>
            <a:endParaRPr lang="nl-NL" sz="300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76" t="19342" r="22521" b="12935"/>
          <a:stretch/>
        </p:blipFill>
        <p:spPr bwMode="auto">
          <a:xfrm rot="21360615">
            <a:off x="2447020" y="2903560"/>
            <a:ext cx="3655380" cy="3742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Ovaal 2"/>
          <p:cNvSpPr/>
          <p:nvPr/>
        </p:nvSpPr>
        <p:spPr>
          <a:xfrm>
            <a:off x="5304711" y="4149080"/>
            <a:ext cx="432048" cy="2880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al 13"/>
          <p:cNvSpPr/>
          <p:nvPr/>
        </p:nvSpPr>
        <p:spPr>
          <a:xfrm>
            <a:off x="2857729" y="6101018"/>
            <a:ext cx="672331" cy="5760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5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6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5179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76091"/>
            <a:ext cx="2160240" cy="130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" descr="http://www.prinsendingemanse.nl/zeelandaquacultuur/tes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6" name="Picture 2" descr="http://www.emeraldinsight.com/content_images/fig/083011040100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4" r="30060"/>
          <a:stretch/>
        </p:blipFill>
        <p:spPr bwMode="auto">
          <a:xfrm>
            <a:off x="3154525" y="876091"/>
            <a:ext cx="1358906" cy="2166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Rechte verbindingslijn met pijl 7"/>
          <p:cNvCxnSpPr/>
          <p:nvPr/>
        </p:nvCxnSpPr>
        <p:spPr>
          <a:xfrm>
            <a:off x="2650469" y="1527586"/>
            <a:ext cx="7175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2369479" y="2719673"/>
            <a:ext cx="7972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Influent</a:t>
            </a:r>
            <a:endParaRPr lang="en-GB" sz="1500" dirty="0"/>
          </a:p>
        </p:txBody>
      </p:sp>
      <p:sp>
        <p:nvSpPr>
          <p:cNvPr id="18" name="Tekstvak 17"/>
          <p:cNvSpPr txBox="1"/>
          <p:nvPr/>
        </p:nvSpPr>
        <p:spPr>
          <a:xfrm>
            <a:off x="4090629" y="1259915"/>
            <a:ext cx="7953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Effluent</a:t>
            </a:r>
            <a:endParaRPr lang="en-GB" sz="1500" dirty="0"/>
          </a:p>
        </p:txBody>
      </p:sp>
      <p:cxnSp>
        <p:nvCxnSpPr>
          <p:cNvPr id="19" name="Rechte verbindingslijn met pijl 18"/>
          <p:cNvCxnSpPr/>
          <p:nvPr/>
        </p:nvCxnSpPr>
        <p:spPr>
          <a:xfrm>
            <a:off x="922277" y="4391392"/>
            <a:ext cx="7175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23"/>
          <p:cNvSpPr/>
          <p:nvPr/>
        </p:nvSpPr>
        <p:spPr>
          <a:xfrm>
            <a:off x="4810709" y="1079024"/>
            <a:ext cx="45719" cy="196381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hthoek 27"/>
          <p:cNvSpPr/>
          <p:nvPr/>
        </p:nvSpPr>
        <p:spPr>
          <a:xfrm>
            <a:off x="5701094" y="1079024"/>
            <a:ext cx="45719" cy="196381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hoek 24"/>
          <p:cNvSpPr/>
          <p:nvPr/>
        </p:nvSpPr>
        <p:spPr>
          <a:xfrm>
            <a:off x="4856429" y="2879224"/>
            <a:ext cx="844666" cy="45719"/>
          </a:xfrm>
          <a:prstGeom prst="rect">
            <a:avLst/>
          </a:prstGeom>
          <a:ln w="3175"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Rechte verbindingslijn met pijl 29"/>
          <p:cNvCxnSpPr/>
          <p:nvPr/>
        </p:nvCxnSpPr>
        <p:spPr>
          <a:xfrm flipV="1">
            <a:off x="4954725" y="2591192"/>
            <a:ext cx="0" cy="265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 flipV="1">
            <a:off x="5170749" y="2591192"/>
            <a:ext cx="0" cy="265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flipV="1">
            <a:off x="5386773" y="2591192"/>
            <a:ext cx="0" cy="265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echte verbindingslijn met pijl 34"/>
          <p:cNvCxnSpPr/>
          <p:nvPr/>
        </p:nvCxnSpPr>
        <p:spPr>
          <a:xfrm flipV="1">
            <a:off x="5602797" y="2591192"/>
            <a:ext cx="0" cy="265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hoek 36"/>
          <p:cNvSpPr/>
          <p:nvPr/>
        </p:nvSpPr>
        <p:spPr>
          <a:xfrm>
            <a:off x="6464313" y="1033138"/>
            <a:ext cx="45719" cy="196381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hthoek 37"/>
          <p:cNvSpPr/>
          <p:nvPr/>
        </p:nvSpPr>
        <p:spPr>
          <a:xfrm>
            <a:off x="7354698" y="1059758"/>
            <a:ext cx="45719" cy="196381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hthoek 38"/>
          <p:cNvSpPr/>
          <p:nvPr/>
        </p:nvSpPr>
        <p:spPr>
          <a:xfrm rot="10800000" flipV="1">
            <a:off x="6464313" y="2977853"/>
            <a:ext cx="936104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hthoek 44"/>
          <p:cNvSpPr/>
          <p:nvPr/>
        </p:nvSpPr>
        <p:spPr>
          <a:xfrm rot="11113638" flipV="1">
            <a:off x="5888113" y="990756"/>
            <a:ext cx="936104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Rechte verbindingslijn met pijl 47"/>
          <p:cNvCxnSpPr/>
          <p:nvPr/>
        </p:nvCxnSpPr>
        <p:spPr>
          <a:xfrm>
            <a:off x="5602797" y="746713"/>
            <a:ext cx="511608" cy="12937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/>
          <p:cNvCxnSpPr/>
          <p:nvPr/>
        </p:nvCxnSpPr>
        <p:spPr>
          <a:xfrm flipH="1">
            <a:off x="5278762" y="746713"/>
            <a:ext cx="324036" cy="5132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Rechte verbindingslijn met pijl 50"/>
          <p:cNvCxnSpPr/>
          <p:nvPr/>
        </p:nvCxnSpPr>
        <p:spPr>
          <a:xfrm flipH="1">
            <a:off x="6487172" y="574968"/>
            <a:ext cx="121157" cy="373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kstvak 51"/>
          <p:cNvSpPr txBox="1"/>
          <p:nvPr/>
        </p:nvSpPr>
        <p:spPr>
          <a:xfrm>
            <a:off x="6487172" y="251803"/>
            <a:ext cx="15690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Magnesium oxide</a:t>
            </a:r>
            <a:endParaRPr lang="en-GB" sz="1500" dirty="0"/>
          </a:p>
        </p:txBody>
      </p:sp>
      <p:sp>
        <p:nvSpPr>
          <p:cNvPr id="55" name="Rechthoek 54"/>
          <p:cNvSpPr/>
          <p:nvPr/>
        </p:nvSpPr>
        <p:spPr>
          <a:xfrm rot="10800000" flipV="1">
            <a:off x="6538901" y="2637072"/>
            <a:ext cx="786368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hthoek 57"/>
          <p:cNvSpPr/>
          <p:nvPr/>
        </p:nvSpPr>
        <p:spPr>
          <a:xfrm>
            <a:off x="6909505" y="2682792"/>
            <a:ext cx="45719" cy="29506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hthoek 58"/>
          <p:cNvSpPr/>
          <p:nvPr/>
        </p:nvSpPr>
        <p:spPr>
          <a:xfrm rot="10800000" flipV="1">
            <a:off x="4810709" y="3002947"/>
            <a:ext cx="936104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hthoek 59"/>
          <p:cNvSpPr/>
          <p:nvPr/>
        </p:nvSpPr>
        <p:spPr>
          <a:xfrm rot="10800000" flipV="1">
            <a:off x="7356663" y="2060931"/>
            <a:ext cx="190350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hthoek 60"/>
          <p:cNvSpPr/>
          <p:nvPr/>
        </p:nvSpPr>
        <p:spPr>
          <a:xfrm rot="10800000" flipV="1">
            <a:off x="7356663" y="1969408"/>
            <a:ext cx="190350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kstvak 61"/>
          <p:cNvSpPr txBox="1"/>
          <p:nvPr/>
        </p:nvSpPr>
        <p:spPr>
          <a:xfrm>
            <a:off x="7475005" y="1583080"/>
            <a:ext cx="7953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Effluent</a:t>
            </a:r>
            <a:endParaRPr lang="en-GB" sz="1500" dirty="0"/>
          </a:p>
        </p:txBody>
      </p:sp>
      <p:cxnSp>
        <p:nvCxnSpPr>
          <p:cNvPr id="64" name="Rechte verbindingslijn met pijl 63"/>
          <p:cNvCxnSpPr/>
          <p:nvPr/>
        </p:nvCxnSpPr>
        <p:spPr>
          <a:xfrm flipV="1">
            <a:off x="3788408" y="413385"/>
            <a:ext cx="6018" cy="45282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6" name="Rechte verbindingslijn 4095"/>
          <p:cNvCxnSpPr/>
          <p:nvPr/>
        </p:nvCxnSpPr>
        <p:spPr>
          <a:xfrm flipH="1">
            <a:off x="7401280" y="2041665"/>
            <a:ext cx="6044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67"/>
          <p:cNvCxnSpPr/>
          <p:nvPr/>
        </p:nvCxnSpPr>
        <p:spPr>
          <a:xfrm flipH="1">
            <a:off x="7985812" y="2041665"/>
            <a:ext cx="19886" cy="12696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70"/>
          <p:cNvCxnSpPr/>
          <p:nvPr/>
        </p:nvCxnSpPr>
        <p:spPr>
          <a:xfrm flipH="1">
            <a:off x="922277" y="3304293"/>
            <a:ext cx="7083422" cy="69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73"/>
          <p:cNvCxnSpPr/>
          <p:nvPr/>
        </p:nvCxnSpPr>
        <p:spPr>
          <a:xfrm>
            <a:off x="920604" y="3304293"/>
            <a:ext cx="0" cy="10870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hoek 75"/>
          <p:cNvSpPr/>
          <p:nvPr/>
        </p:nvSpPr>
        <p:spPr>
          <a:xfrm>
            <a:off x="1639777" y="3697517"/>
            <a:ext cx="45719" cy="98190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hthoek 76"/>
          <p:cNvSpPr/>
          <p:nvPr/>
        </p:nvSpPr>
        <p:spPr>
          <a:xfrm>
            <a:off x="3586573" y="3676985"/>
            <a:ext cx="45719" cy="97622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hthoek 77"/>
          <p:cNvSpPr/>
          <p:nvPr/>
        </p:nvSpPr>
        <p:spPr>
          <a:xfrm rot="10800000" flipV="1">
            <a:off x="1639776" y="4633704"/>
            <a:ext cx="1992515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hthoek 80"/>
          <p:cNvSpPr/>
          <p:nvPr/>
        </p:nvSpPr>
        <p:spPr>
          <a:xfrm>
            <a:off x="1692351" y="4515817"/>
            <a:ext cx="1894221" cy="45719"/>
          </a:xfrm>
          <a:prstGeom prst="rect">
            <a:avLst/>
          </a:prstGeom>
          <a:ln w="3175"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04" name="Rechte verbindingslijn 4103"/>
          <p:cNvCxnSpPr/>
          <p:nvPr/>
        </p:nvCxnSpPr>
        <p:spPr>
          <a:xfrm>
            <a:off x="4859568" y="1288996"/>
            <a:ext cx="841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Rechte verbindingslijn 83"/>
          <p:cNvCxnSpPr/>
          <p:nvPr/>
        </p:nvCxnSpPr>
        <p:spPr>
          <a:xfrm>
            <a:off x="6510032" y="1295832"/>
            <a:ext cx="8441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Rechte verbindingslijn 87"/>
          <p:cNvCxnSpPr/>
          <p:nvPr/>
        </p:nvCxnSpPr>
        <p:spPr>
          <a:xfrm>
            <a:off x="1692351" y="3847842"/>
            <a:ext cx="1894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hthoek 89"/>
          <p:cNvSpPr/>
          <p:nvPr/>
        </p:nvSpPr>
        <p:spPr>
          <a:xfrm>
            <a:off x="4042330" y="3671305"/>
            <a:ext cx="48299" cy="10081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hthoek 90"/>
          <p:cNvSpPr/>
          <p:nvPr/>
        </p:nvSpPr>
        <p:spPr>
          <a:xfrm>
            <a:off x="5989126" y="3676985"/>
            <a:ext cx="45719" cy="99908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hthoek 91"/>
          <p:cNvSpPr/>
          <p:nvPr/>
        </p:nvSpPr>
        <p:spPr>
          <a:xfrm rot="10800000" flipV="1">
            <a:off x="4057351" y="4630351"/>
            <a:ext cx="1977494" cy="4907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hthoek 94"/>
          <p:cNvSpPr/>
          <p:nvPr/>
        </p:nvSpPr>
        <p:spPr>
          <a:xfrm>
            <a:off x="4754333" y="4518994"/>
            <a:ext cx="45719" cy="16043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9" name="Rechte verbindingslijn 98"/>
          <p:cNvCxnSpPr/>
          <p:nvPr/>
        </p:nvCxnSpPr>
        <p:spPr>
          <a:xfrm>
            <a:off x="4065189" y="3848720"/>
            <a:ext cx="1894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hthoek 97"/>
          <p:cNvSpPr/>
          <p:nvPr/>
        </p:nvSpPr>
        <p:spPr>
          <a:xfrm>
            <a:off x="4754334" y="3676985"/>
            <a:ext cx="45719" cy="71440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hthoek 95"/>
          <p:cNvSpPr/>
          <p:nvPr/>
        </p:nvSpPr>
        <p:spPr>
          <a:xfrm>
            <a:off x="5233042" y="3671303"/>
            <a:ext cx="45719" cy="100812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7" name="Rechte verbindingslijn 106"/>
          <p:cNvCxnSpPr/>
          <p:nvPr/>
        </p:nvCxnSpPr>
        <p:spPr>
          <a:xfrm>
            <a:off x="3102403" y="3526216"/>
            <a:ext cx="0" cy="3216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Rechte verbindingslijn 108"/>
          <p:cNvCxnSpPr/>
          <p:nvPr/>
        </p:nvCxnSpPr>
        <p:spPr>
          <a:xfrm flipH="1">
            <a:off x="3102404" y="3508684"/>
            <a:ext cx="1909895" cy="34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Rechte verbindingslijn met pijl 111"/>
          <p:cNvCxnSpPr/>
          <p:nvPr/>
        </p:nvCxnSpPr>
        <p:spPr>
          <a:xfrm>
            <a:off x="5000097" y="3512173"/>
            <a:ext cx="0" cy="30315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Rechte verbindingslijn 113"/>
          <p:cNvCxnSpPr/>
          <p:nvPr/>
        </p:nvCxnSpPr>
        <p:spPr>
          <a:xfrm>
            <a:off x="5687463" y="3544237"/>
            <a:ext cx="0" cy="3216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Rechte verbindingslijn 114"/>
          <p:cNvCxnSpPr/>
          <p:nvPr/>
        </p:nvCxnSpPr>
        <p:spPr>
          <a:xfrm flipH="1">
            <a:off x="5687465" y="3526705"/>
            <a:ext cx="933618" cy="34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Rechte verbindingslijn met pijl 115"/>
          <p:cNvCxnSpPr/>
          <p:nvPr/>
        </p:nvCxnSpPr>
        <p:spPr>
          <a:xfrm>
            <a:off x="6621083" y="3545565"/>
            <a:ext cx="0" cy="30315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Rechte verbindingslijn 121"/>
          <p:cNvCxnSpPr/>
          <p:nvPr/>
        </p:nvCxnSpPr>
        <p:spPr>
          <a:xfrm>
            <a:off x="6330411" y="3847842"/>
            <a:ext cx="1894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Rechte verbindingslijn 122"/>
          <p:cNvCxnSpPr/>
          <p:nvPr/>
        </p:nvCxnSpPr>
        <p:spPr>
          <a:xfrm>
            <a:off x="7872676" y="3522727"/>
            <a:ext cx="0" cy="3216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Rechte verbindingslijn 123"/>
          <p:cNvCxnSpPr/>
          <p:nvPr/>
        </p:nvCxnSpPr>
        <p:spPr>
          <a:xfrm flipH="1">
            <a:off x="7872678" y="3505195"/>
            <a:ext cx="933618" cy="34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hthoek 126"/>
          <p:cNvSpPr/>
          <p:nvPr/>
        </p:nvSpPr>
        <p:spPr>
          <a:xfrm>
            <a:off x="6281264" y="3697517"/>
            <a:ext cx="45719" cy="98190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hthoek 127"/>
          <p:cNvSpPr/>
          <p:nvPr/>
        </p:nvSpPr>
        <p:spPr>
          <a:xfrm>
            <a:off x="8228060" y="3676985"/>
            <a:ext cx="45719" cy="97622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hthoek 128"/>
          <p:cNvSpPr/>
          <p:nvPr/>
        </p:nvSpPr>
        <p:spPr>
          <a:xfrm rot="10800000" flipV="1">
            <a:off x="6281263" y="4633704"/>
            <a:ext cx="1992515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hthoek 129"/>
          <p:cNvSpPr/>
          <p:nvPr/>
        </p:nvSpPr>
        <p:spPr>
          <a:xfrm>
            <a:off x="6333838" y="4515817"/>
            <a:ext cx="1894221" cy="45719"/>
          </a:xfrm>
          <a:prstGeom prst="rect">
            <a:avLst/>
          </a:prstGeom>
          <a:ln w="3175"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1" name="Rechte verbindingslijn 130"/>
          <p:cNvCxnSpPr/>
          <p:nvPr/>
        </p:nvCxnSpPr>
        <p:spPr>
          <a:xfrm>
            <a:off x="8806296" y="3508684"/>
            <a:ext cx="14176" cy="15605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Rechte verbindingslijn 132"/>
          <p:cNvCxnSpPr/>
          <p:nvPr/>
        </p:nvCxnSpPr>
        <p:spPr>
          <a:xfrm flipH="1">
            <a:off x="922277" y="5062231"/>
            <a:ext cx="7898195" cy="697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Rechte verbindingslijn met pijl 134"/>
          <p:cNvCxnSpPr/>
          <p:nvPr/>
        </p:nvCxnSpPr>
        <p:spPr>
          <a:xfrm>
            <a:off x="917231" y="5975568"/>
            <a:ext cx="7175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Rechte verbindingslijn 135"/>
          <p:cNvCxnSpPr/>
          <p:nvPr/>
        </p:nvCxnSpPr>
        <p:spPr>
          <a:xfrm>
            <a:off x="915558" y="5062231"/>
            <a:ext cx="0" cy="91333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hthoek 137"/>
          <p:cNvSpPr/>
          <p:nvPr/>
        </p:nvSpPr>
        <p:spPr>
          <a:xfrm>
            <a:off x="1626695" y="5183397"/>
            <a:ext cx="45719" cy="98190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hthoek 138"/>
          <p:cNvSpPr/>
          <p:nvPr/>
        </p:nvSpPr>
        <p:spPr>
          <a:xfrm>
            <a:off x="3573491" y="5162865"/>
            <a:ext cx="45719" cy="97622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hthoek 139"/>
          <p:cNvSpPr/>
          <p:nvPr/>
        </p:nvSpPr>
        <p:spPr>
          <a:xfrm rot="10800000" flipV="1">
            <a:off x="1626694" y="6119584"/>
            <a:ext cx="1992515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27" name="Rechte verbindingslijn 4126"/>
          <p:cNvCxnSpPr>
            <a:endCxn id="140" idx="0"/>
          </p:cNvCxnSpPr>
          <p:nvPr/>
        </p:nvCxnSpPr>
        <p:spPr>
          <a:xfrm>
            <a:off x="1672414" y="5975568"/>
            <a:ext cx="950537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Rechte verbindingslijn 71"/>
          <p:cNvCxnSpPr>
            <a:stCxn id="140" idx="0"/>
          </p:cNvCxnSpPr>
          <p:nvPr/>
        </p:nvCxnSpPr>
        <p:spPr>
          <a:xfrm flipV="1">
            <a:off x="2622951" y="5975568"/>
            <a:ext cx="963621" cy="144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Rechte verbindingslijn 150"/>
          <p:cNvCxnSpPr/>
          <p:nvPr/>
        </p:nvCxnSpPr>
        <p:spPr>
          <a:xfrm>
            <a:off x="1662636" y="5419561"/>
            <a:ext cx="18942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Rechte verbindingslijn met pijl 151"/>
          <p:cNvCxnSpPr/>
          <p:nvPr/>
        </p:nvCxnSpPr>
        <p:spPr>
          <a:xfrm>
            <a:off x="3632292" y="5327496"/>
            <a:ext cx="7175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kstvak 152"/>
          <p:cNvSpPr txBox="1"/>
          <p:nvPr/>
        </p:nvSpPr>
        <p:spPr>
          <a:xfrm>
            <a:off x="6988304" y="5050051"/>
            <a:ext cx="67422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dirty="0" smtClean="0"/>
              <a:t>Lozing</a:t>
            </a:r>
            <a:endParaRPr lang="nl-NL" sz="1500" dirty="0"/>
          </a:p>
        </p:txBody>
      </p:sp>
      <p:sp>
        <p:nvSpPr>
          <p:cNvPr id="158" name="Rechthoek 157"/>
          <p:cNvSpPr/>
          <p:nvPr/>
        </p:nvSpPr>
        <p:spPr>
          <a:xfrm rot="10800000" flipV="1">
            <a:off x="6444210" y="1988841"/>
            <a:ext cx="93637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Rechthoek 160"/>
          <p:cNvSpPr/>
          <p:nvPr/>
        </p:nvSpPr>
        <p:spPr>
          <a:xfrm rot="10800000" flipV="1">
            <a:off x="6444209" y="2132856"/>
            <a:ext cx="93637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Rechthoek 161"/>
          <p:cNvSpPr/>
          <p:nvPr/>
        </p:nvSpPr>
        <p:spPr>
          <a:xfrm rot="10800000" flipV="1">
            <a:off x="6444208" y="2276872"/>
            <a:ext cx="93637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Rechthoek 162"/>
          <p:cNvSpPr/>
          <p:nvPr/>
        </p:nvSpPr>
        <p:spPr>
          <a:xfrm rot="10800000" flipV="1">
            <a:off x="6444213" y="2420888"/>
            <a:ext cx="93637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4" name="Rechte verbindingslijn 163"/>
          <p:cNvCxnSpPr/>
          <p:nvPr/>
        </p:nvCxnSpPr>
        <p:spPr>
          <a:xfrm flipV="1">
            <a:off x="6932085" y="2902083"/>
            <a:ext cx="424578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Rechte verbindingslijn 166"/>
          <p:cNvCxnSpPr/>
          <p:nvPr/>
        </p:nvCxnSpPr>
        <p:spPr>
          <a:xfrm>
            <a:off x="6510032" y="2879224"/>
            <a:ext cx="390372" cy="986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2" name="Tekstvak 171"/>
          <p:cNvSpPr txBox="1"/>
          <p:nvPr/>
        </p:nvSpPr>
        <p:spPr>
          <a:xfrm>
            <a:off x="3740360" y="536096"/>
            <a:ext cx="68762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Biogas</a:t>
            </a:r>
            <a:endParaRPr lang="en-GB" sz="1500" dirty="0"/>
          </a:p>
        </p:txBody>
      </p:sp>
      <p:sp>
        <p:nvSpPr>
          <p:cNvPr id="173" name="Rechthoek 172"/>
          <p:cNvSpPr/>
          <p:nvPr/>
        </p:nvSpPr>
        <p:spPr>
          <a:xfrm>
            <a:off x="4349792" y="5143358"/>
            <a:ext cx="45719" cy="152600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Rechthoek 173"/>
          <p:cNvSpPr/>
          <p:nvPr/>
        </p:nvSpPr>
        <p:spPr>
          <a:xfrm rot="10800000" flipV="1">
            <a:off x="4349791" y="6623640"/>
            <a:ext cx="2670480" cy="4571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Rechthoek 174"/>
          <p:cNvSpPr/>
          <p:nvPr/>
        </p:nvSpPr>
        <p:spPr>
          <a:xfrm>
            <a:off x="6970566" y="5143359"/>
            <a:ext cx="45719" cy="152600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6" name="Rechte verbindingslijn 175"/>
          <p:cNvCxnSpPr/>
          <p:nvPr/>
        </p:nvCxnSpPr>
        <p:spPr>
          <a:xfrm>
            <a:off x="4372651" y="5419561"/>
            <a:ext cx="2582573" cy="12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7" name="Rechte verbindingslijn 6146"/>
          <p:cNvCxnSpPr/>
          <p:nvPr/>
        </p:nvCxnSpPr>
        <p:spPr>
          <a:xfrm>
            <a:off x="4800052" y="251803"/>
            <a:ext cx="26003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9" name="Tekstvak 6148"/>
          <p:cNvSpPr txBox="1"/>
          <p:nvPr/>
        </p:nvSpPr>
        <p:spPr>
          <a:xfrm>
            <a:off x="5713001" y="-24328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ANPHOS</a:t>
            </a:r>
            <a:endParaRPr lang="en-GB" dirty="0"/>
          </a:p>
        </p:txBody>
      </p:sp>
      <p:cxnSp>
        <p:nvCxnSpPr>
          <p:cNvPr id="183" name="Rechte verbindingslijn 182"/>
          <p:cNvCxnSpPr/>
          <p:nvPr/>
        </p:nvCxnSpPr>
        <p:spPr>
          <a:xfrm>
            <a:off x="3367969" y="251803"/>
            <a:ext cx="904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kstvak 184"/>
          <p:cNvSpPr txBox="1"/>
          <p:nvPr/>
        </p:nvSpPr>
        <p:spPr>
          <a:xfrm>
            <a:off x="3442929" y="-12699"/>
            <a:ext cx="69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UASB</a:t>
            </a:r>
            <a:endParaRPr lang="en-GB" dirty="0"/>
          </a:p>
        </p:txBody>
      </p:sp>
      <p:sp>
        <p:nvSpPr>
          <p:cNvPr id="6151" name="Tekstvak 6150"/>
          <p:cNvSpPr txBox="1"/>
          <p:nvPr/>
        </p:nvSpPr>
        <p:spPr>
          <a:xfrm>
            <a:off x="6464313" y="4146485"/>
            <a:ext cx="1675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Beluchtingstank</a:t>
            </a:r>
            <a:endParaRPr lang="en-GB" dirty="0"/>
          </a:p>
        </p:txBody>
      </p:sp>
      <p:sp>
        <p:nvSpPr>
          <p:cNvPr id="187" name="Tekstvak 186"/>
          <p:cNvSpPr txBox="1"/>
          <p:nvPr/>
        </p:nvSpPr>
        <p:spPr>
          <a:xfrm>
            <a:off x="2031581" y="5559080"/>
            <a:ext cx="1237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Nabezinker</a:t>
            </a:r>
            <a:endParaRPr lang="en-GB" dirty="0"/>
          </a:p>
        </p:txBody>
      </p:sp>
      <p:sp>
        <p:nvSpPr>
          <p:cNvPr id="6152" name="Tekstvak 6151"/>
          <p:cNvSpPr txBox="1"/>
          <p:nvPr/>
        </p:nvSpPr>
        <p:spPr>
          <a:xfrm>
            <a:off x="5314409" y="4033855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DNT</a:t>
            </a:r>
            <a:endParaRPr lang="en-GB" dirty="0"/>
          </a:p>
        </p:txBody>
      </p:sp>
      <p:sp>
        <p:nvSpPr>
          <p:cNvPr id="189" name="Tekstvak 188"/>
          <p:cNvSpPr txBox="1"/>
          <p:nvPr/>
        </p:nvSpPr>
        <p:spPr>
          <a:xfrm>
            <a:off x="1812483" y="4146485"/>
            <a:ext cx="1675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Beluchtingstank</a:t>
            </a:r>
            <a:endParaRPr lang="en-GB" dirty="0"/>
          </a:p>
        </p:txBody>
      </p:sp>
      <p:sp>
        <p:nvSpPr>
          <p:cNvPr id="190" name="Tekstvak 189"/>
          <p:cNvSpPr txBox="1"/>
          <p:nvPr/>
        </p:nvSpPr>
        <p:spPr>
          <a:xfrm>
            <a:off x="4953830" y="5773112"/>
            <a:ext cx="149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Effluentkelder</a:t>
            </a:r>
            <a:endParaRPr lang="nl-NL" dirty="0"/>
          </a:p>
        </p:txBody>
      </p:sp>
      <p:cxnSp>
        <p:nvCxnSpPr>
          <p:cNvPr id="102" name="Rechte verbindingslijn met pijl 101"/>
          <p:cNvCxnSpPr/>
          <p:nvPr/>
        </p:nvCxnSpPr>
        <p:spPr>
          <a:xfrm>
            <a:off x="7020272" y="5327496"/>
            <a:ext cx="7175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6</a:t>
            </a:fld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553" y="1310548"/>
            <a:ext cx="3092919" cy="3734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0" name="Rechte verbindingslijn 99"/>
          <p:cNvCxnSpPr/>
          <p:nvPr/>
        </p:nvCxnSpPr>
        <p:spPr>
          <a:xfrm flipH="1">
            <a:off x="7012593" y="5975568"/>
            <a:ext cx="933618" cy="34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Rechte verbindingslijn met pijl 100"/>
          <p:cNvCxnSpPr/>
          <p:nvPr/>
        </p:nvCxnSpPr>
        <p:spPr>
          <a:xfrm>
            <a:off x="7946211" y="5994428"/>
            <a:ext cx="0" cy="30315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kstvak 102"/>
          <p:cNvSpPr txBox="1"/>
          <p:nvPr/>
        </p:nvSpPr>
        <p:spPr>
          <a:xfrm>
            <a:off x="7020272" y="5682083"/>
            <a:ext cx="11524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dirty="0" smtClean="0"/>
              <a:t>Proceswater</a:t>
            </a:r>
            <a:endParaRPr lang="nl-NL" sz="1500" dirty="0"/>
          </a:p>
        </p:txBody>
      </p:sp>
    </p:spTree>
    <p:extLst>
      <p:ext uri="{BB962C8B-B14F-4D97-AF65-F5344CB8AC3E}">
        <p14:creationId xmlns:p14="http://schemas.microsoft.com/office/powerpoint/2010/main" val="5222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425179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01" y="1121659"/>
            <a:ext cx="2160240" cy="130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emeraldinsight.com/content_images/fig/0830110401003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4" r="30060"/>
          <a:stretch/>
        </p:blipFill>
        <p:spPr bwMode="auto">
          <a:xfrm>
            <a:off x="3200590" y="1121659"/>
            <a:ext cx="1358906" cy="2166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Rechte verbindingslijn met pijl 7"/>
          <p:cNvCxnSpPr/>
          <p:nvPr/>
        </p:nvCxnSpPr>
        <p:spPr>
          <a:xfrm>
            <a:off x="2696534" y="1773154"/>
            <a:ext cx="7175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2415544" y="2965241"/>
            <a:ext cx="7972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Influent</a:t>
            </a:r>
            <a:endParaRPr lang="en-GB" sz="1500" dirty="0"/>
          </a:p>
        </p:txBody>
      </p:sp>
      <p:sp>
        <p:nvSpPr>
          <p:cNvPr id="18" name="Tekstvak 17"/>
          <p:cNvSpPr txBox="1"/>
          <p:nvPr/>
        </p:nvSpPr>
        <p:spPr>
          <a:xfrm>
            <a:off x="4161823" y="1263171"/>
            <a:ext cx="7953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Effluent</a:t>
            </a:r>
            <a:endParaRPr lang="en-GB" sz="1500" dirty="0"/>
          </a:p>
        </p:txBody>
      </p:sp>
      <p:sp>
        <p:nvSpPr>
          <p:cNvPr id="24" name="Rechthoek 23"/>
          <p:cNvSpPr/>
          <p:nvPr/>
        </p:nvSpPr>
        <p:spPr>
          <a:xfrm>
            <a:off x="4856774" y="1324592"/>
            <a:ext cx="45719" cy="196381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hthoek 27"/>
          <p:cNvSpPr/>
          <p:nvPr/>
        </p:nvSpPr>
        <p:spPr>
          <a:xfrm>
            <a:off x="5747159" y="1324592"/>
            <a:ext cx="45719" cy="196381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hoek 24"/>
          <p:cNvSpPr/>
          <p:nvPr/>
        </p:nvSpPr>
        <p:spPr>
          <a:xfrm>
            <a:off x="4902494" y="3124792"/>
            <a:ext cx="844666" cy="45719"/>
          </a:xfrm>
          <a:prstGeom prst="rect">
            <a:avLst/>
          </a:prstGeom>
          <a:ln w="3175"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Rechte verbindingslijn met pijl 29"/>
          <p:cNvCxnSpPr/>
          <p:nvPr/>
        </p:nvCxnSpPr>
        <p:spPr>
          <a:xfrm flipV="1">
            <a:off x="5000790" y="2836760"/>
            <a:ext cx="0" cy="265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 flipV="1">
            <a:off x="5216814" y="2836760"/>
            <a:ext cx="0" cy="265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/>
          <p:nvPr/>
        </p:nvCxnSpPr>
        <p:spPr>
          <a:xfrm flipV="1">
            <a:off x="5432838" y="2836760"/>
            <a:ext cx="0" cy="265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echte verbindingslijn met pijl 34"/>
          <p:cNvCxnSpPr/>
          <p:nvPr/>
        </p:nvCxnSpPr>
        <p:spPr>
          <a:xfrm flipV="1">
            <a:off x="5648862" y="2836760"/>
            <a:ext cx="0" cy="265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hoek 36"/>
          <p:cNvSpPr/>
          <p:nvPr/>
        </p:nvSpPr>
        <p:spPr>
          <a:xfrm>
            <a:off x="6510378" y="1278706"/>
            <a:ext cx="45719" cy="196381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hthoek 37"/>
          <p:cNvSpPr/>
          <p:nvPr/>
        </p:nvSpPr>
        <p:spPr>
          <a:xfrm>
            <a:off x="7400763" y="1305326"/>
            <a:ext cx="45719" cy="196381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hthoek 38"/>
          <p:cNvSpPr/>
          <p:nvPr/>
        </p:nvSpPr>
        <p:spPr>
          <a:xfrm rot="10800000" flipV="1">
            <a:off x="6510378" y="3223421"/>
            <a:ext cx="936104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hthoek 44"/>
          <p:cNvSpPr/>
          <p:nvPr/>
        </p:nvSpPr>
        <p:spPr>
          <a:xfrm rot="11113638" flipV="1">
            <a:off x="5934178" y="1236324"/>
            <a:ext cx="936104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Rechte verbindingslijn met pijl 47"/>
          <p:cNvCxnSpPr/>
          <p:nvPr/>
        </p:nvCxnSpPr>
        <p:spPr>
          <a:xfrm>
            <a:off x="5648862" y="992281"/>
            <a:ext cx="511608" cy="12937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/>
          <p:cNvCxnSpPr/>
          <p:nvPr/>
        </p:nvCxnSpPr>
        <p:spPr>
          <a:xfrm flipH="1">
            <a:off x="5324827" y="992281"/>
            <a:ext cx="324036" cy="5132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Rechte verbindingslijn met pijl 50"/>
          <p:cNvCxnSpPr/>
          <p:nvPr/>
        </p:nvCxnSpPr>
        <p:spPr>
          <a:xfrm flipH="1">
            <a:off x="6533237" y="820536"/>
            <a:ext cx="121157" cy="373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kstvak 51"/>
          <p:cNvSpPr txBox="1"/>
          <p:nvPr/>
        </p:nvSpPr>
        <p:spPr>
          <a:xfrm>
            <a:off x="6533237" y="497371"/>
            <a:ext cx="15690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Magnesium oxide</a:t>
            </a:r>
            <a:endParaRPr lang="en-GB" sz="1500" dirty="0"/>
          </a:p>
        </p:txBody>
      </p:sp>
      <p:sp>
        <p:nvSpPr>
          <p:cNvPr id="55" name="Rechthoek 54"/>
          <p:cNvSpPr/>
          <p:nvPr/>
        </p:nvSpPr>
        <p:spPr>
          <a:xfrm rot="10800000" flipV="1">
            <a:off x="6584966" y="2882640"/>
            <a:ext cx="786368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hthoek 57"/>
          <p:cNvSpPr/>
          <p:nvPr/>
        </p:nvSpPr>
        <p:spPr>
          <a:xfrm>
            <a:off x="6955570" y="2928360"/>
            <a:ext cx="45719" cy="29506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hthoek 58"/>
          <p:cNvSpPr/>
          <p:nvPr/>
        </p:nvSpPr>
        <p:spPr>
          <a:xfrm rot="10800000" flipV="1">
            <a:off x="4856774" y="3248515"/>
            <a:ext cx="936104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hthoek 59"/>
          <p:cNvSpPr/>
          <p:nvPr/>
        </p:nvSpPr>
        <p:spPr>
          <a:xfrm rot="10800000" flipV="1">
            <a:off x="7402728" y="2306499"/>
            <a:ext cx="190350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hthoek 60"/>
          <p:cNvSpPr/>
          <p:nvPr/>
        </p:nvSpPr>
        <p:spPr>
          <a:xfrm rot="10800000" flipV="1">
            <a:off x="7402728" y="2214976"/>
            <a:ext cx="190350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kstvak 61"/>
          <p:cNvSpPr txBox="1"/>
          <p:nvPr/>
        </p:nvSpPr>
        <p:spPr>
          <a:xfrm>
            <a:off x="7521070" y="1828648"/>
            <a:ext cx="7953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Effluent</a:t>
            </a:r>
            <a:endParaRPr lang="en-GB" sz="1500" dirty="0"/>
          </a:p>
        </p:txBody>
      </p:sp>
      <p:cxnSp>
        <p:nvCxnSpPr>
          <p:cNvPr id="64" name="Rechte verbindingslijn met pijl 63"/>
          <p:cNvCxnSpPr/>
          <p:nvPr/>
        </p:nvCxnSpPr>
        <p:spPr>
          <a:xfrm flipV="1">
            <a:off x="3834473" y="658953"/>
            <a:ext cx="6018" cy="45282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6" name="Rechte verbindingslijn 4095"/>
          <p:cNvCxnSpPr/>
          <p:nvPr/>
        </p:nvCxnSpPr>
        <p:spPr>
          <a:xfrm flipH="1">
            <a:off x="7447345" y="2287233"/>
            <a:ext cx="6044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67"/>
          <p:cNvCxnSpPr/>
          <p:nvPr/>
        </p:nvCxnSpPr>
        <p:spPr>
          <a:xfrm flipH="1">
            <a:off x="8031877" y="2287233"/>
            <a:ext cx="19886" cy="12696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70"/>
          <p:cNvCxnSpPr/>
          <p:nvPr/>
        </p:nvCxnSpPr>
        <p:spPr>
          <a:xfrm flipH="1">
            <a:off x="441601" y="3549861"/>
            <a:ext cx="76101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Rechte verbindingslijn 73"/>
          <p:cNvCxnSpPr/>
          <p:nvPr/>
        </p:nvCxnSpPr>
        <p:spPr>
          <a:xfrm>
            <a:off x="441601" y="3556840"/>
            <a:ext cx="0" cy="80529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4" name="Rechte verbindingslijn 4103"/>
          <p:cNvCxnSpPr/>
          <p:nvPr/>
        </p:nvCxnSpPr>
        <p:spPr>
          <a:xfrm>
            <a:off x="4905633" y="1534564"/>
            <a:ext cx="8415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Rechte verbindingslijn 83"/>
          <p:cNvCxnSpPr/>
          <p:nvPr/>
        </p:nvCxnSpPr>
        <p:spPr>
          <a:xfrm>
            <a:off x="6556097" y="1541400"/>
            <a:ext cx="8441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hthoek 157"/>
          <p:cNvSpPr/>
          <p:nvPr/>
        </p:nvSpPr>
        <p:spPr>
          <a:xfrm rot="10800000" flipV="1">
            <a:off x="6490275" y="2234409"/>
            <a:ext cx="93637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Rechthoek 160"/>
          <p:cNvSpPr/>
          <p:nvPr/>
        </p:nvSpPr>
        <p:spPr>
          <a:xfrm rot="10800000" flipV="1">
            <a:off x="6490274" y="2378424"/>
            <a:ext cx="93637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Rechthoek 161"/>
          <p:cNvSpPr/>
          <p:nvPr/>
        </p:nvSpPr>
        <p:spPr>
          <a:xfrm rot="10800000" flipV="1">
            <a:off x="6490273" y="2522440"/>
            <a:ext cx="93637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3" name="Rechthoek 162"/>
          <p:cNvSpPr/>
          <p:nvPr/>
        </p:nvSpPr>
        <p:spPr>
          <a:xfrm rot="10800000" flipV="1">
            <a:off x="6490278" y="2666456"/>
            <a:ext cx="93637" cy="4572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4" name="Rechte verbindingslijn 163"/>
          <p:cNvCxnSpPr/>
          <p:nvPr/>
        </p:nvCxnSpPr>
        <p:spPr>
          <a:xfrm flipV="1">
            <a:off x="6978150" y="3147651"/>
            <a:ext cx="424578" cy="7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Rechte verbindingslijn 166"/>
          <p:cNvCxnSpPr/>
          <p:nvPr/>
        </p:nvCxnSpPr>
        <p:spPr>
          <a:xfrm>
            <a:off x="6556097" y="3124792"/>
            <a:ext cx="390372" cy="986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2" name="Tekstvak 171"/>
          <p:cNvSpPr txBox="1"/>
          <p:nvPr/>
        </p:nvSpPr>
        <p:spPr>
          <a:xfrm>
            <a:off x="3786425" y="781664"/>
            <a:ext cx="68762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Biogas</a:t>
            </a:r>
            <a:endParaRPr lang="en-GB" sz="1500" dirty="0"/>
          </a:p>
        </p:txBody>
      </p:sp>
      <p:cxnSp>
        <p:nvCxnSpPr>
          <p:cNvPr id="6147" name="Rechte verbindingslijn 6146"/>
          <p:cNvCxnSpPr/>
          <p:nvPr/>
        </p:nvCxnSpPr>
        <p:spPr>
          <a:xfrm>
            <a:off x="4846117" y="497371"/>
            <a:ext cx="3185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9" name="Tekstvak 6148"/>
          <p:cNvSpPr txBox="1"/>
          <p:nvPr/>
        </p:nvSpPr>
        <p:spPr>
          <a:xfrm>
            <a:off x="6104509" y="221240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ANPHOS</a:t>
            </a:r>
            <a:endParaRPr lang="en-GB" dirty="0"/>
          </a:p>
        </p:txBody>
      </p:sp>
      <p:cxnSp>
        <p:nvCxnSpPr>
          <p:cNvPr id="183" name="Rechte verbindingslijn 182"/>
          <p:cNvCxnSpPr/>
          <p:nvPr/>
        </p:nvCxnSpPr>
        <p:spPr>
          <a:xfrm>
            <a:off x="3414034" y="497371"/>
            <a:ext cx="9048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kstvak 184"/>
          <p:cNvSpPr txBox="1"/>
          <p:nvPr/>
        </p:nvSpPr>
        <p:spPr>
          <a:xfrm>
            <a:off x="3488994" y="232869"/>
            <a:ext cx="69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UASB</a:t>
            </a:r>
            <a:endParaRPr lang="en-GB" dirty="0"/>
          </a:p>
        </p:txBody>
      </p:sp>
      <p:cxnSp>
        <p:nvCxnSpPr>
          <p:cNvPr id="7" name="Rechte verbindingslijn 6"/>
          <p:cNvCxnSpPr>
            <a:stCxn id="18" idx="2"/>
          </p:cNvCxnSpPr>
          <p:nvPr/>
        </p:nvCxnSpPr>
        <p:spPr>
          <a:xfrm>
            <a:off x="4559496" y="1586336"/>
            <a:ext cx="0" cy="1963525"/>
          </a:xfrm>
          <a:prstGeom prst="line">
            <a:avLst/>
          </a:prstGeom>
          <a:ln w="190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Rechte verbindingslijn met pijl 3"/>
          <p:cNvCxnSpPr/>
          <p:nvPr/>
        </p:nvCxnSpPr>
        <p:spPr>
          <a:xfrm>
            <a:off x="441601" y="4362133"/>
            <a:ext cx="3424838" cy="0"/>
          </a:xfrm>
          <a:prstGeom prst="straightConnector1">
            <a:avLst/>
          </a:prstGeom>
          <a:ln w="1905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3880044" y="4177466"/>
            <a:ext cx="1419786" cy="36933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BE" b="1" dirty="0" smtClean="0"/>
              <a:t>Algenkweek</a:t>
            </a:r>
            <a:endParaRPr lang="nl-BE" b="1" dirty="0"/>
          </a:p>
        </p:txBody>
      </p:sp>
      <p:cxnSp>
        <p:nvCxnSpPr>
          <p:cNvPr id="73" name="Rechte verbindingslijn met pijl 72"/>
          <p:cNvCxnSpPr/>
          <p:nvPr/>
        </p:nvCxnSpPr>
        <p:spPr>
          <a:xfrm>
            <a:off x="5322522" y="4362133"/>
            <a:ext cx="2080206" cy="0"/>
          </a:xfrm>
          <a:prstGeom prst="straightConnector1">
            <a:avLst/>
          </a:prstGeom>
          <a:ln w="1905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PIJL-OMHOOG 2"/>
          <p:cNvSpPr/>
          <p:nvPr/>
        </p:nvSpPr>
        <p:spPr>
          <a:xfrm>
            <a:off x="1875922" y="4394654"/>
            <a:ext cx="316149" cy="201252"/>
          </a:xfrm>
          <a:prstGeom prst="up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kstvak 9"/>
          <p:cNvSpPr txBox="1"/>
          <p:nvPr/>
        </p:nvSpPr>
        <p:spPr>
          <a:xfrm>
            <a:off x="784019" y="4546799"/>
            <a:ext cx="2630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/>
              <a:t>Afvalwater niet direct</a:t>
            </a:r>
          </a:p>
          <a:p>
            <a:pPr algn="ctr"/>
            <a:r>
              <a:rPr lang="nl-NL" dirty="0" smtClean="0"/>
              <a:t>geschikt voor algenkweek</a:t>
            </a:r>
            <a:endParaRPr lang="nl-NL" dirty="0"/>
          </a:p>
        </p:txBody>
      </p:sp>
      <p:sp>
        <p:nvSpPr>
          <p:cNvPr id="54" name="Rechthoek 53"/>
          <p:cNvSpPr/>
          <p:nvPr/>
        </p:nvSpPr>
        <p:spPr>
          <a:xfrm rot="18959752">
            <a:off x="7337101" y="4288682"/>
            <a:ext cx="776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dirty="0" smtClean="0"/>
              <a:t>Lozing</a:t>
            </a:r>
            <a:endParaRPr lang="en-GB" dirty="0"/>
          </a:p>
        </p:txBody>
      </p:sp>
      <p:pic>
        <p:nvPicPr>
          <p:cNvPr id="56" name="Afbeelding 55" descr="C:\Users\Lievense\Dropbox\Camera Uploads\2012-08-23 10.46.45.jpg"/>
          <p:cNvPicPr/>
          <p:nvPr/>
        </p:nvPicPr>
        <p:blipFill rotWithShape="1">
          <a:blip r:embed="rId5" cstate="print"/>
          <a:srcRect l="6066" t="5405" r="52697" b="12838"/>
          <a:stretch/>
        </p:blipFill>
        <p:spPr bwMode="auto">
          <a:xfrm>
            <a:off x="1585344" y="5229408"/>
            <a:ext cx="1027363" cy="129614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3" name="Tekstvak 62"/>
          <p:cNvSpPr txBox="1"/>
          <p:nvPr/>
        </p:nvSpPr>
        <p:spPr>
          <a:xfrm>
            <a:off x="2696534" y="5544823"/>
            <a:ext cx="3208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Troebelheid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Hoog organisch gehalte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Hogere bacteriële druk</a:t>
            </a: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7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43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6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0500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830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kstvak 2"/>
          <p:cNvSpPr txBox="1"/>
          <p:nvPr/>
        </p:nvSpPr>
        <p:spPr>
          <a:xfrm>
            <a:off x="2411760" y="626209"/>
            <a:ext cx="64807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Afvalwater niet direct geschikt voor algenteelt</a:t>
            </a:r>
            <a:endParaRPr lang="nl-NL" sz="2500" dirty="0"/>
          </a:p>
        </p:txBody>
      </p:sp>
      <p:graphicFrame>
        <p:nvGraphicFramePr>
          <p:cNvPr id="15" name="Tabe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029249"/>
              </p:ext>
            </p:extLst>
          </p:nvPr>
        </p:nvGraphicFramePr>
        <p:xfrm>
          <a:off x="431540" y="1700808"/>
          <a:ext cx="8388932" cy="40031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6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8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33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34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 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UASB-effluent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ANPHOS©-effluent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1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COD (mg/L)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1203 ± 531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792 ± 498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5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Bacteriën (kiemgetal)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140.000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400.000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1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 err="1">
                          <a:effectLst/>
                        </a:rPr>
                        <a:t>Ntot</a:t>
                      </a:r>
                      <a:r>
                        <a:rPr lang="nl-NL" sz="1500" dirty="0">
                          <a:effectLst/>
                        </a:rPr>
                        <a:t> (mg/L)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258 ± 72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226 ± 78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81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NH4-N (mg/L)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204 ± 54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168 ± 51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81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PO4-P (mg/L)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64 ± 13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23,2 ± 2,15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81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 err="1">
                          <a:effectLst/>
                        </a:rPr>
                        <a:t>ortho</a:t>
                      </a:r>
                      <a:r>
                        <a:rPr lang="nl-NL" sz="1500" dirty="0">
                          <a:effectLst/>
                        </a:rPr>
                        <a:t> P (mg/L)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- 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8,5 ± 2,2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819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Silicium (mg/L)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>
                          <a:effectLst/>
                        </a:rPr>
                        <a:t>2,52</a:t>
                      </a:r>
                      <a:endParaRPr lang="en-US" sz="15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500" dirty="0">
                          <a:effectLst/>
                        </a:rPr>
                        <a:t>2,52</a:t>
                      </a:r>
                      <a:endParaRPr lang="en-US" sz="15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8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55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5179"/>
            <a:ext cx="9144000" cy="34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deboezemvrienden.nl/uploaded/images/companys/LambwestonMeyer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8302"/>
            <a:ext cx="1841731" cy="111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4" descr="https://encrypted-tbn3.gstatic.com/images?q=tbn:ANd9GcR5QU5XdWIFe-Szy0Qw0CILo0x0qtRw0_rKURg7SK1hnnS0742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7" descr="http://www.projectbureauzeeland.nl/pictures/to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kstvak 2"/>
          <p:cNvSpPr txBox="1"/>
          <p:nvPr/>
        </p:nvSpPr>
        <p:spPr>
          <a:xfrm>
            <a:off x="2411760" y="626209"/>
            <a:ext cx="64807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500" dirty="0" smtClean="0"/>
              <a:t>Voorbehandeling afvalwater</a:t>
            </a:r>
            <a:endParaRPr lang="nl-NL" sz="2500" dirty="0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Uitvoerbaar en Toepasbaar</a:t>
            </a:r>
          </a:p>
          <a:p>
            <a:pPr lvl="1"/>
            <a:r>
              <a:rPr lang="nl-NL" dirty="0" smtClean="0"/>
              <a:t>Filtratie</a:t>
            </a:r>
          </a:p>
          <a:p>
            <a:pPr lvl="1"/>
            <a:r>
              <a:rPr lang="nl-NL" dirty="0" smtClean="0"/>
              <a:t>Ozon behandeling</a:t>
            </a:r>
            <a:endParaRPr lang="nl-NL" dirty="0"/>
          </a:p>
        </p:txBody>
      </p:sp>
      <p:pic>
        <p:nvPicPr>
          <p:cNvPr id="12" name="Afbeelding 11" descr="C:\Users\Lievense\Dropbox\Camera Uploads\2012-08-23 10.46.45.jpg"/>
          <p:cNvPicPr/>
          <p:nvPr/>
        </p:nvPicPr>
        <p:blipFill>
          <a:blip r:embed="rId4" cstate="print"/>
          <a:srcRect l="6066" t="5405" r="13290" b="12838"/>
          <a:stretch>
            <a:fillRect/>
          </a:stretch>
        </p:blipFill>
        <p:spPr bwMode="auto">
          <a:xfrm>
            <a:off x="460375" y="3140968"/>
            <a:ext cx="3823593" cy="2880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3" name="Afbeelding 12" descr="C:\Users\Lievense\Dropbox\Camera Uploads\Kraanwater.Voedingswater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140968"/>
            <a:ext cx="3888432" cy="28803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399665-59ED-4918-AB2E-88B0F3E23476}" type="slidenum">
              <a:rPr lang="nl-NL" smtClean="0">
                <a:solidFill>
                  <a:schemeClr val="tx1"/>
                </a:solidFill>
              </a:rPr>
              <a:pPr/>
              <a:t>9</a:t>
            </a:fld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14788</TotalTime>
  <Words>761</Words>
  <Application>Microsoft Office PowerPoint</Application>
  <PresentationFormat>Diavoorstelling (4:3)</PresentationFormat>
  <Paragraphs>345</Paragraphs>
  <Slides>26</Slides>
  <Notes>1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Cambria</vt:lpstr>
      <vt:lpstr>Cambria Math</vt:lpstr>
      <vt:lpstr>Candara</vt:lpstr>
      <vt:lpstr>Times New Roman</vt:lpstr>
      <vt:lpstr>Kantoorthema</vt:lpstr>
      <vt:lpstr>Werkblad</vt:lpstr>
      <vt:lpstr>Algenkweek bij LambWeston / Meijer</vt:lpstr>
      <vt:lpstr>Opbouw presentatie</vt:lpstr>
      <vt:lpstr>Algenkweek</vt:lpstr>
      <vt:lpstr>PowerPoint-presentatie</vt:lpstr>
      <vt:lpstr>Nieuwe keten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Loes</dc:creator>
  <cp:lastModifiedBy>Tom Lievense</cp:lastModifiedBy>
  <cp:revision>196</cp:revision>
  <cp:lastPrinted>2013-02-22T13:59:19Z</cp:lastPrinted>
  <dcterms:created xsi:type="dcterms:W3CDTF">2013-01-28T16:30:10Z</dcterms:created>
  <dcterms:modified xsi:type="dcterms:W3CDTF">2019-12-19T14:31:05Z</dcterms:modified>
</cp:coreProperties>
</file>