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7" r:id="rId5"/>
    <p:sldId id="25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8" r:id="rId15"/>
    <p:sldId id="277" r:id="rId16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a Wolters" initials="DW" lastIdx="1" clrIdx="0">
    <p:extLst>
      <p:ext uri="{19B8F6BF-5375-455C-9EA6-DF929625EA0E}">
        <p15:presenceInfo xmlns:p15="http://schemas.microsoft.com/office/powerpoint/2012/main" userId="2c8ee1da20001bc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16-12-2019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9730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9994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9972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5164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noProof="0" smtClean="0"/>
              <a:t>7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57669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74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16-12-2019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VVE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Voor- en vroegschoolse educatie</a:t>
            </a:r>
          </a:p>
          <a:p>
            <a:r>
              <a:rPr lang="nl-NL" dirty="0"/>
              <a:t>Les 5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9C6C44-1154-4280-826B-B55BD684B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2" y="188641"/>
            <a:ext cx="9144001" cy="720080"/>
          </a:xfrm>
        </p:spPr>
        <p:txBody>
          <a:bodyPr/>
          <a:lstStyle/>
          <a:p>
            <a:r>
              <a:rPr lang="nl-NL" b="1" dirty="0"/>
              <a:t>Spelmateriaal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B936D9A-7D4C-44C2-9EFF-6FA703C4AC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23242" y="1196752"/>
            <a:ext cx="8460433" cy="4120479"/>
          </a:xfrm>
        </p:spPr>
        <p:txBody>
          <a:bodyPr/>
          <a:lstStyle/>
          <a:p>
            <a:r>
              <a:rPr lang="nl-NL" dirty="0"/>
              <a:t>Speelgoed is een prima hulpmiddel om tot spel te komen</a:t>
            </a:r>
          </a:p>
          <a:p>
            <a:endParaRPr lang="nl-NL" dirty="0"/>
          </a:p>
          <a:p>
            <a:r>
              <a:rPr lang="nl-NL" dirty="0"/>
              <a:t>De volgende punten zijn van belang: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Evenwichtig aanbod aan spelmateriaal dat past bij de leeftijd en spel uitlokt</a:t>
            </a:r>
          </a:p>
          <a:p>
            <a:pPr marL="285750" indent="-285750">
              <a:buFontTx/>
              <a:buChar char="-"/>
            </a:pPr>
            <a:r>
              <a:rPr lang="nl-NL" dirty="0"/>
              <a:t>Past het bij het ontwikkelingsniveau van de kinderen</a:t>
            </a:r>
          </a:p>
          <a:p>
            <a:pPr marL="285750" indent="-285750">
              <a:buFontTx/>
              <a:buChar char="-"/>
            </a:pPr>
            <a:r>
              <a:rPr lang="nl-NL" dirty="0"/>
              <a:t>Sluit het aan bij de belangstelling van kinderen</a:t>
            </a:r>
          </a:p>
          <a:p>
            <a:pPr marL="285750" indent="-285750">
              <a:buFontTx/>
              <a:buChar char="-"/>
            </a:pPr>
            <a:r>
              <a:rPr lang="nl-NL" dirty="0"/>
              <a:t>Ziet het er aantrekkelijk uit?</a:t>
            </a:r>
          </a:p>
          <a:p>
            <a:pPr marL="285750" indent="-285750">
              <a:buFontTx/>
              <a:buChar char="-"/>
            </a:pPr>
            <a:r>
              <a:rPr lang="nl-NL" dirty="0"/>
              <a:t>Is het veilig?</a:t>
            </a:r>
          </a:p>
          <a:p>
            <a:pPr marL="285750" indent="-285750">
              <a:buFontTx/>
              <a:buChar char="-"/>
            </a:pPr>
            <a:r>
              <a:rPr lang="nl-NL" dirty="0"/>
              <a:t>Valt er genoeg mee te ontdekken of mee te doen?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535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C27EA-2D9F-4EF6-AABB-A8D750E94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98" y="336250"/>
            <a:ext cx="9144001" cy="1082674"/>
          </a:xfrm>
        </p:spPr>
        <p:txBody>
          <a:bodyPr/>
          <a:lstStyle/>
          <a:p>
            <a:r>
              <a:rPr lang="nl-NL" b="1" dirty="0"/>
              <a:t>Opdracht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A85CE14-8466-477C-BD4F-066210DC46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3998" y="1828800"/>
            <a:ext cx="7740353" cy="3400399"/>
          </a:xfrm>
        </p:spPr>
        <p:txBody>
          <a:bodyPr>
            <a:normAutofit/>
          </a:bodyPr>
          <a:lstStyle/>
          <a:p>
            <a:r>
              <a:rPr lang="nl-NL" dirty="0"/>
              <a:t>Welke spellen zou jij aanraden of spelen met kinderen van vier tot acht?</a:t>
            </a:r>
          </a:p>
          <a:p>
            <a:r>
              <a:rPr lang="nl-NL" dirty="0"/>
              <a:t>Waarom dat spel? en welke ontwikkelingsgebieden stimuleert het spel?</a:t>
            </a:r>
          </a:p>
          <a:p>
            <a:endParaRPr lang="nl-NL" dirty="0"/>
          </a:p>
          <a:p>
            <a:r>
              <a:rPr lang="nl-NL" dirty="0"/>
              <a:t>Welke spellen zou jij aanraden of spelen met kinderen van acht tot twaalf?</a:t>
            </a:r>
          </a:p>
          <a:p>
            <a:r>
              <a:rPr lang="nl-NL" dirty="0"/>
              <a:t>Waarom dat spel? en welke ontwikkelingsgebieden stimuleert het spel? 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Als je klaar bent kan je verder werken aan je spellenboek!</a:t>
            </a:r>
          </a:p>
        </p:txBody>
      </p:sp>
    </p:spTree>
    <p:extLst>
      <p:ext uri="{BB962C8B-B14F-4D97-AF65-F5344CB8AC3E}">
        <p14:creationId xmlns:p14="http://schemas.microsoft.com/office/powerpoint/2010/main" val="150004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6C81DD-AD61-4AF8-ACB7-37995D1D9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98" y="365126"/>
            <a:ext cx="9144001" cy="1082674"/>
          </a:xfrm>
        </p:spPr>
        <p:txBody>
          <a:bodyPr/>
          <a:lstStyle/>
          <a:p>
            <a:r>
              <a:rPr lang="nl-NL" b="1" dirty="0"/>
              <a:t>Tot slot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3E1F5E1-EBA7-4F30-AF47-2B0A037BD7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3998" y="1828800"/>
            <a:ext cx="8604449" cy="3040359"/>
          </a:xfrm>
        </p:spPr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Hoe ver zijn jullie met het spellenboek?</a:t>
            </a:r>
          </a:p>
          <a:p>
            <a:endParaRPr lang="nl-NL" dirty="0"/>
          </a:p>
          <a:p>
            <a:r>
              <a:rPr lang="nl-NL" dirty="0"/>
              <a:t>en</a:t>
            </a:r>
          </a:p>
          <a:p>
            <a:endParaRPr lang="nl-NL" dirty="0"/>
          </a:p>
          <a:p>
            <a:r>
              <a:rPr lang="nl-NL" dirty="0"/>
              <a:t>Gaan jullie nog leuke dingen doen in de kerstvakantie? </a:t>
            </a:r>
          </a:p>
        </p:txBody>
      </p:sp>
    </p:spTree>
    <p:extLst>
      <p:ext uri="{BB962C8B-B14F-4D97-AF65-F5344CB8AC3E}">
        <p14:creationId xmlns:p14="http://schemas.microsoft.com/office/powerpoint/2010/main" val="131153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Terugblik vorige week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503712" y="2852936"/>
            <a:ext cx="5486400" cy="914400"/>
          </a:xfrm>
        </p:spPr>
        <p:txBody>
          <a:bodyPr rtlCol="0"/>
          <a:lstStyle/>
          <a:p>
            <a:r>
              <a:rPr lang="nl-NL" dirty="0"/>
              <a:t>Spelontwikkeling bij baby’s en peuters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71464" y="365126"/>
            <a:ext cx="9396536" cy="1082674"/>
          </a:xfrm>
        </p:spPr>
        <p:txBody>
          <a:bodyPr rtlCol="0"/>
          <a:lstStyle/>
          <a:p>
            <a:pPr rtl="0"/>
            <a:r>
              <a:rPr lang="nl-NL" b="1" dirty="0"/>
              <a:t>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71464" y="1828800"/>
            <a:ext cx="9396536" cy="3474720"/>
          </a:xfrm>
        </p:spPr>
        <p:txBody>
          <a:bodyPr rtlCol="0"/>
          <a:lstStyle/>
          <a:p>
            <a:pPr rtl="0"/>
            <a:r>
              <a:rPr lang="nl-NL" dirty="0"/>
              <a:t>Spelontwikkeling bij vier tot acht jarigen en acht tot twaalf jarigen</a:t>
            </a:r>
          </a:p>
          <a:p>
            <a:pPr rtl="0"/>
            <a:r>
              <a:rPr lang="nl-NL" dirty="0"/>
              <a:t>Spelmateriaal/spelbegeleiding 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Doelen:</a:t>
            </a:r>
          </a:p>
          <a:p>
            <a:pPr marL="0" indent="0" rtl="0">
              <a:buNone/>
            </a:pPr>
            <a:r>
              <a:rPr lang="nl-NL" dirty="0"/>
              <a:t>Na deze les kan je in eigen woorden drie punten benoemen wat een vier tot achtjarig kind meer doet in de spelontwikkeling dan een twee tot vierjarig kind.</a:t>
            </a:r>
          </a:p>
          <a:p>
            <a:pPr marL="0" indent="0" rtl="0">
              <a:buNone/>
            </a:pPr>
            <a:endParaRPr lang="nl-NL" dirty="0"/>
          </a:p>
          <a:p>
            <a:pPr marL="0" indent="0" rtl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365126"/>
            <a:ext cx="9144000" cy="1082674"/>
          </a:xfrm>
        </p:spPr>
        <p:txBody>
          <a:bodyPr rtlCol="0"/>
          <a:lstStyle/>
          <a:p>
            <a:pPr rtl="0"/>
            <a:r>
              <a:rPr lang="nl-NL" b="1" dirty="0"/>
              <a:t>Spelontwikkeling bij vier tot acht jarigen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4"/>
            <a:ext cx="7956376" cy="3691607"/>
          </a:xfrm>
        </p:spPr>
        <p:txBody>
          <a:bodyPr rtlCol="0"/>
          <a:lstStyle/>
          <a:p>
            <a:pPr rtl="0"/>
            <a:r>
              <a:rPr lang="nl-NL" dirty="0"/>
              <a:t>Kind speelt zelfstandiger</a:t>
            </a:r>
          </a:p>
          <a:p>
            <a:pPr rtl="0"/>
            <a:r>
              <a:rPr lang="nl-NL" dirty="0"/>
              <a:t>Kind neemt meer initiatief</a:t>
            </a:r>
          </a:p>
          <a:p>
            <a:pPr rtl="0"/>
            <a:r>
              <a:rPr lang="nl-NL" dirty="0"/>
              <a:t>Spel ontwikkelt en wordt gevarieerder</a:t>
            </a:r>
          </a:p>
          <a:p>
            <a:pPr rtl="0"/>
            <a:r>
              <a:rPr lang="nl-NL" dirty="0"/>
              <a:t>Verschil tussen jongens spellen en meisjes spellen</a:t>
            </a:r>
          </a:p>
          <a:p>
            <a:pPr rtl="0"/>
            <a:r>
              <a:rPr lang="nl-NL" dirty="0"/>
              <a:t>Vaardiger in bewegen</a:t>
            </a:r>
          </a:p>
          <a:p>
            <a:pPr rtl="0"/>
            <a:r>
              <a:rPr lang="nl-NL" dirty="0"/>
              <a:t>Bouwen met constructiematerialen </a:t>
            </a:r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15480" y="365126"/>
            <a:ext cx="9252520" cy="1082674"/>
          </a:xfrm>
        </p:spPr>
        <p:txBody>
          <a:bodyPr rtlCol="0"/>
          <a:lstStyle/>
          <a:p>
            <a:pPr rtl="0"/>
            <a:r>
              <a:rPr lang="nl-NL" b="1" dirty="0"/>
              <a:t>Spelontwikkeling bij vier tot acht jarigen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991544" y="2132856"/>
            <a:ext cx="4497640" cy="3383301"/>
          </a:xfrm>
        </p:spPr>
        <p:txBody>
          <a:bodyPr rtlCol="0"/>
          <a:lstStyle/>
          <a:p>
            <a:r>
              <a:rPr lang="nl-NL" dirty="0"/>
              <a:t>Spelen met fantasie</a:t>
            </a:r>
          </a:p>
          <a:p>
            <a:pPr rtl="0"/>
            <a:r>
              <a:rPr lang="nl-NL" dirty="0"/>
              <a:t>Spelen met regels</a:t>
            </a:r>
          </a:p>
          <a:p>
            <a:pPr rtl="0"/>
            <a:r>
              <a:rPr lang="nl-NL" dirty="0"/>
              <a:t>Samen spelen </a:t>
            </a:r>
          </a:p>
        </p:txBody>
      </p:sp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35560" y="365126"/>
            <a:ext cx="8532440" cy="1082674"/>
          </a:xfrm>
        </p:spPr>
        <p:txBody>
          <a:bodyPr rtlCol="0"/>
          <a:lstStyle/>
          <a:p>
            <a:pPr rtl="0"/>
            <a:r>
              <a:rPr lang="nl-NL" b="1" dirty="0"/>
              <a:t>Spelontwikkeling bij acht tot twaalf jarigen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F6BC443-A962-4C9D-88B2-70E1435FA3B3}"/>
              </a:ext>
            </a:extLst>
          </p:cNvPr>
          <p:cNvSpPr txBox="1"/>
          <p:nvPr/>
        </p:nvSpPr>
        <p:spPr>
          <a:xfrm>
            <a:off x="2135560" y="2204864"/>
            <a:ext cx="720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Cognitieve ontwikkeling wordt meer gestimuleerd door spel</a:t>
            </a:r>
          </a:p>
          <a:p>
            <a:endParaRPr lang="nl-NL" dirty="0"/>
          </a:p>
          <a:p>
            <a:r>
              <a:rPr lang="nl-NL" dirty="0"/>
              <a:t>Schrijven, rekenen, abstracter denken (geen speelgoed nodig zijn om te kunnen spelen) </a:t>
            </a:r>
          </a:p>
          <a:p>
            <a:endParaRPr lang="nl-NL" dirty="0"/>
          </a:p>
          <a:p>
            <a:r>
              <a:rPr lang="nl-NL" dirty="0"/>
              <a:t>Bewegingsspel: meer leren beheersen van specifieke vaardigheden</a:t>
            </a:r>
          </a:p>
          <a:p>
            <a:endParaRPr lang="nl-NL" dirty="0"/>
          </a:p>
          <a:p>
            <a:r>
              <a:rPr lang="nl-NL" dirty="0"/>
              <a:t>Moeilijke balspelen, skaten en kunstjes maken,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EF91B39-D0FE-4220-8676-58A465AC517A}"/>
              </a:ext>
            </a:extLst>
          </p:cNvPr>
          <p:cNvSpPr txBox="1"/>
          <p:nvPr/>
        </p:nvSpPr>
        <p:spPr>
          <a:xfrm>
            <a:off x="2135560" y="692696"/>
            <a:ext cx="7433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Spelontwikkeling bij acht tot twaalf jarigen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41C14EA-2D44-4B32-A8AC-F5780894E709}"/>
              </a:ext>
            </a:extLst>
          </p:cNvPr>
          <p:cNvSpPr txBox="1"/>
          <p:nvPr/>
        </p:nvSpPr>
        <p:spPr>
          <a:xfrm>
            <a:off x="2035858" y="2060848"/>
            <a:ext cx="76328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Bouwen met een plan</a:t>
            </a:r>
          </a:p>
          <a:p>
            <a:endParaRPr lang="nl-NL" dirty="0"/>
          </a:p>
          <a:p>
            <a:r>
              <a:rPr lang="nl-NL" dirty="0"/>
              <a:t>Van rollenspel naar toneelspel</a:t>
            </a:r>
          </a:p>
          <a:p>
            <a:endParaRPr lang="nl-NL" dirty="0"/>
          </a:p>
          <a:p>
            <a:r>
              <a:rPr lang="nl-NL" dirty="0"/>
              <a:t>Strategisch spel </a:t>
            </a:r>
          </a:p>
          <a:p>
            <a:endParaRPr lang="nl-NL" dirty="0"/>
          </a:p>
          <a:p>
            <a:r>
              <a:rPr lang="nl-NL" dirty="0"/>
              <a:t>Sociale vaardigheden met samenspel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501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39516" y="116632"/>
            <a:ext cx="9144001" cy="648072"/>
          </a:xfrm>
        </p:spPr>
        <p:txBody>
          <a:bodyPr rtlCol="0"/>
          <a:lstStyle/>
          <a:p>
            <a:pPr rtl="0"/>
            <a:r>
              <a:rPr lang="nl-NL" b="1" dirty="0"/>
              <a:t>Spel begeleiden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39516" y="1052736"/>
            <a:ext cx="8712968" cy="4664074"/>
          </a:xfrm>
        </p:spPr>
        <p:txBody>
          <a:bodyPr rtlCol="0">
            <a:normAutofit/>
          </a:bodyPr>
          <a:lstStyle/>
          <a:p>
            <a:pPr rtl="0"/>
            <a:r>
              <a:rPr lang="nl-NL" b="1" dirty="0"/>
              <a:t>Door voorwaarden te scheppen</a:t>
            </a:r>
          </a:p>
          <a:p>
            <a:pPr rtl="0"/>
            <a:r>
              <a:rPr lang="nl-NL" dirty="0"/>
              <a:t>Veilige en vertrouwde omgeving</a:t>
            </a:r>
          </a:p>
          <a:p>
            <a:pPr rtl="0"/>
            <a:endParaRPr lang="nl-NL" b="1" dirty="0"/>
          </a:p>
          <a:p>
            <a:pPr rtl="0"/>
            <a:r>
              <a:rPr lang="nl-NL" b="1" dirty="0"/>
              <a:t>Persoonlijke aandacht voor het kind</a:t>
            </a:r>
          </a:p>
          <a:p>
            <a:pPr rtl="0"/>
            <a:r>
              <a:rPr lang="nl-NL" dirty="0"/>
              <a:t>Praatje, er zijn als het even niet goed gaat met het kind</a:t>
            </a:r>
          </a:p>
          <a:p>
            <a:pPr rtl="0"/>
            <a:endParaRPr lang="nl-NL" dirty="0"/>
          </a:p>
          <a:p>
            <a:pPr rtl="0"/>
            <a:r>
              <a:rPr lang="nl-NL" b="1" dirty="0"/>
              <a:t>Vrijheid binnen grenzen</a:t>
            </a:r>
          </a:p>
          <a:p>
            <a:pPr rtl="0"/>
            <a:r>
              <a:rPr lang="nl-NL" dirty="0"/>
              <a:t>Structuur bieden en niet te veel bemoeien</a:t>
            </a:r>
          </a:p>
          <a:p>
            <a:pPr rtl="0"/>
            <a:endParaRPr lang="nl-NL" dirty="0"/>
          </a:p>
          <a:p>
            <a:pPr rtl="0"/>
            <a:r>
              <a:rPr lang="nl-NL" b="1" dirty="0"/>
              <a:t>Spel stimuleren</a:t>
            </a:r>
          </a:p>
          <a:p>
            <a:pPr rtl="0"/>
            <a:r>
              <a:rPr lang="nl-NL" dirty="0"/>
              <a:t>Door bevestiging, belonen, structuur te bieden en verwoorden wat er gebeurd 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56B78-FC07-410A-A4F3-46745D95B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3552" y="404664"/>
            <a:ext cx="9144001" cy="755104"/>
          </a:xfrm>
        </p:spPr>
        <p:txBody>
          <a:bodyPr/>
          <a:lstStyle/>
          <a:p>
            <a:r>
              <a:rPr lang="nl-NL" b="1" dirty="0"/>
              <a:t>Spelen is leren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B23E74D-CFF3-4CC7-A21A-E3CA1D5C4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63552" y="1556792"/>
            <a:ext cx="8964490" cy="4408512"/>
          </a:xfrm>
        </p:spPr>
        <p:txBody>
          <a:bodyPr>
            <a:normAutofit/>
          </a:bodyPr>
          <a:lstStyle/>
          <a:p>
            <a:r>
              <a:rPr lang="nl-NL" dirty="0"/>
              <a:t>Emotioneel</a:t>
            </a:r>
          </a:p>
          <a:p>
            <a:r>
              <a:rPr lang="nl-NL" dirty="0"/>
              <a:t>Cognitief</a:t>
            </a:r>
          </a:p>
          <a:p>
            <a:r>
              <a:rPr lang="nl-NL" dirty="0"/>
              <a:t>Sociaal</a:t>
            </a:r>
          </a:p>
          <a:p>
            <a:r>
              <a:rPr lang="nl-NL" dirty="0"/>
              <a:t>Lichamelijk</a:t>
            </a:r>
          </a:p>
          <a:p>
            <a:endParaRPr lang="nl-NL" dirty="0"/>
          </a:p>
          <a:p>
            <a:r>
              <a:rPr lang="nl-NL" b="1" dirty="0"/>
              <a:t>Identiteit</a:t>
            </a:r>
          </a:p>
          <a:p>
            <a:r>
              <a:rPr lang="nl-NL" dirty="0"/>
              <a:t>Kind krijg al spelende een beeld van zichzelf en van de ander</a:t>
            </a:r>
          </a:p>
          <a:p>
            <a:pPr marL="285750" indent="-285750">
              <a:buFontTx/>
              <a:buChar char="-"/>
            </a:pPr>
            <a:r>
              <a:rPr lang="nl-NL" dirty="0"/>
              <a:t>Ervaren hoe ze op elkaar reageren</a:t>
            </a:r>
          </a:p>
          <a:p>
            <a:pPr marL="285750" indent="-285750">
              <a:buFontTx/>
              <a:buChar char="-"/>
            </a:pPr>
            <a:r>
              <a:rPr lang="nl-NL" dirty="0"/>
              <a:t>Ervaren hoe ze reageren op tegenslagen/spanningen</a:t>
            </a:r>
          </a:p>
          <a:p>
            <a:pPr marL="285750" indent="-285750">
              <a:buFontTx/>
              <a:buChar char="-"/>
            </a:pPr>
            <a:r>
              <a:rPr lang="nl-NL" dirty="0"/>
              <a:t>Ontdekken hun sterke en zwakkere kanten</a:t>
            </a:r>
          </a:p>
        </p:txBody>
      </p:sp>
    </p:spTree>
    <p:extLst>
      <p:ext uri="{BB962C8B-B14F-4D97-AF65-F5344CB8AC3E}">
        <p14:creationId xmlns:p14="http://schemas.microsoft.com/office/powerpoint/2010/main" val="322094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A15C6C-6BB6-4DB6-B7D6-7F14EAB2CC5C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40</TotalTime>
  <Words>424</Words>
  <Application>Microsoft Office PowerPoint</Application>
  <PresentationFormat>Breedbeeld</PresentationFormat>
  <Paragraphs>96</Paragraphs>
  <Slides>12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Vriendjes, formaat 16 x 9</vt:lpstr>
      <vt:lpstr>VVE</vt:lpstr>
      <vt:lpstr>Terugblik vorige week</vt:lpstr>
      <vt:lpstr>Vandaag</vt:lpstr>
      <vt:lpstr>Spelontwikkeling bij vier tot acht jarigen</vt:lpstr>
      <vt:lpstr>Spelontwikkeling bij vier tot acht jarigen</vt:lpstr>
      <vt:lpstr>Spelontwikkeling bij acht tot twaalf jarigen</vt:lpstr>
      <vt:lpstr>PowerPoint-presentatie</vt:lpstr>
      <vt:lpstr>Spel begeleiden</vt:lpstr>
      <vt:lpstr>Spelen is leren</vt:lpstr>
      <vt:lpstr>Spelmateriaal</vt:lpstr>
      <vt:lpstr>Opdracht</vt:lpstr>
      <vt:lpstr>Tot slot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Dana Wolters</dc:creator>
  <cp:keywords/>
  <cp:lastModifiedBy>Dana Wolters</cp:lastModifiedBy>
  <cp:revision>6</cp:revision>
  <dcterms:created xsi:type="dcterms:W3CDTF">2019-12-12T14:19:32Z</dcterms:created>
  <dcterms:modified xsi:type="dcterms:W3CDTF">2019-12-16T06:33:04Z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