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1" r:id="rId19"/>
    <p:sldId id="270" r:id="rId20"/>
    <p:sldId id="272" r:id="rId21"/>
    <p:sldId id="273" r:id="rId22"/>
    <p:sldId id="274" r:id="rId23"/>
    <p:sldId id="276" r:id="rId24"/>
    <p:sldId id="275" r:id="rId25"/>
    <p:sldId id="277" r:id="rId26"/>
    <p:sldId id="278" r:id="rId27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4DB684A-E4B8-065F-F97B-F4CB5E4B50E3}" v="1373" dt="2019-10-06T18:52:29.58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8" d="100"/>
          <a:sy n="68" d="100"/>
        </p:scale>
        <p:origin x="464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microsoft.com/office/2015/10/relationships/revisionInfo" Target="revisionInfo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de stijl te bewerken</a:t>
            </a:r>
            <a:endParaRPr lang="de-DE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  <a:endParaRPr lang="de-D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53BDC-9EAE-49FE-9892-958C9F845175}" type="datetimeFigureOut">
              <a:rPr lang="de-DE" smtClean="0"/>
              <a:t>24.11.2019</a:t>
            </a:fld>
            <a:endParaRPr lang="de-D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814C8-F66B-4915-9FEC-D62A1DED085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492990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de-DE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de-D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53BDC-9EAE-49FE-9892-958C9F845175}" type="datetimeFigureOut">
              <a:rPr lang="de-DE" smtClean="0"/>
              <a:t>24.11.2019</a:t>
            </a:fld>
            <a:endParaRPr lang="de-D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814C8-F66B-4915-9FEC-D62A1DED085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159672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de stijl te bewerken</a:t>
            </a:r>
            <a:endParaRPr lang="de-DE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de-D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53BDC-9EAE-49FE-9892-958C9F845175}" type="datetimeFigureOut">
              <a:rPr lang="de-DE" smtClean="0"/>
              <a:t>24.11.2019</a:t>
            </a:fld>
            <a:endParaRPr lang="de-D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814C8-F66B-4915-9FEC-D62A1DED085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311195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de-DE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de-D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53BDC-9EAE-49FE-9892-958C9F845175}" type="datetimeFigureOut">
              <a:rPr lang="de-DE" smtClean="0"/>
              <a:t>24.11.2019</a:t>
            </a:fld>
            <a:endParaRPr lang="de-D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814C8-F66B-4915-9FEC-D62A1DED085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859122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de stijl te bewerken</a:t>
            </a:r>
            <a:endParaRPr lang="de-D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53BDC-9EAE-49FE-9892-958C9F845175}" type="datetimeFigureOut">
              <a:rPr lang="de-DE" smtClean="0"/>
              <a:t>24.11.2019</a:t>
            </a:fld>
            <a:endParaRPr lang="de-D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814C8-F66B-4915-9FEC-D62A1DED085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434957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de-DE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de-DE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de-DE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53BDC-9EAE-49FE-9892-958C9F845175}" type="datetimeFigureOut">
              <a:rPr lang="de-DE" smtClean="0"/>
              <a:t>24.11.2019</a:t>
            </a:fld>
            <a:endParaRPr lang="de-D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814C8-F66B-4915-9FEC-D62A1DED085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578114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de-D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de-DE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de-DE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53BDC-9EAE-49FE-9892-958C9F845175}" type="datetimeFigureOut">
              <a:rPr lang="de-DE" smtClean="0"/>
              <a:t>24.11.2019</a:t>
            </a:fld>
            <a:endParaRPr lang="de-DE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814C8-F66B-4915-9FEC-D62A1DED085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483159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de-DE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53BDC-9EAE-49FE-9892-958C9F845175}" type="datetimeFigureOut">
              <a:rPr lang="de-DE" smtClean="0"/>
              <a:t>24.11.2019</a:t>
            </a:fld>
            <a:endParaRPr lang="de-DE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814C8-F66B-4915-9FEC-D62A1DED085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377826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53BDC-9EAE-49FE-9892-958C9F845175}" type="datetimeFigureOut">
              <a:rPr lang="de-DE" smtClean="0"/>
              <a:t>24.11.2019</a:t>
            </a:fld>
            <a:endParaRPr lang="de-DE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814C8-F66B-4915-9FEC-D62A1DED085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496041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  <a:endParaRPr lang="de-DE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de-DE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53BDC-9EAE-49FE-9892-958C9F845175}" type="datetimeFigureOut">
              <a:rPr lang="de-DE" smtClean="0"/>
              <a:t>24.11.2019</a:t>
            </a:fld>
            <a:endParaRPr lang="de-D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814C8-F66B-4915-9FEC-D62A1DED085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683892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  <a:endParaRPr lang="de-DE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53BDC-9EAE-49FE-9892-958C9F845175}" type="datetimeFigureOut">
              <a:rPr lang="de-DE" smtClean="0"/>
              <a:t>24.11.2019</a:t>
            </a:fld>
            <a:endParaRPr lang="de-D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814C8-F66B-4915-9FEC-D62A1DED085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42924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  <a:endParaRPr lang="de-D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de-D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953BDC-9EAE-49FE-9892-958C9F845175}" type="datetimeFigureOut">
              <a:rPr lang="de-DE" smtClean="0"/>
              <a:t>24.11.2019</a:t>
            </a:fld>
            <a:endParaRPr lang="de-D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D814C8-F66B-4915-9FEC-D62A1DED085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105468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youtu.be/Gor0Uz9bNRU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nl.wikipedia.org/wiki/Milli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nl.wikipedia.org/wiki/Samengestelde_stof" TargetMode="External"/><Relationship Id="rId5" Type="http://schemas.openxmlformats.org/officeDocument/2006/relationships/hyperlink" Target="https://nl.wikipedia.org/wiki/Oplosmiddel" TargetMode="External"/><Relationship Id="rId4" Type="http://schemas.openxmlformats.org/officeDocument/2006/relationships/hyperlink" Target="https://nl.wikipedia.org/wiki/Oplossing_(scheikunde)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23962611-DFD5-4092-AAFD-559E3DFCE2C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5488" y="0"/>
            <a:ext cx="10910292" cy="6858000"/>
          </a:xfrm>
          <a:prstGeom prst="rect">
            <a:avLst/>
          </a:prstGeom>
          <a:gradFill>
            <a:gsLst>
              <a:gs pos="0">
                <a:schemeClr val="accent1">
                  <a:lumMod val="90000"/>
                </a:schemeClr>
              </a:gs>
              <a:gs pos="25000">
                <a:schemeClr val="accent1">
                  <a:lumMod val="90000"/>
                </a:schemeClr>
              </a:gs>
              <a:gs pos="94000">
                <a:schemeClr val="bg2">
                  <a:lumMod val="25000"/>
                </a:schemeClr>
              </a:gs>
              <a:gs pos="100000">
                <a:schemeClr val="bg2">
                  <a:lumMod val="25000"/>
                </a:schemeClr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2270F1FA-0425-408F-9861-80BF5AFB276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3045368" y="2043663"/>
            <a:ext cx="6105194" cy="2031055"/>
          </a:xfrm>
        </p:spPr>
        <p:txBody>
          <a:bodyPr>
            <a:normAutofit/>
          </a:bodyPr>
          <a:lstStyle/>
          <a:p>
            <a:r>
              <a:rPr lang="de-DE">
                <a:solidFill>
                  <a:srgbClr val="FFFFFF"/>
                </a:solidFill>
                <a:cs typeface="Calibri Light"/>
              </a:rPr>
              <a:t>Oplossen</a:t>
            </a:r>
            <a:endParaRPr lang="de-DE">
              <a:solidFill>
                <a:srgbClr val="FFFFFF"/>
              </a:solidFill>
            </a:endParaRP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3045368" y="4074718"/>
            <a:ext cx="6105194" cy="682079"/>
          </a:xfrm>
        </p:spPr>
        <p:txBody>
          <a:bodyPr vert="horz" lIns="91440" tIns="45720" rIns="91440" bIns="45720" rtlCol="0">
            <a:normAutofit/>
          </a:bodyPr>
          <a:lstStyle/>
          <a:p>
            <a:r>
              <a:rPr lang="de-DE">
                <a:solidFill>
                  <a:srgbClr val="FFFFFF"/>
                </a:solidFill>
                <a:cs typeface="Calibri"/>
              </a:rPr>
              <a:t>Verpleegkundig Rekenen</a:t>
            </a:r>
            <a:endParaRPr lang="de-DE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143903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>
            <a:extLst>
              <a:ext uri="{FF2B5EF4-FFF2-40B4-BE49-F238E27FC236}">
                <a16:creationId xmlns:a16="http://schemas.microsoft.com/office/drawing/2014/main" id="{4351DFE5-F63D-4BE0-BDA9-E3EB88F01AA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55601" y="0"/>
            <a:ext cx="11480494" cy="2753936"/>
          </a:xfrm>
          <a:prstGeom prst="rect">
            <a:avLst/>
          </a:prstGeom>
          <a:gradFill>
            <a:gsLst>
              <a:gs pos="0">
                <a:schemeClr val="accent1">
                  <a:lumMod val="90000"/>
                </a:schemeClr>
              </a:gs>
              <a:gs pos="25000">
                <a:schemeClr val="accent1">
                  <a:lumMod val="90000"/>
                </a:schemeClr>
              </a:gs>
              <a:gs pos="94000">
                <a:schemeClr val="bg2">
                  <a:lumMod val="25000"/>
                </a:schemeClr>
              </a:gs>
              <a:gs pos="100000">
                <a:schemeClr val="bg2">
                  <a:lumMod val="25000"/>
                </a:schemeClr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3AA16612-ACD2-4A16-8F2B-4514FD6BF28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F3ACE3EF-8136-4387-B73A-071CB43B3E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79226" y="826680"/>
            <a:ext cx="9833548" cy="1325563"/>
          </a:xfrm>
        </p:spPr>
        <p:txBody>
          <a:bodyPr>
            <a:normAutofit/>
          </a:bodyPr>
          <a:lstStyle/>
          <a:p>
            <a:pPr algn="ctr"/>
            <a:r>
              <a:rPr lang="nl-NL" sz="4000">
                <a:solidFill>
                  <a:srgbClr val="FFFFFF"/>
                </a:solidFill>
                <a:cs typeface="Calibri Light"/>
              </a:rPr>
              <a:t>Filmpje meneer Megens</a:t>
            </a:r>
            <a:endParaRPr lang="nl-NL" sz="4000">
              <a:solidFill>
                <a:srgbClr val="FFFFFF"/>
              </a:solidFill>
            </a:endParaRP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4CCE1AB-99A7-4D8E-8799-3CC1CF1A78A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79226" y="3092970"/>
            <a:ext cx="9833548" cy="2693976"/>
          </a:xfrm>
        </p:spPr>
        <p:txBody>
          <a:bodyPr vert="horz" lIns="91440" tIns="45720" rIns="91440" bIns="45720" rtlCol="0">
            <a:normAutofit/>
          </a:bodyPr>
          <a:lstStyle/>
          <a:p>
            <a:r>
              <a:rPr lang="nl-NL" sz="2000">
                <a:solidFill>
                  <a:srgbClr val="000000"/>
                </a:solidFill>
                <a:ea typeface="+mn-lt"/>
                <a:cs typeface="+mn-lt"/>
                <a:hlinkClick r:id="rId3"/>
              </a:rPr>
              <a:t>https://youtu.be/Gor0Uz9bNRU</a:t>
            </a:r>
          </a:p>
          <a:p>
            <a:endParaRPr lang="nl-NL" sz="2000">
              <a:solidFill>
                <a:srgbClr val="000000"/>
              </a:solidFill>
              <a:cs typeface="Calibri"/>
            </a:endParaRPr>
          </a:p>
          <a:p>
            <a:pPr marL="0" indent="0">
              <a:buNone/>
            </a:pPr>
            <a:r>
              <a:rPr lang="nl-NL" sz="2000">
                <a:solidFill>
                  <a:srgbClr val="000000"/>
                </a:solidFill>
                <a:cs typeface="Calibri"/>
              </a:rPr>
              <a:t>Er zijn drie varianten waarop de sterkte van het medicijn aangegeven staat.</a:t>
            </a:r>
            <a:endParaRPr lang="nl-NL" sz="2000">
              <a:solidFill>
                <a:srgbClr val="000000"/>
              </a:solidFill>
              <a:ea typeface="+mn-lt"/>
              <a:cs typeface="+mn-lt"/>
            </a:endParaRPr>
          </a:p>
          <a:p>
            <a:r>
              <a:rPr lang="nl-NL" sz="2000">
                <a:solidFill>
                  <a:srgbClr val="000000"/>
                </a:solidFill>
                <a:cs typeface="Calibri"/>
              </a:rPr>
              <a:t>In een %-vorm</a:t>
            </a:r>
            <a:endParaRPr lang="nl-NL" sz="2000">
              <a:solidFill>
                <a:srgbClr val="000000"/>
              </a:solidFill>
              <a:ea typeface="+mn-lt"/>
              <a:cs typeface="+mn-lt"/>
            </a:endParaRPr>
          </a:p>
          <a:p>
            <a:r>
              <a:rPr lang="nl-NL" sz="2000">
                <a:solidFill>
                  <a:srgbClr val="000000"/>
                </a:solidFill>
                <a:cs typeface="Calibri"/>
              </a:rPr>
              <a:t>Notitie als mg/ml</a:t>
            </a:r>
            <a:endParaRPr lang="nl-NL" sz="2000">
              <a:solidFill>
                <a:srgbClr val="000000"/>
              </a:solidFill>
              <a:ea typeface="+mn-lt"/>
              <a:cs typeface="+mn-lt"/>
            </a:endParaRPr>
          </a:p>
          <a:p>
            <a:r>
              <a:rPr lang="nl-NL" sz="2000">
                <a:solidFill>
                  <a:srgbClr val="000000"/>
                </a:solidFill>
                <a:cs typeface="Calibri"/>
              </a:rPr>
              <a:t>Notitie als IE/ml</a:t>
            </a:r>
            <a:endParaRPr lang="nl-NL" sz="2000">
              <a:solidFill>
                <a:srgbClr val="000000"/>
              </a:solidFill>
              <a:ea typeface="+mn-lt"/>
              <a:cs typeface="+mn-lt"/>
            </a:endParaRPr>
          </a:p>
          <a:p>
            <a:endParaRPr lang="nl-NL" sz="2000">
              <a:solidFill>
                <a:srgbClr val="000000"/>
              </a:solidFill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29216354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5" name="Rectangle 7">
            <a:extLst>
              <a:ext uri="{FF2B5EF4-FFF2-40B4-BE49-F238E27FC236}">
                <a16:creationId xmlns:a16="http://schemas.microsoft.com/office/drawing/2014/main" id="{3B854194-185D-494D-905C-7C7CB2E30F6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608211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9">
            <a:extLst>
              <a:ext uri="{FF2B5EF4-FFF2-40B4-BE49-F238E27FC236}">
                <a16:creationId xmlns:a16="http://schemas.microsoft.com/office/drawing/2014/main" id="{B4F5FA0D-0104-4987-8241-EFF7C85B88D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12191998" cy="6858000"/>
          </a:xfrm>
          <a:prstGeom prst="rect">
            <a:avLst/>
          </a:prstGeom>
          <a:gradFill>
            <a:gsLst>
              <a:gs pos="0">
                <a:schemeClr val="accent1">
                  <a:lumMod val="90000"/>
                </a:schemeClr>
              </a:gs>
              <a:gs pos="25000">
                <a:schemeClr val="accent1">
                  <a:lumMod val="90000"/>
                </a:schemeClr>
              </a:gs>
              <a:gs pos="94000">
                <a:schemeClr val="bg2">
                  <a:lumMod val="25000"/>
                </a:schemeClr>
              </a:gs>
              <a:gs pos="100000">
                <a:schemeClr val="bg2">
                  <a:lumMod val="25000"/>
                </a:schemeClr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2897127E-6CEF-446C-BE87-93B7C46E49D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477EE079-3AF8-4CDD-B756-5AFD39431B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0079" y="2053641"/>
            <a:ext cx="3669161" cy="2760098"/>
          </a:xfrm>
        </p:spPr>
        <p:txBody>
          <a:bodyPr>
            <a:normAutofit/>
          </a:bodyPr>
          <a:lstStyle/>
          <a:p>
            <a:pPr>
              <a:spcBef>
                <a:spcPts val="1000"/>
              </a:spcBef>
            </a:pPr>
            <a:r>
              <a:rPr lang="nl-NL" sz="2800">
                <a:solidFill>
                  <a:srgbClr val="FFFFFF"/>
                </a:solidFill>
                <a:ea typeface="+mj-lt"/>
                <a:cs typeface="+mj-lt"/>
              </a:rPr>
              <a:t>%-vorm</a:t>
            </a:r>
            <a:endParaRPr lang="nl-NL" sz="2800">
              <a:solidFill>
                <a:srgbClr val="FFFFFF"/>
              </a:solidFill>
            </a:endParaRPr>
          </a:p>
          <a:p>
            <a:pPr>
              <a:spcBef>
                <a:spcPts val="1000"/>
              </a:spcBef>
            </a:pPr>
            <a:r>
              <a:rPr lang="nl-NL" sz="2800">
                <a:solidFill>
                  <a:srgbClr val="FFFFFF"/>
                </a:solidFill>
                <a:ea typeface="+mj-lt"/>
                <a:cs typeface="+mj-lt"/>
              </a:rPr>
              <a:t>Hulp: % x 10 geeft aan hoeveel mg per 1 ml zit.</a:t>
            </a:r>
          </a:p>
          <a:p>
            <a:pPr>
              <a:spcBef>
                <a:spcPts val="1000"/>
              </a:spcBef>
            </a:pPr>
            <a:r>
              <a:rPr lang="nl-NL" sz="2800">
                <a:solidFill>
                  <a:srgbClr val="FFFFFF"/>
                </a:solidFill>
                <a:ea typeface="+mj-lt"/>
                <a:cs typeface="+mj-lt"/>
              </a:rPr>
              <a:t>Uitrekenen: Voorschrift / aanwezig per 1 ml</a:t>
            </a:r>
            <a:endParaRPr lang="nl-NL" sz="2800">
              <a:solidFill>
                <a:srgbClr val="FFFFFF"/>
              </a:solidFill>
              <a:cs typeface="Calibri Light" panose="020F0302020204030204"/>
            </a:endParaRP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C3E722A-1D0D-407E-947E-F04142DFD61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0574" y="801866"/>
            <a:ext cx="5306084" cy="5230634"/>
          </a:xfrm>
        </p:spPr>
        <p:txBody>
          <a:bodyPr vert="horz" lIns="91440" tIns="45720" rIns="91440" bIns="45720" rtlCol="0" anchor="ctr">
            <a:normAutofit/>
          </a:bodyPr>
          <a:lstStyle/>
          <a:p>
            <a:endParaRPr lang="nl-NL" sz="1300">
              <a:solidFill>
                <a:srgbClr val="000000"/>
              </a:solidFill>
              <a:cs typeface="Calibri"/>
            </a:endParaRPr>
          </a:p>
          <a:p>
            <a:r>
              <a:rPr lang="nl-NL" sz="1300">
                <a:solidFill>
                  <a:srgbClr val="000000"/>
                </a:solidFill>
                <a:ea typeface="+mn-lt"/>
                <a:cs typeface="+mn-lt"/>
              </a:rPr>
              <a:t>Vraag 1.</a:t>
            </a:r>
            <a:endParaRPr lang="nl-NL" sz="1300">
              <a:solidFill>
                <a:srgbClr val="000000"/>
              </a:solidFill>
            </a:endParaRPr>
          </a:p>
          <a:p>
            <a:pPr marL="0" indent="0">
              <a:buNone/>
            </a:pPr>
            <a:r>
              <a:rPr lang="nl-NL" sz="1300">
                <a:solidFill>
                  <a:srgbClr val="000000"/>
                </a:solidFill>
                <a:ea typeface="+mn-lt"/>
                <a:cs typeface="+mn-lt"/>
              </a:rPr>
              <a:t>Op voorraad is een oplossing met een sterkte van 4%. Je wordt gevraagd om een patiënt 60 mg toe te dienen. Hoeveel ml dien je toe?</a:t>
            </a:r>
            <a:endParaRPr lang="nl-NL" sz="1300">
              <a:solidFill>
                <a:srgbClr val="000000"/>
              </a:solidFill>
              <a:cs typeface="Calibri" panose="020F0502020204030204"/>
            </a:endParaRPr>
          </a:p>
          <a:p>
            <a:pPr marL="0" indent="0">
              <a:buNone/>
            </a:pPr>
            <a:endParaRPr lang="nl-NL" sz="1300">
              <a:solidFill>
                <a:srgbClr val="000000"/>
              </a:solidFill>
              <a:ea typeface="+mn-lt"/>
              <a:cs typeface="+mn-lt"/>
            </a:endParaRPr>
          </a:p>
          <a:p>
            <a:pPr>
              <a:buNone/>
            </a:pPr>
            <a:r>
              <a:rPr lang="nl-NL" sz="1300">
                <a:solidFill>
                  <a:srgbClr val="000000"/>
                </a:solidFill>
                <a:ea typeface="+mn-lt"/>
                <a:cs typeface="+mn-lt"/>
              </a:rPr>
              <a:t>Voorschrift: 60 mg</a:t>
            </a:r>
            <a:endParaRPr lang="nl-NL" sz="1300">
              <a:solidFill>
                <a:srgbClr val="000000"/>
              </a:solidFill>
            </a:endParaRPr>
          </a:p>
          <a:p>
            <a:pPr>
              <a:buNone/>
            </a:pPr>
            <a:r>
              <a:rPr lang="nl-NL" sz="1300">
                <a:solidFill>
                  <a:srgbClr val="000000"/>
                </a:solidFill>
                <a:ea typeface="+mn-lt"/>
                <a:cs typeface="+mn-lt"/>
              </a:rPr>
              <a:t>Aanwezig per 1 ml: 4 x 10 = 40 mg/ml</a:t>
            </a:r>
            <a:endParaRPr lang="nl-NL" sz="1300">
              <a:solidFill>
                <a:srgbClr val="000000"/>
              </a:solidFill>
            </a:endParaRPr>
          </a:p>
          <a:p>
            <a:pPr marL="0" indent="0">
              <a:buNone/>
            </a:pPr>
            <a:r>
              <a:rPr lang="nl-NL" sz="1300">
                <a:solidFill>
                  <a:srgbClr val="000000"/>
                </a:solidFill>
                <a:ea typeface="+mn-lt"/>
                <a:cs typeface="+mn-lt"/>
              </a:rPr>
              <a:t>V : A 60 : 40 = 1,5 ml</a:t>
            </a:r>
            <a:endParaRPr lang="nl-NL" sz="1300">
              <a:solidFill>
                <a:srgbClr val="000000"/>
              </a:solidFill>
            </a:endParaRPr>
          </a:p>
          <a:p>
            <a:pPr marL="0" indent="0">
              <a:buNone/>
            </a:pPr>
            <a:endParaRPr lang="nl-NL" sz="1300">
              <a:solidFill>
                <a:srgbClr val="000000"/>
              </a:solidFill>
              <a:ea typeface="+mn-lt"/>
              <a:cs typeface="+mn-lt"/>
            </a:endParaRPr>
          </a:p>
          <a:p>
            <a:pPr marL="0" indent="0">
              <a:buNone/>
            </a:pPr>
            <a:r>
              <a:rPr lang="nl-NL" sz="1300">
                <a:solidFill>
                  <a:srgbClr val="000000"/>
                </a:solidFill>
                <a:ea typeface="+mn-lt"/>
                <a:cs typeface="+mn-lt"/>
              </a:rPr>
              <a:t>Vraag 2.</a:t>
            </a:r>
            <a:endParaRPr lang="nl-NL" sz="1300">
              <a:solidFill>
                <a:srgbClr val="000000"/>
              </a:solidFill>
              <a:cs typeface="Calibri" panose="020F0502020204030204"/>
            </a:endParaRPr>
          </a:p>
          <a:p>
            <a:pPr marL="0" indent="0">
              <a:buNone/>
            </a:pPr>
            <a:r>
              <a:rPr lang="nl-NL" sz="1300">
                <a:solidFill>
                  <a:srgbClr val="000000"/>
                </a:solidFill>
                <a:ea typeface="+mn-lt"/>
                <a:cs typeface="+mn-lt"/>
              </a:rPr>
              <a:t>Voor een patiënt wordt 3xdaags 60 mg voorgeschreven. Er is een oplossing aanwezig met een concentratie van 10%. Hoeveel ml geef je per dag?</a:t>
            </a:r>
            <a:endParaRPr lang="nl-NL" sz="1300">
              <a:solidFill>
                <a:srgbClr val="000000"/>
              </a:solidFill>
              <a:cs typeface="Calibri" panose="020F0502020204030204"/>
            </a:endParaRPr>
          </a:p>
          <a:p>
            <a:pPr marL="0" indent="0">
              <a:buNone/>
            </a:pPr>
            <a:endParaRPr lang="nl-NL" sz="1300">
              <a:solidFill>
                <a:srgbClr val="000000"/>
              </a:solidFill>
              <a:ea typeface="+mn-lt"/>
              <a:cs typeface="+mn-lt"/>
            </a:endParaRPr>
          </a:p>
          <a:p>
            <a:pPr>
              <a:buNone/>
            </a:pPr>
            <a:r>
              <a:rPr lang="nl-NL" sz="1300">
                <a:solidFill>
                  <a:srgbClr val="000000"/>
                </a:solidFill>
                <a:ea typeface="+mn-lt"/>
                <a:cs typeface="+mn-lt"/>
              </a:rPr>
              <a:t>Voorschrift: 3x 60 = 180 mg</a:t>
            </a:r>
            <a:endParaRPr lang="nl-NL" sz="1300">
              <a:solidFill>
                <a:srgbClr val="000000"/>
              </a:solidFill>
            </a:endParaRPr>
          </a:p>
          <a:p>
            <a:pPr>
              <a:buNone/>
            </a:pPr>
            <a:r>
              <a:rPr lang="nl-NL" sz="1300">
                <a:solidFill>
                  <a:srgbClr val="000000"/>
                </a:solidFill>
                <a:ea typeface="+mn-lt"/>
                <a:cs typeface="+mn-lt"/>
              </a:rPr>
              <a:t>Aanwezig per 1 ml: 10 x 10 = 100 mg/ml</a:t>
            </a:r>
            <a:endParaRPr lang="nl-NL" sz="1300">
              <a:solidFill>
                <a:srgbClr val="000000"/>
              </a:solidFill>
            </a:endParaRPr>
          </a:p>
          <a:p>
            <a:pPr marL="0" indent="0">
              <a:buNone/>
            </a:pPr>
            <a:r>
              <a:rPr lang="nl-NL" sz="1300">
                <a:solidFill>
                  <a:srgbClr val="000000"/>
                </a:solidFill>
                <a:ea typeface="+mn-lt"/>
                <a:cs typeface="+mn-lt"/>
              </a:rPr>
              <a:t>V : A 180 : 100 = 1,8 ml</a:t>
            </a:r>
            <a:endParaRPr lang="nl-NL" sz="1300">
              <a:solidFill>
                <a:srgbClr val="000000"/>
              </a:solidFill>
            </a:endParaRPr>
          </a:p>
          <a:p>
            <a:pPr marL="0" indent="0">
              <a:buNone/>
            </a:pPr>
            <a:endParaRPr lang="nl-NL" sz="1300">
              <a:solidFill>
                <a:srgbClr val="000000"/>
              </a:solidFill>
              <a:ea typeface="+mn-lt"/>
              <a:cs typeface="+mn-lt"/>
            </a:endParaRPr>
          </a:p>
          <a:p>
            <a:pPr marL="0" indent="0">
              <a:buNone/>
            </a:pPr>
            <a:endParaRPr lang="nl-NL" sz="1300">
              <a:solidFill>
                <a:srgbClr val="000000"/>
              </a:solidFill>
              <a:cs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178811783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3B854194-185D-494D-905C-7C7CB2E30F6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608211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4F5FA0D-0104-4987-8241-EFF7C85B88D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12191998" cy="6858000"/>
          </a:xfrm>
          <a:prstGeom prst="rect">
            <a:avLst/>
          </a:prstGeom>
          <a:gradFill>
            <a:gsLst>
              <a:gs pos="0">
                <a:schemeClr val="accent1">
                  <a:lumMod val="90000"/>
                </a:schemeClr>
              </a:gs>
              <a:gs pos="25000">
                <a:schemeClr val="accent1">
                  <a:lumMod val="90000"/>
                </a:schemeClr>
              </a:gs>
              <a:gs pos="94000">
                <a:schemeClr val="bg2">
                  <a:lumMod val="25000"/>
                </a:schemeClr>
              </a:gs>
              <a:gs pos="100000">
                <a:schemeClr val="bg2">
                  <a:lumMod val="25000"/>
                </a:schemeClr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2897127E-6CEF-446C-BE87-93B7C46E49D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89D0A353-6E30-4C44-B5E3-811CF24678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0079" y="2053641"/>
            <a:ext cx="3669161" cy="2760098"/>
          </a:xfrm>
        </p:spPr>
        <p:txBody>
          <a:bodyPr>
            <a:normAutofit/>
          </a:bodyPr>
          <a:lstStyle/>
          <a:p>
            <a:r>
              <a:rPr lang="nl-NL">
                <a:solidFill>
                  <a:srgbClr val="FFFFFF"/>
                </a:solidFill>
                <a:cs typeface="Calibri Light"/>
              </a:rPr>
              <a:t>Nu zelf:</a:t>
            </a:r>
            <a:endParaRPr lang="nl-NL">
              <a:solidFill>
                <a:srgbClr val="FFFFFF"/>
              </a:solidFill>
            </a:endParaRP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7112B1A-09D5-4040-B420-E3FE3A81A8B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0574" y="801866"/>
            <a:ext cx="5306084" cy="5230634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marL="0" indent="0">
              <a:buNone/>
            </a:pPr>
            <a:r>
              <a:rPr lang="nl-NL" sz="2400">
                <a:solidFill>
                  <a:srgbClr val="000000"/>
                </a:solidFill>
                <a:cs typeface="Calibri"/>
              </a:rPr>
              <a:t>Vraag 3.</a:t>
            </a:r>
            <a:endParaRPr lang="nl-NL" sz="2400">
              <a:solidFill>
                <a:srgbClr val="000000"/>
              </a:solidFill>
              <a:ea typeface="+mn-lt"/>
              <a:cs typeface="+mn-lt"/>
            </a:endParaRPr>
          </a:p>
          <a:p>
            <a:r>
              <a:rPr lang="nl-NL" sz="2400">
                <a:solidFill>
                  <a:srgbClr val="000000"/>
                </a:solidFill>
                <a:cs typeface="Calibri"/>
              </a:rPr>
              <a:t>Op het etiket staat de sterkte van de medicatie aangegeven: 10%. De patiënt krijgt 50 mg voorgeschreven. Hoeveel ml geef je?</a:t>
            </a:r>
            <a:endParaRPr lang="nl-NL" sz="2400">
              <a:solidFill>
                <a:srgbClr val="000000"/>
              </a:solidFill>
              <a:ea typeface="+mn-lt"/>
              <a:cs typeface="+mn-lt"/>
            </a:endParaRPr>
          </a:p>
          <a:p>
            <a:endParaRPr lang="nl-NL" sz="2400">
              <a:solidFill>
                <a:srgbClr val="000000"/>
              </a:solidFill>
              <a:cs typeface="Calibri"/>
            </a:endParaRPr>
          </a:p>
          <a:p>
            <a:pPr marL="0" indent="0">
              <a:buNone/>
            </a:pPr>
            <a:r>
              <a:rPr lang="nl-NL" sz="2400">
                <a:solidFill>
                  <a:srgbClr val="000000"/>
                </a:solidFill>
                <a:cs typeface="Calibri"/>
              </a:rPr>
              <a:t>Vraag 4.</a:t>
            </a:r>
            <a:endParaRPr lang="nl-NL" sz="2400">
              <a:solidFill>
                <a:srgbClr val="000000"/>
              </a:solidFill>
              <a:ea typeface="+mn-lt"/>
              <a:cs typeface="+mn-lt"/>
            </a:endParaRPr>
          </a:p>
          <a:p>
            <a:r>
              <a:rPr lang="nl-NL" sz="2400">
                <a:solidFill>
                  <a:srgbClr val="000000"/>
                </a:solidFill>
                <a:cs typeface="Calibri"/>
              </a:rPr>
              <a:t>Een patiënt dient verdeeld over de dag 4 x 75 mg te krijgen. Aanwezig is een oplossing met een sterkte van 5%. Hoeveel ml geef je per dag?</a:t>
            </a:r>
            <a:endParaRPr lang="nl-NL" sz="2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10341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3B854194-185D-494D-905C-7C7CB2E30F6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608211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4F5FA0D-0104-4987-8241-EFF7C85B88D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12191998" cy="6858000"/>
          </a:xfrm>
          <a:prstGeom prst="rect">
            <a:avLst/>
          </a:prstGeom>
          <a:gradFill>
            <a:gsLst>
              <a:gs pos="0">
                <a:schemeClr val="accent1">
                  <a:lumMod val="90000"/>
                </a:schemeClr>
              </a:gs>
              <a:gs pos="25000">
                <a:schemeClr val="accent1">
                  <a:lumMod val="90000"/>
                </a:schemeClr>
              </a:gs>
              <a:gs pos="94000">
                <a:schemeClr val="bg2">
                  <a:lumMod val="25000"/>
                </a:schemeClr>
              </a:gs>
              <a:gs pos="100000">
                <a:schemeClr val="bg2">
                  <a:lumMod val="25000"/>
                </a:schemeClr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2897127E-6CEF-446C-BE87-93B7C46E49D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978102B5-1E3E-48B0-BF10-2029BC28F6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0079" y="2053641"/>
            <a:ext cx="3669161" cy="2760098"/>
          </a:xfrm>
        </p:spPr>
        <p:txBody>
          <a:bodyPr>
            <a:normAutofit/>
          </a:bodyPr>
          <a:lstStyle/>
          <a:p>
            <a:r>
              <a:rPr lang="nl-NL">
                <a:solidFill>
                  <a:srgbClr val="FFFFFF"/>
                </a:solidFill>
                <a:cs typeface="Calibri Light"/>
              </a:rPr>
              <a:t>Antwoorden</a:t>
            </a:r>
            <a:endParaRPr lang="nl-NL">
              <a:solidFill>
                <a:srgbClr val="FFFFFF"/>
              </a:solidFill>
            </a:endParaRP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C215020-EEB3-434B-97DE-B79F929CB8C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0574" y="801866"/>
            <a:ext cx="5306084" cy="5230634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z="1900">
                <a:solidFill>
                  <a:srgbClr val="000000"/>
                </a:solidFill>
                <a:ea typeface="+mn-lt"/>
                <a:cs typeface="+mn-lt"/>
              </a:rPr>
              <a:t>Vraag 3.</a:t>
            </a:r>
            <a:endParaRPr lang="nl-NL" sz="1900">
              <a:solidFill>
                <a:srgbClr val="000000"/>
              </a:solidFill>
              <a:cs typeface="Calibri" panose="020F0502020204030204"/>
            </a:endParaRPr>
          </a:p>
          <a:p>
            <a:r>
              <a:rPr lang="nl-NL" sz="1900">
                <a:solidFill>
                  <a:srgbClr val="000000"/>
                </a:solidFill>
                <a:ea typeface="+mn-lt"/>
                <a:cs typeface="+mn-lt"/>
              </a:rPr>
              <a:t>Op het etiket staat de sterkte van de medicatie aangegeven: 10%. De patiënt krijgt 50 mg voorgeschreven. Hoeveel ml geef je?</a:t>
            </a:r>
            <a:endParaRPr lang="nl-NL" sz="1900">
              <a:solidFill>
                <a:srgbClr val="000000"/>
              </a:solidFill>
            </a:endParaRPr>
          </a:p>
          <a:p>
            <a:pPr marL="0" indent="0">
              <a:buNone/>
            </a:pPr>
            <a:r>
              <a:rPr lang="nl-NL" sz="1900">
                <a:solidFill>
                  <a:srgbClr val="000000"/>
                </a:solidFill>
                <a:ea typeface="+mn-lt"/>
                <a:cs typeface="+mn-lt"/>
              </a:rPr>
              <a:t>Voorschrift: 50 mg   Aanwezig per 1 ml: 10 x 10 = 100 mg/ml</a:t>
            </a:r>
            <a:endParaRPr lang="nl-NL" sz="1900">
              <a:solidFill>
                <a:srgbClr val="000000"/>
              </a:solidFill>
              <a:cs typeface="Calibri" panose="020F0502020204030204"/>
            </a:endParaRPr>
          </a:p>
          <a:p>
            <a:pPr marL="0" indent="0">
              <a:buNone/>
            </a:pPr>
            <a:r>
              <a:rPr lang="nl-NL" sz="1900">
                <a:solidFill>
                  <a:srgbClr val="000000"/>
                </a:solidFill>
                <a:ea typeface="+mn-lt"/>
                <a:cs typeface="+mn-lt"/>
              </a:rPr>
              <a:t>V : A   50 : 100 = 0,5 ml</a:t>
            </a:r>
            <a:endParaRPr lang="nl-NL" sz="1900">
              <a:solidFill>
                <a:srgbClr val="000000"/>
              </a:solidFill>
              <a:cs typeface="Calibri" panose="020F0502020204030204"/>
            </a:endParaRPr>
          </a:p>
          <a:p>
            <a:pPr marL="0" indent="0">
              <a:buNone/>
            </a:pPr>
            <a:endParaRPr lang="nl-NL" sz="1900">
              <a:solidFill>
                <a:srgbClr val="000000"/>
              </a:solidFill>
              <a:ea typeface="+mn-lt"/>
              <a:cs typeface="+mn-lt"/>
            </a:endParaRPr>
          </a:p>
          <a:p>
            <a:r>
              <a:rPr lang="nl-NL" sz="1900">
                <a:solidFill>
                  <a:srgbClr val="000000"/>
                </a:solidFill>
                <a:ea typeface="+mn-lt"/>
                <a:cs typeface="+mn-lt"/>
              </a:rPr>
              <a:t>Vraag 4.</a:t>
            </a:r>
            <a:endParaRPr lang="nl-NL" sz="1900">
              <a:solidFill>
                <a:srgbClr val="000000"/>
              </a:solidFill>
            </a:endParaRPr>
          </a:p>
          <a:p>
            <a:r>
              <a:rPr lang="nl-NL" sz="1900">
                <a:solidFill>
                  <a:srgbClr val="000000"/>
                </a:solidFill>
                <a:ea typeface="+mn-lt"/>
                <a:cs typeface="+mn-lt"/>
              </a:rPr>
              <a:t>Een patiënt dient verdeeld over de dag 4 x 75 mg te krijgen. Aanwezig is een oplossing met een sterkte van 5%. Hoeveel ml geef je per dag?</a:t>
            </a:r>
            <a:endParaRPr lang="nl-NL" sz="1900">
              <a:solidFill>
                <a:srgbClr val="000000"/>
              </a:solidFill>
            </a:endParaRPr>
          </a:p>
          <a:p>
            <a:pPr marL="0" indent="0">
              <a:buNone/>
            </a:pPr>
            <a:r>
              <a:rPr lang="nl-NL" sz="1900">
                <a:solidFill>
                  <a:srgbClr val="000000"/>
                </a:solidFill>
                <a:ea typeface="+mn-lt"/>
                <a:cs typeface="+mn-lt"/>
              </a:rPr>
              <a:t>Voorschrift: 4 x 75 = 300 mg</a:t>
            </a:r>
            <a:endParaRPr lang="nl-NL" sz="1900">
              <a:solidFill>
                <a:srgbClr val="000000"/>
              </a:solidFill>
              <a:cs typeface="Calibri" panose="020F0502020204030204"/>
            </a:endParaRPr>
          </a:p>
          <a:p>
            <a:pPr marL="0" indent="0">
              <a:buNone/>
            </a:pPr>
            <a:r>
              <a:rPr lang="nl-NL" sz="1900">
                <a:solidFill>
                  <a:srgbClr val="000000"/>
                </a:solidFill>
                <a:ea typeface="+mn-lt"/>
                <a:cs typeface="+mn-lt"/>
              </a:rPr>
              <a:t>Aanwezig per 1 ml: 5 x 10 = 50 mg/ml</a:t>
            </a:r>
            <a:endParaRPr lang="nl-NL" sz="1900">
              <a:solidFill>
                <a:srgbClr val="000000"/>
              </a:solidFill>
              <a:cs typeface="Calibri" panose="020F0502020204030204"/>
            </a:endParaRPr>
          </a:p>
          <a:p>
            <a:pPr marL="0" indent="0">
              <a:buNone/>
            </a:pPr>
            <a:r>
              <a:rPr lang="nl-NL" sz="1900">
                <a:solidFill>
                  <a:srgbClr val="000000"/>
                </a:solidFill>
                <a:ea typeface="+mn-lt"/>
                <a:cs typeface="+mn-lt"/>
              </a:rPr>
              <a:t>V : A    300 : 50 = 6 ml</a:t>
            </a:r>
            <a:endParaRPr lang="nl-NL" sz="1900">
              <a:solidFill>
                <a:srgbClr val="000000"/>
              </a:solidFill>
              <a:cs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375317731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3B854194-185D-494D-905C-7C7CB2E30F6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608211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4F5FA0D-0104-4987-8241-EFF7C85B88D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12191998" cy="6858000"/>
          </a:xfrm>
          <a:prstGeom prst="rect">
            <a:avLst/>
          </a:prstGeom>
          <a:gradFill>
            <a:gsLst>
              <a:gs pos="0">
                <a:schemeClr val="accent1">
                  <a:lumMod val="90000"/>
                </a:schemeClr>
              </a:gs>
              <a:gs pos="25000">
                <a:schemeClr val="accent1">
                  <a:lumMod val="90000"/>
                </a:schemeClr>
              </a:gs>
              <a:gs pos="94000">
                <a:schemeClr val="bg2">
                  <a:lumMod val="25000"/>
                </a:schemeClr>
              </a:gs>
              <a:gs pos="100000">
                <a:schemeClr val="bg2">
                  <a:lumMod val="25000"/>
                </a:schemeClr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2897127E-6CEF-446C-BE87-93B7C46E49D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EF7E955D-2C2E-4B92-B82A-D0D2E6ECD1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0079" y="2053641"/>
            <a:ext cx="3669161" cy="2760098"/>
          </a:xfrm>
        </p:spPr>
        <p:txBody>
          <a:bodyPr vert="horz" lIns="91440" tIns="45720" rIns="91440" bIns="45720" rtlCol="0">
            <a:normAutofit/>
          </a:bodyPr>
          <a:lstStyle/>
          <a:p>
            <a:pPr>
              <a:spcBef>
                <a:spcPts val="1000"/>
              </a:spcBef>
            </a:pPr>
            <a:r>
              <a:rPr lang="nl-NL" sz="2800">
                <a:solidFill>
                  <a:srgbClr val="FFFFFF"/>
                </a:solidFill>
                <a:latin typeface="Calibri"/>
                <a:cs typeface="Calibri"/>
              </a:rPr>
              <a:t>Notitie als mg/ml</a:t>
            </a:r>
            <a:endParaRPr lang="nl-NL" sz="2800">
              <a:solidFill>
                <a:srgbClr val="FFFFFF"/>
              </a:solidFill>
              <a:ea typeface="+mj-lt"/>
              <a:cs typeface="+mj-lt"/>
            </a:endParaRPr>
          </a:p>
          <a:p>
            <a:pPr>
              <a:spcBef>
                <a:spcPts val="1000"/>
              </a:spcBef>
            </a:pPr>
            <a:r>
              <a:rPr lang="nl-NL" sz="2800">
                <a:solidFill>
                  <a:srgbClr val="FFFFFF"/>
                </a:solidFill>
                <a:latin typeface="Calibri"/>
                <a:cs typeface="Calibri"/>
              </a:rPr>
              <a:t>Hulp: uitrekenen hoeveel mg er per 1 ml zit.</a:t>
            </a:r>
            <a:endParaRPr lang="nl-NL" sz="2800">
              <a:solidFill>
                <a:srgbClr val="FFFFFF"/>
              </a:solidFill>
              <a:ea typeface="+mj-lt"/>
              <a:cs typeface="+mj-lt"/>
            </a:endParaRPr>
          </a:p>
          <a:p>
            <a:pPr>
              <a:spcBef>
                <a:spcPts val="1000"/>
              </a:spcBef>
            </a:pPr>
            <a:r>
              <a:rPr lang="nl-NL" sz="2800">
                <a:solidFill>
                  <a:srgbClr val="FFFFFF"/>
                </a:solidFill>
                <a:latin typeface="Calibri"/>
                <a:cs typeface="Calibri"/>
              </a:rPr>
              <a:t>Uitrekenen: Voorschrift / aanwezig per 1 ml</a:t>
            </a:r>
            <a:endParaRPr lang="nl-NL" sz="2800">
              <a:solidFill>
                <a:srgbClr val="FFFFFF"/>
              </a:solidFill>
              <a:cs typeface="Calibri Light" panose="020F0302020204030204"/>
            </a:endParaRP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B7E2191-3AE1-4F62-8C0E-17642776186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0574" y="801866"/>
            <a:ext cx="5306084" cy="5230634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marL="0" indent="0">
              <a:buNone/>
            </a:pPr>
            <a:endParaRPr lang="nl-NL" sz="2400">
              <a:solidFill>
                <a:srgbClr val="000000"/>
              </a:solidFill>
              <a:cs typeface="Calibri" panose="020F0502020204030204"/>
            </a:endParaRPr>
          </a:p>
          <a:p>
            <a:r>
              <a:rPr lang="nl-NL" sz="2400">
                <a:solidFill>
                  <a:srgbClr val="000000"/>
                </a:solidFill>
                <a:ea typeface="+mn-lt"/>
                <a:cs typeface="+mn-lt"/>
              </a:rPr>
              <a:t>Vraag 1.</a:t>
            </a:r>
            <a:endParaRPr lang="nl-NL" sz="2400">
              <a:solidFill>
                <a:srgbClr val="000000"/>
              </a:solidFill>
            </a:endParaRPr>
          </a:p>
          <a:p>
            <a:r>
              <a:rPr lang="nl-NL" sz="2400">
                <a:solidFill>
                  <a:srgbClr val="000000"/>
                </a:solidFill>
                <a:ea typeface="+mn-lt"/>
                <a:cs typeface="+mn-lt"/>
              </a:rPr>
              <a:t>Je wordt gevraagd door de arts om 30 mg toe te dienen. Aanwezig zijn ampullen van 5 ml waar in totaal 20 mg in zit. Hoeveel ml injecteer je?</a:t>
            </a:r>
            <a:endParaRPr lang="nl-NL" sz="2400">
              <a:solidFill>
                <a:srgbClr val="000000"/>
              </a:solidFill>
            </a:endParaRPr>
          </a:p>
          <a:p>
            <a:endParaRPr lang="nl-NL" sz="2400">
              <a:solidFill>
                <a:srgbClr val="000000"/>
              </a:solidFill>
              <a:ea typeface="+mn-lt"/>
              <a:cs typeface="+mn-lt"/>
            </a:endParaRPr>
          </a:p>
          <a:p>
            <a:r>
              <a:rPr lang="nl-NL" sz="2400">
                <a:solidFill>
                  <a:srgbClr val="000000"/>
                </a:solidFill>
                <a:ea typeface="+mn-lt"/>
                <a:cs typeface="+mn-lt"/>
              </a:rPr>
              <a:t>Vraag 2.</a:t>
            </a:r>
            <a:endParaRPr lang="nl-NL" sz="2400">
              <a:solidFill>
                <a:srgbClr val="000000"/>
              </a:solidFill>
            </a:endParaRPr>
          </a:p>
          <a:p>
            <a:r>
              <a:rPr lang="nl-NL" sz="2400">
                <a:solidFill>
                  <a:srgbClr val="000000"/>
                </a:solidFill>
                <a:ea typeface="+mn-lt"/>
                <a:cs typeface="+mn-lt"/>
              </a:rPr>
              <a:t>Een patiënt weegt 60 kg. De voor te schrijven morfine is 0,2 mg/kg/24 uur. In voorraad zijn ampullen van 10 ml met daarin in totaal 20 mg morfine. Hoeveel ml geef je per dag?</a:t>
            </a:r>
            <a:endParaRPr lang="nl-NL" sz="2400">
              <a:solidFill>
                <a:srgbClr val="000000"/>
              </a:solidFill>
            </a:endParaRPr>
          </a:p>
          <a:p>
            <a:endParaRPr lang="nl-NL" sz="2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543462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3B854194-185D-494D-905C-7C7CB2E30F6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608211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4F5FA0D-0104-4987-8241-EFF7C85B88D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12191998" cy="6858000"/>
          </a:xfrm>
          <a:prstGeom prst="rect">
            <a:avLst/>
          </a:prstGeom>
          <a:gradFill>
            <a:gsLst>
              <a:gs pos="0">
                <a:schemeClr val="accent1">
                  <a:lumMod val="90000"/>
                </a:schemeClr>
              </a:gs>
              <a:gs pos="25000">
                <a:schemeClr val="accent1">
                  <a:lumMod val="90000"/>
                </a:schemeClr>
              </a:gs>
              <a:gs pos="94000">
                <a:schemeClr val="bg2">
                  <a:lumMod val="25000"/>
                </a:schemeClr>
              </a:gs>
              <a:gs pos="100000">
                <a:schemeClr val="bg2">
                  <a:lumMod val="25000"/>
                </a:schemeClr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2897127E-6CEF-446C-BE87-93B7C46E49D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BF174C9F-0EE3-4144-B68C-86795DFC2C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0079" y="2053641"/>
            <a:ext cx="3669161" cy="2760098"/>
          </a:xfrm>
        </p:spPr>
        <p:txBody>
          <a:bodyPr>
            <a:normAutofit/>
          </a:bodyPr>
          <a:lstStyle/>
          <a:p>
            <a:r>
              <a:rPr lang="nl-NL">
                <a:solidFill>
                  <a:srgbClr val="FFFFFF"/>
                </a:solidFill>
                <a:cs typeface="Calibri Light"/>
              </a:rPr>
              <a:t>Antwoorden mg/ml vorm</a:t>
            </a:r>
            <a:endParaRPr lang="nl-NL">
              <a:solidFill>
                <a:srgbClr val="FFFFFF"/>
              </a:solidFill>
            </a:endParaRP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3B256BB-190D-4082-B5E9-8E1056D2F62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0574" y="801866"/>
            <a:ext cx="5306084" cy="5230634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marL="0" indent="0">
              <a:buNone/>
            </a:pPr>
            <a:r>
              <a:rPr lang="nl-NL" sz="1500">
                <a:solidFill>
                  <a:srgbClr val="000000"/>
                </a:solidFill>
                <a:ea typeface="+mn-lt"/>
                <a:cs typeface="+mn-lt"/>
              </a:rPr>
              <a:t>Vraag 1.</a:t>
            </a:r>
            <a:endParaRPr lang="nl-NL" sz="1500">
              <a:solidFill>
                <a:srgbClr val="000000"/>
              </a:solidFill>
              <a:cs typeface="Calibri" panose="020F0502020204030204"/>
            </a:endParaRPr>
          </a:p>
          <a:p>
            <a:r>
              <a:rPr lang="nl-NL" sz="1500">
                <a:solidFill>
                  <a:srgbClr val="000000"/>
                </a:solidFill>
                <a:ea typeface="+mn-lt"/>
                <a:cs typeface="+mn-lt"/>
              </a:rPr>
              <a:t>Je wordt gevraagd door de arts om 30 mg toe te dienen. Aanwezig zijn ampullen van 5 ml waar in totaal 20 mg in. Hoeveel ml injecteer je?</a:t>
            </a:r>
            <a:endParaRPr lang="nl-NL" sz="1500">
              <a:solidFill>
                <a:srgbClr val="000000"/>
              </a:solidFill>
            </a:endParaRPr>
          </a:p>
          <a:p>
            <a:endParaRPr lang="nl-NL" sz="1500">
              <a:solidFill>
                <a:srgbClr val="000000"/>
              </a:solidFill>
              <a:ea typeface="+mn-lt"/>
              <a:cs typeface="+mn-lt"/>
            </a:endParaRPr>
          </a:p>
          <a:p>
            <a:pPr marL="0" indent="0">
              <a:buNone/>
            </a:pPr>
            <a:r>
              <a:rPr lang="nl-NL" sz="1500">
                <a:solidFill>
                  <a:srgbClr val="000000"/>
                </a:solidFill>
                <a:ea typeface="+mn-lt"/>
                <a:cs typeface="+mn-lt"/>
              </a:rPr>
              <a:t>Voorschrift: 30 mg</a:t>
            </a:r>
            <a:endParaRPr lang="nl-NL" sz="1500">
              <a:solidFill>
                <a:srgbClr val="000000"/>
              </a:solidFill>
              <a:cs typeface="Calibri"/>
            </a:endParaRPr>
          </a:p>
          <a:p>
            <a:pPr marL="0" indent="0">
              <a:buNone/>
            </a:pPr>
            <a:r>
              <a:rPr lang="nl-NL" sz="1500">
                <a:solidFill>
                  <a:srgbClr val="000000"/>
                </a:solidFill>
                <a:ea typeface="+mn-lt"/>
                <a:cs typeface="+mn-lt"/>
              </a:rPr>
              <a:t>Aanwezig per 1 ml: 20 mg : 5 ml = 4 mg/ml</a:t>
            </a:r>
            <a:endParaRPr lang="nl-NL" sz="1500">
              <a:solidFill>
                <a:srgbClr val="000000"/>
              </a:solidFill>
              <a:cs typeface="Calibri" panose="020F0502020204030204"/>
            </a:endParaRPr>
          </a:p>
          <a:p>
            <a:pPr marL="0" indent="0">
              <a:buNone/>
            </a:pPr>
            <a:r>
              <a:rPr lang="nl-NL" sz="1500">
                <a:solidFill>
                  <a:srgbClr val="000000"/>
                </a:solidFill>
                <a:ea typeface="+mn-lt"/>
                <a:cs typeface="+mn-lt"/>
              </a:rPr>
              <a:t>V : A   30 : 4 = 7,5 ml</a:t>
            </a:r>
            <a:endParaRPr lang="nl-NL" sz="1500">
              <a:solidFill>
                <a:srgbClr val="000000"/>
              </a:solidFill>
              <a:cs typeface="Calibri" panose="020F0502020204030204"/>
            </a:endParaRPr>
          </a:p>
          <a:p>
            <a:endParaRPr lang="nl-NL" sz="1500">
              <a:solidFill>
                <a:srgbClr val="000000"/>
              </a:solidFill>
              <a:ea typeface="+mn-lt"/>
              <a:cs typeface="+mn-lt"/>
            </a:endParaRPr>
          </a:p>
          <a:p>
            <a:pPr marL="0" indent="0">
              <a:buNone/>
            </a:pPr>
            <a:r>
              <a:rPr lang="nl-NL" sz="1500">
                <a:solidFill>
                  <a:srgbClr val="000000"/>
                </a:solidFill>
                <a:ea typeface="+mn-lt"/>
                <a:cs typeface="+mn-lt"/>
              </a:rPr>
              <a:t>Vraag 2.</a:t>
            </a:r>
            <a:endParaRPr lang="nl-NL" sz="1500">
              <a:solidFill>
                <a:srgbClr val="000000"/>
              </a:solidFill>
              <a:cs typeface="Calibri"/>
            </a:endParaRPr>
          </a:p>
          <a:p>
            <a:r>
              <a:rPr lang="nl-NL" sz="1500">
                <a:solidFill>
                  <a:srgbClr val="000000"/>
                </a:solidFill>
                <a:ea typeface="+mn-lt"/>
                <a:cs typeface="+mn-lt"/>
              </a:rPr>
              <a:t>Een patiënt weegt 60 kg. De voor te schrijven morfine is 0,2 mg/kg/24 uur. In voorraad zijn ampullen van 10 ml met daarin in totaal 20 mg morfine. Hoeveel ml geef je per dag?</a:t>
            </a:r>
            <a:endParaRPr lang="nl-NL" sz="1500">
              <a:solidFill>
                <a:srgbClr val="000000"/>
              </a:solidFill>
            </a:endParaRPr>
          </a:p>
          <a:p>
            <a:endParaRPr lang="nl-NL" sz="1500">
              <a:solidFill>
                <a:srgbClr val="000000"/>
              </a:solidFill>
              <a:ea typeface="+mn-lt"/>
              <a:cs typeface="+mn-lt"/>
            </a:endParaRPr>
          </a:p>
          <a:p>
            <a:pPr marL="0" indent="0">
              <a:buNone/>
            </a:pPr>
            <a:r>
              <a:rPr lang="nl-NL" sz="1500">
                <a:solidFill>
                  <a:srgbClr val="000000"/>
                </a:solidFill>
                <a:ea typeface="+mn-lt"/>
                <a:cs typeface="+mn-lt"/>
              </a:rPr>
              <a:t>Voorschrift: 0,2 x 60 = 12 mg</a:t>
            </a:r>
            <a:endParaRPr lang="nl-NL" sz="1500">
              <a:solidFill>
                <a:srgbClr val="000000"/>
              </a:solidFill>
              <a:cs typeface="Calibri" panose="020F0502020204030204"/>
            </a:endParaRPr>
          </a:p>
          <a:p>
            <a:pPr marL="0" indent="0">
              <a:buNone/>
            </a:pPr>
            <a:r>
              <a:rPr lang="nl-NL" sz="1500">
                <a:solidFill>
                  <a:srgbClr val="000000"/>
                </a:solidFill>
                <a:ea typeface="+mn-lt"/>
                <a:cs typeface="+mn-lt"/>
              </a:rPr>
              <a:t>Aanwezig per 1 ml: 20 mg : 10 ml = 2 mg/ml</a:t>
            </a:r>
            <a:endParaRPr lang="nl-NL" sz="1500">
              <a:solidFill>
                <a:srgbClr val="000000"/>
              </a:solidFill>
              <a:cs typeface="Calibri" panose="020F0502020204030204"/>
            </a:endParaRPr>
          </a:p>
          <a:p>
            <a:pPr marL="0" indent="0">
              <a:buNone/>
            </a:pPr>
            <a:r>
              <a:rPr lang="nl-NL" sz="1500">
                <a:solidFill>
                  <a:srgbClr val="000000"/>
                </a:solidFill>
                <a:ea typeface="+mn-lt"/>
                <a:cs typeface="+mn-lt"/>
              </a:rPr>
              <a:t>V : A   12 : 2 = 6 ml</a:t>
            </a:r>
            <a:endParaRPr lang="nl-NL" sz="1500">
              <a:solidFill>
                <a:srgbClr val="000000"/>
              </a:solidFill>
              <a:cs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240551685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BAEAC26-4658-49C8-A9AB-1F02584ECE3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617927"/>
            <a:ext cx="10515600" cy="5559036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 dirty="0">
                <a:cs typeface="Calibri"/>
              </a:rPr>
              <a:t>Vraag 3.</a:t>
            </a:r>
            <a:endParaRPr lang="nl-NL" dirty="0">
              <a:ea typeface="+mn-lt"/>
              <a:cs typeface="+mn-lt"/>
            </a:endParaRPr>
          </a:p>
          <a:p>
            <a:pPr marL="0" indent="0">
              <a:buNone/>
            </a:pPr>
            <a:r>
              <a:rPr lang="nl-NL" dirty="0">
                <a:cs typeface="Calibri"/>
              </a:rPr>
              <a:t>Je wordt gevraagd om 100 mg op te lossen in 5 ml. Op het voorschrift staat: 4x per dag 10 mg toedienen.</a:t>
            </a:r>
            <a:endParaRPr lang="nl-NL">
              <a:ea typeface="+mn-lt"/>
              <a:cs typeface="+mn-lt"/>
            </a:endParaRPr>
          </a:p>
          <a:p>
            <a:pPr marL="0" indent="0">
              <a:buNone/>
            </a:pPr>
            <a:r>
              <a:rPr lang="nl-NL" dirty="0">
                <a:cs typeface="Calibri"/>
              </a:rPr>
              <a:t>a. Hoeveel ml geef je per keer?</a:t>
            </a:r>
            <a:endParaRPr lang="nl-NL" dirty="0">
              <a:ea typeface="+mn-lt"/>
              <a:cs typeface="+mn-lt"/>
            </a:endParaRPr>
          </a:p>
          <a:p>
            <a:pPr marL="0" indent="0">
              <a:buNone/>
            </a:pPr>
            <a:r>
              <a:rPr lang="nl-NL" dirty="0">
                <a:cs typeface="Calibri"/>
              </a:rPr>
              <a:t>b. Hoeveel ml geef je per dag?</a:t>
            </a:r>
            <a:endParaRPr lang="nl-NL" dirty="0">
              <a:ea typeface="+mn-lt"/>
              <a:cs typeface="+mn-lt"/>
            </a:endParaRPr>
          </a:p>
          <a:p>
            <a:endParaRPr lang="nl-NL" dirty="0">
              <a:cs typeface="Calibri"/>
            </a:endParaRPr>
          </a:p>
          <a:p>
            <a:pPr marL="0" indent="0">
              <a:buNone/>
            </a:pPr>
            <a:r>
              <a:rPr lang="nl-NL" dirty="0">
                <a:cs typeface="Calibri"/>
              </a:rPr>
              <a:t>Vraag 4.</a:t>
            </a:r>
            <a:endParaRPr lang="nl-NL" dirty="0">
              <a:ea typeface="+mn-lt"/>
              <a:cs typeface="+mn-lt"/>
            </a:endParaRPr>
          </a:p>
          <a:p>
            <a:pPr marL="0" indent="0">
              <a:buNone/>
            </a:pPr>
            <a:r>
              <a:rPr lang="nl-NL" dirty="0">
                <a:cs typeface="Calibri"/>
              </a:rPr>
              <a:t>Op het etiket van de medicatie staat: 50 mg, oplossen in 10 ml. Je wordt gevraagd om 35 mg toe te dienen. Hoeveel ml geef je?</a:t>
            </a:r>
          </a:p>
        </p:txBody>
      </p:sp>
    </p:spTree>
    <p:extLst>
      <p:ext uri="{BB962C8B-B14F-4D97-AF65-F5344CB8AC3E}">
        <p14:creationId xmlns:p14="http://schemas.microsoft.com/office/powerpoint/2010/main" val="198743334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3B854194-185D-494D-905C-7C7CB2E30F6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608211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4F5FA0D-0104-4987-8241-EFF7C85B88D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12191998" cy="6858000"/>
          </a:xfrm>
          <a:prstGeom prst="rect">
            <a:avLst/>
          </a:prstGeom>
          <a:gradFill>
            <a:gsLst>
              <a:gs pos="0">
                <a:schemeClr val="accent1">
                  <a:lumMod val="90000"/>
                </a:schemeClr>
              </a:gs>
              <a:gs pos="25000">
                <a:schemeClr val="accent1">
                  <a:lumMod val="90000"/>
                </a:schemeClr>
              </a:gs>
              <a:gs pos="94000">
                <a:schemeClr val="bg2">
                  <a:lumMod val="25000"/>
                </a:schemeClr>
              </a:gs>
              <a:gs pos="100000">
                <a:schemeClr val="bg2">
                  <a:lumMod val="25000"/>
                </a:schemeClr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2897127E-6CEF-446C-BE87-93B7C46E49D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0C1315DB-1A59-4BD3-8536-8B1F4F5E61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0079" y="2053641"/>
            <a:ext cx="3669161" cy="2760098"/>
          </a:xfrm>
        </p:spPr>
        <p:txBody>
          <a:bodyPr>
            <a:normAutofit/>
          </a:bodyPr>
          <a:lstStyle/>
          <a:p>
            <a:r>
              <a:rPr lang="nl-NL">
                <a:solidFill>
                  <a:srgbClr val="FFFFFF"/>
                </a:solidFill>
                <a:cs typeface="Calibri Light"/>
              </a:rPr>
              <a:t>Antwoorden</a:t>
            </a:r>
            <a:endParaRPr lang="nl-NL">
              <a:solidFill>
                <a:srgbClr val="FFFFFF"/>
              </a:solidFill>
            </a:endParaRP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671BA167-D4C0-488C-9894-B1781BF8E04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0574" y="801866"/>
            <a:ext cx="5306084" cy="5230634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z="1900">
                <a:solidFill>
                  <a:srgbClr val="000000"/>
                </a:solidFill>
                <a:ea typeface="+mn-lt"/>
                <a:cs typeface="+mn-lt"/>
              </a:rPr>
              <a:t>Vraag 3.</a:t>
            </a:r>
            <a:endParaRPr lang="nl-NL" sz="1900">
              <a:solidFill>
                <a:srgbClr val="000000"/>
              </a:solidFill>
              <a:cs typeface="Calibri" panose="020F0502020204030204"/>
            </a:endParaRPr>
          </a:p>
          <a:p>
            <a:pPr marL="0" indent="0">
              <a:buNone/>
            </a:pPr>
            <a:r>
              <a:rPr lang="nl-NL" sz="1900">
                <a:solidFill>
                  <a:srgbClr val="000000"/>
                </a:solidFill>
                <a:ea typeface="+mn-lt"/>
                <a:cs typeface="+mn-lt"/>
              </a:rPr>
              <a:t>Je wordt gevraagd om 100 mg op te lossen in 5 ml. Op het voorschrift staat: 4x per dag 10 mg toedienen.</a:t>
            </a:r>
            <a:endParaRPr lang="nl-NL" sz="1900">
              <a:solidFill>
                <a:srgbClr val="000000"/>
              </a:solidFill>
              <a:cs typeface="Calibri" panose="020F0502020204030204"/>
            </a:endParaRPr>
          </a:p>
          <a:p>
            <a:pPr marL="0" indent="0">
              <a:buNone/>
            </a:pPr>
            <a:r>
              <a:rPr lang="nl-NL" sz="1900">
                <a:solidFill>
                  <a:srgbClr val="000000"/>
                </a:solidFill>
                <a:ea typeface="+mn-lt"/>
                <a:cs typeface="+mn-lt"/>
              </a:rPr>
              <a:t>a. Hoeveel ml geef je per keer?</a:t>
            </a:r>
            <a:endParaRPr lang="nl-NL" sz="1900">
              <a:solidFill>
                <a:srgbClr val="000000"/>
              </a:solidFill>
              <a:cs typeface="Calibri" panose="020F0502020204030204"/>
            </a:endParaRPr>
          </a:p>
          <a:p>
            <a:pPr marL="0" indent="0">
              <a:buNone/>
            </a:pPr>
            <a:r>
              <a:rPr lang="nl-NL" sz="1900">
                <a:solidFill>
                  <a:srgbClr val="000000"/>
                </a:solidFill>
                <a:ea typeface="+mn-lt"/>
                <a:cs typeface="+mn-lt"/>
              </a:rPr>
              <a:t>Voorschrift: 10 mg</a:t>
            </a:r>
            <a:endParaRPr lang="nl-NL" sz="1900">
              <a:solidFill>
                <a:srgbClr val="000000"/>
              </a:solidFill>
              <a:cs typeface="Calibri" panose="020F0502020204030204"/>
            </a:endParaRPr>
          </a:p>
          <a:p>
            <a:pPr marL="0" indent="0">
              <a:buNone/>
            </a:pPr>
            <a:r>
              <a:rPr lang="nl-NL" sz="1900">
                <a:solidFill>
                  <a:srgbClr val="000000"/>
                </a:solidFill>
                <a:ea typeface="+mn-lt"/>
                <a:cs typeface="+mn-lt"/>
              </a:rPr>
              <a:t>Aanwezig per 1 ml: 100 mg : 5 ml = 20 mg/ml</a:t>
            </a:r>
            <a:endParaRPr lang="nl-NL" sz="1900">
              <a:solidFill>
                <a:srgbClr val="000000"/>
              </a:solidFill>
              <a:cs typeface="Calibri" panose="020F0502020204030204"/>
            </a:endParaRPr>
          </a:p>
          <a:p>
            <a:pPr marL="0" indent="0">
              <a:buNone/>
            </a:pPr>
            <a:r>
              <a:rPr lang="nl-NL" sz="1900">
                <a:solidFill>
                  <a:srgbClr val="000000"/>
                </a:solidFill>
                <a:ea typeface="+mn-lt"/>
                <a:cs typeface="+mn-lt"/>
              </a:rPr>
              <a:t>V : A 10 : 20 = 0,5 ml</a:t>
            </a:r>
            <a:endParaRPr lang="nl-NL" sz="1900">
              <a:solidFill>
                <a:srgbClr val="000000"/>
              </a:solidFill>
              <a:cs typeface="Calibri" panose="020F0502020204030204"/>
            </a:endParaRPr>
          </a:p>
          <a:p>
            <a:pPr marL="0" indent="0">
              <a:buNone/>
            </a:pPr>
            <a:endParaRPr lang="nl-NL" sz="1900">
              <a:solidFill>
                <a:srgbClr val="000000"/>
              </a:solidFill>
              <a:ea typeface="+mn-lt"/>
              <a:cs typeface="+mn-lt"/>
            </a:endParaRPr>
          </a:p>
          <a:p>
            <a:pPr marL="0" indent="0">
              <a:buNone/>
            </a:pPr>
            <a:r>
              <a:rPr lang="nl-NL" sz="1900">
                <a:solidFill>
                  <a:srgbClr val="000000"/>
                </a:solidFill>
                <a:ea typeface="+mn-lt"/>
                <a:cs typeface="+mn-lt"/>
              </a:rPr>
              <a:t>b. Hoeveel ml geef je per dag?</a:t>
            </a:r>
            <a:endParaRPr lang="nl-NL" sz="1900">
              <a:solidFill>
                <a:srgbClr val="000000"/>
              </a:solidFill>
              <a:cs typeface="Calibri" panose="020F0502020204030204"/>
            </a:endParaRPr>
          </a:p>
          <a:p>
            <a:pPr marL="0" indent="0">
              <a:buNone/>
            </a:pPr>
            <a:endParaRPr lang="nl-NL" sz="1900">
              <a:solidFill>
                <a:srgbClr val="000000"/>
              </a:solidFill>
              <a:ea typeface="+mn-lt"/>
              <a:cs typeface="+mn-lt"/>
            </a:endParaRPr>
          </a:p>
          <a:p>
            <a:pPr marL="0" indent="0">
              <a:buNone/>
            </a:pPr>
            <a:r>
              <a:rPr lang="nl-NL" sz="1900">
                <a:solidFill>
                  <a:srgbClr val="000000"/>
                </a:solidFill>
                <a:ea typeface="+mn-lt"/>
                <a:cs typeface="+mn-lt"/>
              </a:rPr>
              <a:t>Voorschrift: 10 mg x 4 = 40 mg</a:t>
            </a:r>
            <a:endParaRPr lang="nl-NL" sz="1900">
              <a:solidFill>
                <a:srgbClr val="000000"/>
              </a:solidFill>
              <a:cs typeface="Calibri" panose="020F0502020204030204"/>
            </a:endParaRPr>
          </a:p>
          <a:p>
            <a:pPr marL="0" indent="0">
              <a:buNone/>
            </a:pPr>
            <a:r>
              <a:rPr lang="nl-NL" sz="1900">
                <a:solidFill>
                  <a:srgbClr val="000000"/>
                </a:solidFill>
                <a:ea typeface="+mn-lt"/>
                <a:cs typeface="+mn-lt"/>
              </a:rPr>
              <a:t>Aanwezig per 1 ml: 100 mg : 5 ml = 20 mg/ml</a:t>
            </a:r>
            <a:endParaRPr lang="nl-NL" sz="1900">
              <a:solidFill>
                <a:srgbClr val="000000"/>
              </a:solidFill>
              <a:cs typeface="Calibri" panose="020F0502020204030204"/>
            </a:endParaRPr>
          </a:p>
          <a:p>
            <a:pPr marL="0" indent="0">
              <a:buNone/>
            </a:pPr>
            <a:r>
              <a:rPr lang="nl-NL" sz="1900">
                <a:solidFill>
                  <a:srgbClr val="000000"/>
                </a:solidFill>
                <a:ea typeface="+mn-lt"/>
                <a:cs typeface="+mn-lt"/>
              </a:rPr>
              <a:t>V : A 40 : 20 = 2 ml</a:t>
            </a:r>
            <a:endParaRPr lang="nl-NL" sz="1900">
              <a:solidFill>
                <a:srgbClr val="000000"/>
              </a:solidFill>
              <a:cs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390271793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97A9251-92ED-4C25-88A7-763B126B8BF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nl-NL" dirty="0">
                <a:ea typeface="+mn-lt"/>
                <a:cs typeface="+mn-lt"/>
              </a:rPr>
              <a:t>Vraag 4.</a:t>
            </a:r>
            <a:endParaRPr lang="nl-NL" dirty="0">
              <a:cs typeface="Calibri" panose="020F0502020204030204"/>
            </a:endParaRPr>
          </a:p>
          <a:p>
            <a:r>
              <a:rPr lang="nl-NL" dirty="0">
                <a:ea typeface="+mn-lt"/>
                <a:cs typeface="+mn-lt"/>
              </a:rPr>
              <a:t>Op het etiket van de medicatie staat: 50 mg, oplossen in 10 ml. Je wordt gevraagd om 35 mg toe te dienen. Hoeveel ml geef je?</a:t>
            </a:r>
            <a:endParaRPr lang="nl-NL" dirty="0"/>
          </a:p>
          <a:p>
            <a:endParaRPr lang="nl-NL" dirty="0">
              <a:ea typeface="+mn-lt"/>
              <a:cs typeface="+mn-lt"/>
            </a:endParaRPr>
          </a:p>
          <a:p>
            <a:r>
              <a:rPr lang="nl-NL" dirty="0">
                <a:ea typeface="+mn-lt"/>
                <a:cs typeface="+mn-lt"/>
              </a:rPr>
              <a:t>Voorschrift: 35 mg</a:t>
            </a:r>
            <a:endParaRPr lang="nl-NL" dirty="0"/>
          </a:p>
          <a:p>
            <a:r>
              <a:rPr lang="nl-NL" dirty="0">
                <a:ea typeface="+mn-lt"/>
                <a:cs typeface="+mn-lt"/>
              </a:rPr>
              <a:t>Aanwezig per 1 ml:  50 mg : 10 ml = 5 mg/ml</a:t>
            </a:r>
            <a:endParaRPr lang="nl-NL" dirty="0"/>
          </a:p>
          <a:p>
            <a:r>
              <a:rPr lang="nl-NL" dirty="0">
                <a:ea typeface="+mn-lt"/>
                <a:cs typeface="+mn-lt"/>
              </a:rPr>
              <a:t>V : A  35 : 5 = 7 ml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68206641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3B854194-185D-494D-905C-7C7CB2E30F6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608211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4F5FA0D-0104-4987-8241-EFF7C85B88D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12191998" cy="6858000"/>
          </a:xfrm>
          <a:prstGeom prst="rect">
            <a:avLst/>
          </a:prstGeom>
          <a:gradFill>
            <a:gsLst>
              <a:gs pos="0">
                <a:schemeClr val="accent1">
                  <a:lumMod val="90000"/>
                </a:schemeClr>
              </a:gs>
              <a:gs pos="25000">
                <a:schemeClr val="accent1">
                  <a:lumMod val="90000"/>
                </a:schemeClr>
              </a:gs>
              <a:gs pos="94000">
                <a:schemeClr val="bg2">
                  <a:lumMod val="25000"/>
                </a:schemeClr>
              </a:gs>
              <a:gs pos="100000">
                <a:schemeClr val="bg2">
                  <a:lumMod val="25000"/>
                </a:schemeClr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2897127E-6CEF-446C-BE87-93B7C46E49D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2928D0CB-A237-4C7B-8857-B4008CB9EC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0079" y="2053641"/>
            <a:ext cx="3669161" cy="2760098"/>
          </a:xfrm>
        </p:spPr>
        <p:txBody>
          <a:bodyPr>
            <a:normAutofit/>
          </a:bodyPr>
          <a:lstStyle/>
          <a:p>
            <a:r>
              <a:rPr lang="nl-NL" sz="2800">
                <a:solidFill>
                  <a:srgbClr val="FFFFFF"/>
                </a:solidFill>
                <a:cs typeface="Calibri Light"/>
              </a:rPr>
              <a:t>Als IE</a:t>
            </a:r>
            <a:br>
              <a:rPr lang="nl-NL" sz="2800">
                <a:solidFill>
                  <a:srgbClr val="FFFFFF"/>
                </a:solidFill>
                <a:cs typeface="Calibri Light"/>
              </a:rPr>
            </a:br>
            <a:r>
              <a:rPr lang="nl-NL" sz="2800">
                <a:solidFill>
                  <a:srgbClr val="FFFFFF"/>
                </a:solidFill>
                <a:cs typeface="Calibri Light"/>
              </a:rPr>
              <a:t>Hulp: Uitrekenen hoeveel IE er per 1 ml zit</a:t>
            </a:r>
            <a:br>
              <a:rPr lang="nl-NL" sz="2800">
                <a:solidFill>
                  <a:srgbClr val="FFFFFF"/>
                </a:solidFill>
                <a:cs typeface="Calibri Light"/>
              </a:rPr>
            </a:br>
            <a:r>
              <a:rPr lang="nl-NL" sz="2800">
                <a:solidFill>
                  <a:srgbClr val="FFFFFF"/>
                </a:solidFill>
                <a:cs typeface="Calibri Light"/>
              </a:rPr>
              <a:t>Uitrekenen: voorschrift / aanwezig per 1 ml</a:t>
            </a:r>
            <a:endParaRPr lang="nl-NL" sz="2800">
              <a:solidFill>
                <a:srgbClr val="FFFFFF"/>
              </a:solidFill>
            </a:endParaRP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24C606F-5680-409E-A282-4E8F9722A2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0574" y="801866"/>
            <a:ext cx="5306084" cy="5230634"/>
          </a:xfrm>
        </p:spPr>
        <p:txBody>
          <a:bodyPr vert="horz" lIns="91440" tIns="45720" rIns="91440" bIns="45720" rtlCol="0" anchor="ctr">
            <a:normAutofit/>
          </a:bodyPr>
          <a:lstStyle/>
          <a:p>
            <a:endParaRPr lang="nl-NL" sz="2400">
              <a:solidFill>
                <a:srgbClr val="000000"/>
              </a:solidFill>
            </a:endParaRPr>
          </a:p>
          <a:p>
            <a:r>
              <a:rPr lang="nl-NL" sz="2400">
                <a:solidFill>
                  <a:srgbClr val="000000"/>
                </a:solidFill>
                <a:ea typeface="+mn-lt"/>
                <a:cs typeface="+mn-lt"/>
              </a:rPr>
              <a:t>Vraag 1.</a:t>
            </a:r>
            <a:endParaRPr lang="nl-NL" sz="2400">
              <a:solidFill>
                <a:srgbClr val="000000"/>
              </a:solidFill>
            </a:endParaRPr>
          </a:p>
          <a:p>
            <a:pPr marL="0" indent="0">
              <a:buNone/>
            </a:pPr>
            <a:r>
              <a:rPr lang="nl-NL" sz="2400">
                <a:solidFill>
                  <a:srgbClr val="000000"/>
                </a:solidFill>
                <a:ea typeface="+mn-lt"/>
                <a:cs typeface="+mn-lt"/>
              </a:rPr>
              <a:t>Een patiënt dient 34 IE Insuline toegediend te krijgen. Insuline is aanwezig in een sterkte van 100 IE/ml. Hoeveel ml geef je?</a:t>
            </a:r>
            <a:endParaRPr lang="nl-NL" sz="2400">
              <a:solidFill>
                <a:srgbClr val="000000"/>
              </a:solidFill>
              <a:cs typeface="Calibri" panose="020F0502020204030204"/>
            </a:endParaRPr>
          </a:p>
          <a:p>
            <a:endParaRPr lang="nl-NL" sz="2400">
              <a:solidFill>
                <a:srgbClr val="000000"/>
              </a:solidFill>
              <a:ea typeface="+mn-lt"/>
              <a:cs typeface="+mn-lt"/>
            </a:endParaRPr>
          </a:p>
          <a:p>
            <a:r>
              <a:rPr lang="nl-NL" sz="2400">
                <a:solidFill>
                  <a:srgbClr val="000000"/>
                </a:solidFill>
                <a:ea typeface="+mn-lt"/>
                <a:cs typeface="+mn-lt"/>
              </a:rPr>
              <a:t>Vraag 2.</a:t>
            </a:r>
            <a:endParaRPr lang="nl-NL" sz="2400">
              <a:solidFill>
                <a:srgbClr val="000000"/>
              </a:solidFill>
            </a:endParaRPr>
          </a:p>
          <a:p>
            <a:pPr marL="0" indent="0">
              <a:buNone/>
            </a:pPr>
            <a:r>
              <a:rPr lang="nl-NL" sz="2400">
                <a:solidFill>
                  <a:srgbClr val="000000"/>
                </a:solidFill>
                <a:ea typeface="+mn-lt"/>
                <a:cs typeface="+mn-lt"/>
              </a:rPr>
              <a:t>Een patiënt dient 3x per dag 400.000 IE toegediend te krijgen. Aanwezig is een flacon van 1.000.000 IE welke moet worden opgelost in 5 ml aquadest. Hoeveel ml geef je per keer?</a:t>
            </a:r>
            <a:endParaRPr lang="nl-NL" sz="2400">
              <a:solidFill>
                <a:srgbClr val="000000"/>
              </a:solidFill>
              <a:cs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9576623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3B854194-185D-494D-905C-7C7CB2E30F6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608211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4F5FA0D-0104-4987-8241-EFF7C85B88D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12191998" cy="6858000"/>
          </a:xfrm>
          <a:prstGeom prst="rect">
            <a:avLst/>
          </a:prstGeom>
          <a:gradFill>
            <a:gsLst>
              <a:gs pos="0">
                <a:schemeClr val="accent1">
                  <a:lumMod val="90000"/>
                </a:schemeClr>
              </a:gs>
              <a:gs pos="25000">
                <a:schemeClr val="accent1">
                  <a:lumMod val="90000"/>
                </a:schemeClr>
              </a:gs>
              <a:gs pos="94000">
                <a:schemeClr val="bg2">
                  <a:lumMod val="25000"/>
                </a:schemeClr>
              </a:gs>
              <a:gs pos="100000">
                <a:schemeClr val="bg2">
                  <a:lumMod val="25000"/>
                </a:schemeClr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2897127E-6CEF-446C-BE87-93B7C46E49D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6214F298-8B2B-4D4D-96CF-BAA6B36832C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0574" y="801866"/>
            <a:ext cx="5306084" cy="5230634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z="2200">
                <a:solidFill>
                  <a:srgbClr val="000000"/>
                </a:solidFill>
                <a:ea typeface="+mn-lt"/>
                <a:cs typeface="+mn-lt"/>
              </a:rPr>
              <a:t>Een oplossing is een vloeistof waarin een hoeveelheid stof is opgelost</a:t>
            </a:r>
          </a:p>
          <a:p>
            <a:endParaRPr lang="nl-NL" sz="2200">
              <a:solidFill>
                <a:srgbClr val="000000"/>
              </a:solidFill>
              <a:ea typeface="+mn-lt"/>
              <a:cs typeface="+mn-lt"/>
            </a:endParaRPr>
          </a:p>
          <a:p>
            <a:r>
              <a:rPr lang="nl-NL" sz="2200">
                <a:solidFill>
                  <a:srgbClr val="000000"/>
                </a:solidFill>
                <a:ea typeface="+mn-lt"/>
                <a:cs typeface="+mn-lt"/>
              </a:rPr>
              <a:t>Een oplossing bestaat dus uit twee dingen:</a:t>
            </a:r>
            <a:endParaRPr lang="nl-NL" sz="2200">
              <a:solidFill>
                <a:srgbClr val="000000"/>
              </a:solidFill>
              <a:cs typeface="Calibri"/>
            </a:endParaRPr>
          </a:p>
          <a:p>
            <a:endParaRPr lang="nl-NL" sz="2200">
              <a:solidFill>
                <a:srgbClr val="000000"/>
              </a:solidFill>
            </a:endParaRPr>
          </a:p>
          <a:p>
            <a:pPr marL="0" indent="0">
              <a:buNone/>
            </a:pPr>
            <a:r>
              <a:rPr lang="nl-NL" sz="2200" u="sng">
                <a:solidFill>
                  <a:srgbClr val="000000"/>
                </a:solidFill>
                <a:ea typeface="+mn-lt"/>
                <a:cs typeface="+mn-lt"/>
              </a:rPr>
              <a:t>1. De opgeloste stof</a:t>
            </a:r>
            <a:endParaRPr lang="nl-NL" sz="2200">
              <a:solidFill>
                <a:srgbClr val="000000"/>
              </a:solidFill>
              <a:cs typeface="Calibri" panose="020F0502020204030204"/>
            </a:endParaRPr>
          </a:p>
          <a:p>
            <a:pPr marL="0" indent="0">
              <a:buNone/>
            </a:pPr>
            <a:r>
              <a:rPr lang="nl-NL" sz="2200">
                <a:solidFill>
                  <a:srgbClr val="000000"/>
                </a:solidFill>
                <a:ea typeface="+mn-lt"/>
                <a:cs typeface="+mn-lt"/>
              </a:rPr>
              <a:t>Deze is in niet-opgeloste toestand meestal vast, in poedervorm of kristallijne vorm (vergelijk poedersuiker en kristalsuiker).</a:t>
            </a:r>
            <a:endParaRPr lang="nl-NL" sz="2200">
              <a:solidFill>
                <a:srgbClr val="000000"/>
              </a:solidFill>
              <a:cs typeface="Calibri" panose="020F0502020204030204"/>
            </a:endParaRPr>
          </a:p>
          <a:p>
            <a:endParaRPr lang="nl-NL" sz="2200">
              <a:solidFill>
                <a:srgbClr val="000000"/>
              </a:solidFill>
            </a:endParaRPr>
          </a:p>
          <a:p>
            <a:pPr marL="0" indent="0">
              <a:buNone/>
            </a:pPr>
            <a:r>
              <a:rPr lang="nl-NL" sz="2200" u="sng">
                <a:solidFill>
                  <a:srgbClr val="000000"/>
                </a:solidFill>
                <a:ea typeface="+mn-lt"/>
                <a:cs typeface="+mn-lt"/>
              </a:rPr>
              <a:t>2. Het oplosmiddel</a:t>
            </a:r>
            <a:endParaRPr lang="nl-NL" sz="2200">
              <a:solidFill>
                <a:srgbClr val="000000"/>
              </a:solidFill>
              <a:cs typeface="Calibri" panose="020F0502020204030204"/>
            </a:endParaRPr>
          </a:p>
          <a:p>
            <a:pPr marL="0" indent="0">
              <a:buNone/>
            </a:pPr>
            <a:r>
              <a:rPr lang="nl-NL" sz="2200">
                <a:solidFill>
                  <a:srgbClr val="000000"/>
                </a:solidFill>
                <a:ea typeface="+mn-lt"/>
                <a:cs typeface="+mn-lt"/>
              </a:rPr>
              <a:t>Zo heet de vloeistof waarin een bepaalde stof kan oplossen of vermengen.</a:t>
            </a:r>
            <a:endParaRPr lang="nl-NL" sz="2200">
              <a:solidFill>
                <a:srgbClr val="000000"/>
              </a:solidFill>
              <a:cs typeface="Calibri" panose="020F0502020204030204"/>
            </a:endParaRPr>
          </a:p>
          <a:p>
            <a:pPr marL="0" indent="0">
              <a:buNone/>
            </a:pPr>
            <a:endParaRPr lang="nl-NL" sz="2200">
              <a:solidFill>
                <a:srgbClr val="000000"/>
              </a:solidFill>
              <a:cs typeface="Calibri" panose="020F0502020204030204"/>
            </a:endParaRPr>
          </a:p>
          <a:p>
            <a:endParaRPr lang="nl-NL" sz="2200">
              <a:solidFill>
                <a:srgbClr val="000000"/>
              </a:solidFill>
              <a:cs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96927384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3B854194-185D-494D-905C-7C7CB2E30F6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608211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4F5FA0D-0104-4987-8241-EFF7C85B88D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12191998" cy="6858000"/>
          </a:xfrm>
          <a:prstGeom prst="rect">
            <a:avLst/>
          </a:prstGeom>
          <a:gradFill>
            <a:gsLst>
              <a:gs pos="0">
                <a:schemeClr val="accent1">
                  <a:lumMod val="90000"/>
                </a:schemeClr>
              </a:gs>
              <a:gs pos="25000">
                <a:schemeClr val="accent1">
                  <a:lumMod val="90000"/>
                </a:schemeClr>
              </a:gs>
              <a:gs pos="94000">
                <a:schemeClr val="bg2">
                  <a:lumMod val="25000"/>
                </a:schemeClr>
              </a:gs>
              <a:gs pos="100000">
                <a:schemeClr val="bg2">
                  <a:lumMod val="25000"/>
                </a:schemeClr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2897127E-6CEF-446C-BE87-93B7C46E49D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339BCCBF-22A2-40A0-8566-DAA23569FF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0079" y="2053641"/>
            <a:ext cx="3669161" cy="2760098"/>
          </a:xfrm>
        </p:spPr>
        <p:txBody>
          <a:bodyPr>
            <a:normAutofit/>
          </a:bodyPr>
          <a:lstStyle/>
          <a:p>
            <a:r>
              <a:rPr lang="nl-NL">
                <a:solidFill>
                  <a:srgbClr val="FFFFFF"/>
                </a:solidFill>
                <a:cs typeface="Calibri Light"/>
              </a:rPr>
              <a:t>Antwoorden</a:t>
            </a:r>
            <a:endParaRPr lang="nl-NL">
              <a:solidFill>
                <a:srgbClr val="FFFFFF"/>
              </a:solidFill>
            </a:endParaRP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5A40BED-B87D-4520-9D87-8EEA6897EAF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0574" y="801866"/>
            <a:ext cx="5306084" cy="5230634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z="1500">
                <a:solidFill>
                  <a:srgbClr val="000000"/>
                </a:solidFill>
                <a:ea typeface="+mn-lt"/>
                <a:cs typeface="+mn-lt"/>
              </a:rPr>
              <a:t>Vraag 1.</a:t>
            </a:r>
            <a:endParaRPr lang="nl-NL" sz="1500">
              <a:solidFill>
                <a:srgbClr val="000000"/>
              </a:solidFill>
              <a:cs typeface="Calibri" panose="020F0502020204030204"/>
            </a:endParaRPr>
          </a:p>
          <a:p>
            <a:pPr marL="0" indent="0">
              <a:buNone/>
            </a:pPr>
            <a:r>
              <a:rPr lang="nl-NL" sz="1500">
                <a:solidFill>
                  <a:srgbClr val="000000"/>
                </a:solidFill>
                <a:ea typeface="+mn-lt"/>
                <a:cs typeface="+mn-lt"/>
              </a:rPr>
              <a:t>Een patiënt dient 34 IE Insuline toegediend te krijgen. Insuline is aanwezig in een sterkte van 100 IE/ml. Hoeveel ml geef je?</a:t>
            </a:r>
            <a:endParaRPr lang="nl-NL" sz="1500">
              <a:solidFill>
                <a:srgbClr val="000000"/>
              </a:solidFill>
              <a:cs typeface="Calibri" panose="020F0502020204030204"/>
            </a:endParaRPr>
          </a:p>
          <a:p>
            <a:pPr marL="0" indent="0">
              <a:buNone/>
            </a:pPr>
            <a:endParaRPr lang="nl-NL" sz="1500">
              <a:solidFill>
                <a:srgbClr val="000000"/>
              </a:solidFill>
              <a:ea typeface="+mn-lt"/>
              <a:cs typeface="+mn-lt"/>
            </a:endParaRPr>
          </a:p>
          <a:p>
            <a:pPr marL="0" indent="0">
              <a:buNone/>
            </a:pPr>
            <a:r>
              <a:rPr lang="nl-NL" sz="1500">
                <a:solidFill>
                  <a:srgbClr val="000000"/>
                </a:solidFill>
                <a:ea typeface="+mn-lt"/>
                <a:cs typeface="+mn-lt"/>
              </a:rPr>
              <a:t>Voorschrift: 34 IE</a:t>
            </a:r>
            <a:endParaRPr lang="nl-NL" sz="1500">
              <a:solidFill>
                <a:srgbClr val="000000"/>
              </a:solidFill>
              <a:cs typeface="Calibri" panose="020F0502020204030204"/>
            </a:endParaRPr>
          </a:p>
          <a:p>
            <a:pPr marL="0" indent="0">
              <a:buNone/>
            </a:pPr>
            <a:r>
              <a:rPr lang="nl-NL" sz="1500">
                <a:solidFill>
                  <a:srgbClr val="000000"/>
                </a:solidFill>
                <a:ea typeface="+mn-lt"/>
                <a:cs typeface="+mn-lt"/>
              </a:rPr>
              <a:t>Aanwezig per 1 ml: 100 IE</a:t>
            </a:r>
            <a:endParaRPr lang="nl-NL" sz="1500">
              <a:solidFill>
                <a:srgbClr val="000000"/>
              </a:solidFill>
              <a:cs typeface="Calibri" panose="020F0502020204030204"/>
            </a:endParaRPr>
          </a:p>
          <a:p>
            <a:pPr marL="0" indent="0">
              <a:buNone/>
            </a:pPr>
            <a:r>
              <a:rPr lang="nl-NL" sz="1500">
                <a:solidFill>
                  <a:srgbClr val="000000"/>
                </a:solidFill>
                <a:ea typeface="+mn-lt"/>
                <a:cs typeface="+mn-lt"/>
              </a:rPr>
              <a:t>V : A  34 : 100 = 0,34 ml</a:t>
            </a:r>
          </a:p>
          <a:p>
            <a:pPr marL="0" indent="0">
              <a:buNone/>
            </a:pPr>
            <a:endParaRPr lang="nl-NL" sz="1500">
              <a:solidFill>
                <a:srgbClr val="000000"/>
              </a:solidFill>
              <a:ea typeface="+mn-lt"/>
              <a:cs typeface="+mn-lt"/>
            </a:endParaRPr>
          </a:p>
          <a:p>
            <a:pPr marL="0" indent="0">
              <a:buNone/>
            </a:pPr>
            <a:r>
              <a:rPr lang="nl-NL" sz="1500">
                <a:solidFill>
                  <a:srgbClr val="000000"/>
                </a:solidFill>
                <a:ea typeface="+mn-lt"/>
                <a:cs typeface="+mn-lt"/>
              </a:rPr>
              <a:t>Vraag 2.</a:t>
            </a:r>
            <a:endParaRPr lang="nl-NL" sz="1500">
              <a:solidFill>
                <a:srgbClr val="000000"/>
              </a:solidFill>
              <a:cs typeface="Calibri"/>
            </a:endParaRPr>
          </a:p>
          <a:p>
            <a:pPr marL="0" indent="0">
              <a:buNone/>
            </a:pPr>
            <a:r>
              <a:rPr lang="nl-NL" sz="1500">
                <a:solidFill>
                  <a:srgbClr val="000000"/>
                </a:solidFill>
                <a:ea typeface="+mn-lt"/>
                <a:cs typeface="+mn-lt"/>
              </a:rPr>
              <a:t>Een patiënt dient 3x per dag 400.000 IE toegediend te krijgen. Aanwezig is een flacon van 1.000.000 IE welke moet worden opgelost in 5 ml aquadest. Hoeveel ml geef je per keer?</a:t>
            </a:r>
            <a:endParaRPr lang="nl-NL" sz="1500">
              <a:solidFill>
                <a:srgbClr val="000000"/>
              </a:solidFill>
              <a:cs typeface="Calibri" panose="020F0502020204030204"/>
            </a:endParaRPr>
          </a:p>
          <a:p>
            <a:pPr marL="0" indent="0">
              <a:buNone/>
            </a:pPr>
            <a:endParaRPr lang="nl-NL" sz="1500">
              <a:solidFill>
                <a:srgbClr val="000000"/>
              </a:solidFill>
              <a:ea typeface="+mn-lt"/>
              <a:cs typeface="+mn-lt"/>
            </a:endParaRPr>
          </a:p>
          <a:p>
            <a:pPr marL="0" indent="0">
              <a:buNone/>
            </a:pPr>
            <a:r>
              <a:rPr lang="nl-NL" sz="1500">
                <a:solidFill>
                  <a:srgbClr val="000000"/>
                </a:solidFill>
                <a:ea typeface="+mn-lt"/>
                <a:cs typeface="+mn-lt"/>
              </a:rPr>
              <a:t>Voorschrift: 400.000 IE</a:t>
            </a:r>
            <a:endParaRPr lang="nl-NL" sz="1500">
              <a:solidFill>
                <a:srgbClr val="000000"/>
              </a:solidFill>
              <a:cs typeface="Calibri"/>
            </a:endParaRPr>
          </a:p>
          <a:p>
            <a:pPr marL="0" indent="0">
              <a:buNone/>
            </a:pPr>
            <a:r>
              <a:rPr lang="nl-NL" sz="1500">
                <a:solidFill>
                  <a:srgbClr val="000000"/>
                </a:solidFill>
                <a:ea typeface="+mn-lt"/>
                <a:cs typeface="+mn-lt"/>
              </a:rPr>
              <a:t>Aanwezig per 1 ml: 1.000.000 IE : 5 ml = 200.000 IE/ml</a:t>
            </a:r>
            <a:endParaRPr lang="nl-NL" sz="1500">
              <a:solidFill>
                <a:srgbClr val="000000"/>
              </a:solidFill>
              <a:cs typeface="Calibri" panose="020F0502020204030204"/>
            </a:endParaRPr>
          </a:p>
          <a:p>
            <a:pPr marL="0" indent="0">
              <a:buNone/>
            </a:pPr>
            <a:r>
              <a:rPr lang="nl-NL" sz="1500">
                <a:solidFill>
                  <a:srgbClr val="000000"/>
                </a:solidFill>
                <a:ea typeface="+mn-lt"/>
                <a:cs typeface="+mn-lt"/>
              </a:rPr>
              <a:t>V : A  400.000 : 200.000 = 2 ml</a:t>
            </a:r>
            <a:endParaRPr lang="nl-NL" sz="1500">
              <a:solidFill>
                <a:srgbClr val="000000"/>
              </a:solidFill>
              <a:cs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236813512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ED7497A-277C-4044-B46E-B96FDD7C6B0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919852"/>
            <a:ext cx="10515600" cy="5257111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nl-NL" dirty="0">
                <a:ea typeface="+mn-lt"/>
                <a:cs typeface="+mn-lt"/>
              </a:rPr>
              <a:t>Vraag 3.</a:t>
            </a:r>
            <a:endParaRPr lang="nl-NL" dirty="0">
              <a:cs typeface="Calibri" panose="020F0502020204030204"/>
            </a:endParaRPr>
          </a:p>
          <a:p>
            <a:r>
              <a:rPr lang="nl-NL" dirty="0">
                <a:ea typeface="+mn-lt"/>
                <a:cs typeface="+mn-lt"/>
              </a:rPr>
              <a:t>Een mondspoeling heeft een sterkte van 150.000 IE per 5 ml. Een patiënt krijgt 30.000 IE per spoeling voorgeschreven. Hoeveel ml moet hij per keer nemen?</a:t>
            </a:r>
            <a:endParaRPr lang="nl-NL" dirty="0"/>
          </a:p>
          <a:p>
            <a:endParaRPr lang="nl-NL" dirty="0">
              <a:ea typeface="+mn-lt"/>
              <a:cs typeface="+mn-lt"/>
            </a:endParaRPr>
          </a:p>
          <a:p>
            <a:pPr marL="0" indent="0">
              <a:buNone/>
            </a:pPr>
            <a:r>
              <a:rPr lang="nl-NL" dirty="0">
                <a:ea typeface="+mn-lt"/>
                <a:cs typeface="+mn-lt"/>
              </a:rPr>
              <a:t>Vraag 4.</a:t>
            </a:r>
            <a:endParaRPr lang="nl-NL" dirty="0">
              <a:cs typeface="Calibri" panose="020F0502020204030204"/>
            </a:endParaRPr>
          </a:p>
          <a:p>
            <a:r>
              <a:rPr lang="nl-NL" dirty="0">
                <a:ea typeface="+mn-lt"/>
                <a:cs typeface="+mn-lt"/>
              </a:rPr>
              <a:t>In 10 ml zit 1.000.000 IE opgelost. De patiënt dient 600.000 IE verdeeld over 3 dagen te krijgen. Hoeveel ml geef je per dag?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07546572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248CC2B-F77D-4DAD-AEA0-AD3350F87D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376658"/>
          </a:xfrm>
        </p:spPr>
        <p:txBody>
          <a:bodyPr>
            <a:normAutofit fontScale="90000"/>
          </a:bodyPr>
          <a:lstStyle/>
          <a:p>
            <a:r>
              <a:rPr lang="nl-NL" dirty="0">
                <a:cs typeface="Calibri Light"/>
              </a:rPr>
              <a:t>Antwoorden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C1DD83E0-030A-4B0C-BF67-7B03769B439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51173"/>
            <a:ext cx="10515600" cy="4825790"/>
          </a:xfrm>
        </p:spPr>
        <p:txBody>
          <a:bodyPr vert="horz" lIns="91440" tIns="45720" rIns="91440" bIns="45720" rtlCol="0" anchor="t">
            <a:normAutofit fontScale="62500" lnSpcReduction="20000"/>
          </a:bodyPr>
          <a:lstStyle/>
          <a:p>
            <a:r>
              <a:rPr lang="nl-NL" dirty="0">
                <a:ea typeface="+mn-lt"/>
                <a:cs typeface="+mn-lt"/>
              </a:rPr>
              <a:t>Vraag 3.</a:t>
            </a:r>
            <a:endParaRPr lang="nl-NL" dirty="0">
              <a:cs typeface="Calibri" panose="020F0502020204030204"/>
            </a:endParaRPr>
          </a:p>
          <a:p>
            <a:pPr marL="0" indent="0">
              <a:buNone/>
            </a:pPr>
            <a:r>
              <a:rPr lang="nl-NL" dirty="0">
                <a:ea typeface="+mn-lt"/>
                <a:cs typeface="+mn-lt"/>
              </a:rPr>
              <a:t>Een mondspoeling heeft een sterkte van 150.000 IE per 5 ml. Een patiënt krijgt 30.000 IE per spoeling voorgeschreven. Hoeveel ml moet hij per keer nemen?</a:t>
            </a:r>
            <a:endParaRPr lang="nl-NL" dirty="0">
              <a:cs typeface="Calibri" panose="020F0502020204030204"/>
            </a:endParaRPr>
          </a:p>
          <a:p>
            <a:pPr marL="0" indent="0">
              <a:buNone/>
            </a:pPr>
            <a:endParaRPr lang="nl-NL" dirty="0">
              <a:ea typeface="+mn-lt"/>
              <a:cs typeface="+mn-lt"/>
            </a:endParaRPr>
          </a:p>
          <a:p>
            <a:pPr marL="0" indent="0">
              <a:buNone/>
            </a:pPr>
            <a:r>
              <a:rPr lang="nl-NL" dirty="0">
                <a:ea typeface="+mn-lt"/>
                <a:cs typeface="+mn-lt"/>
              </a:rPr>
              <a:t>Voorschrift: 30.000 IE</a:t>
            </a:r>
            <a:endParaRPr lang="nl-NL" dirty="0">
              <a:cs typeface="Calibri" panose="020F0502020204030204"/>
            </a:endParaRPr>
          </a:p>
          <a:p>
            <a:pPr marL="0" indent="0">
              <a:buNone/>
            </a:pPr>
            <a:r>
              <a:rPr lang="nl-NL" dirty="0">
                <a:ea typeface="+mn-lt"/>
                <a:cs typeface="+mn-lt"/>
              </a:rPr>
              <a:t>Aanwezig per 1 ml: 150.000 IE : 5 ml = 30.000 IE/ml</a:t>
            </a:r>
            <a:endParaRPr lang="nl-NL" dirty="0">
              <a:cs typeface="Calibri" panose="020F0502020204030204"/>
            </a:endParaRPr>
          </a:p>
          <a:p>
            <a:pPr marL="0" indent="0">
              <a:buNone/>
            </a:pPr>
            <a:r>
              <a:rPr lang="nl-NL" dirty="0">
                <a:ea typeface="+mn-lt"/>
                <a:cs typeface="+mn-lt"/>
              </a:rPr>
              <a:t>V : A 30.000 : 30.000 = 1 ml</a:t>
            </a:r>
            <a:endParaRPr lang="nl-NL" dirty="0">
              <a:cs typeface="Calibri" panose="020F0502020204030204"/>
            </a:endParaRPr>
          </a:p>
          <a:p>
            <a:pPr marL="0" indent="0">
              <a:buNone/>
            </a:pPr>
            <a:endParaRPr lang="nl-NL" dirty="0">
              <a:ea typeface="+mn-lt"/>
              <a:cs typeface="+mn-lt"/>
            </a:endParaRPr>
          </a:p>
          <a:p>
            <a:r>
              <a:rPr lang="nl-NL" dirty="0">
                <a:ea typeface="+mn-lt"/>
                <a:cs typeface="+mn-lt"/>
              </a:rPr>
              <a:t>Vraag 4.</a:t>
            </a:r>
            <a:endParaRPr lang="nl-NL" dirty="0"/>
          </a:p>
          <a:p>
            <a:pPr marL="0" indent="0">
              <a:buNone/>
            </a:pPr>
            <a:r>
              <a:rPr lang="nl-NL" dirty="0">
                <a:ea typeface="+mn-lt"/>
                <a:cs typeface="+mn-lt"/>
              </a:rPr>
              <a:t>In 10 ml zit 1.000.000 IE opgelost. De patiënt dient 600.000 IE verdeeld over 3 dagen te krijgen. Hoeveel ml geef je per dag?</a:t>
            </a:r>
            <a:endParaRPr lang="nl-NL" dirty="0">
              <a:cs typeface="Calibri" panose="020F0502020204030204"/>
            </a:endParaRPr>
          </a:p>
          <a:p>
            <a:pPr marL="0" indent="0">
              <a:buNone/>
            </a:pPr>
            <a:endParaRPr lang="nl-NL" dirty="0">
              <a:ea typeface="+mn-lt"/>
              <a:cs typeface="+mn-lt"/>
            </a:endParaRPr>
          </a:p>
          <a:p>
            <a:pPr marL="0" indent="0">
              <a:buNone/>
            </a:pPr>
            <a:r>
              <a:rPr lang="nl-NL" dirty="0">
                <a:ea typeface="+mn-lt"/>
                <a:cs typeface="+mn-lt"/>
              </a:rPr>
              <a:t>Voorschrift: 600.000 IE : 3 = 200.000 IE</a:t>
            </a:r>
            <a:endParaRPr lang="nl-NL" dirty="0">
              <a:cs typeface="Calibri" panose="020F0502020204030204"/>
            </a:endParaRPr>
          </a:p>
          <a:p>
            <a:pPr marL="0" indent="0">
              <a:buNone/>
            </a:pPr>
            <a:r>
              <a:rPr lang="nl-NL" dirty="0">
                <a:ea typeface="+mn-lt"/>
                <a:cs typeface="+mn-lt"/>
              </a:rPr>
              <a:t>Aanwezig per 1 ml: 1.000.000 IE : 10 ml = 100.000 IE/ml</a:t>
            </a:r>
            <a:endParaRPr lang="nl-NL" dirty="0">
              <a:cs typeface="Calibri" panose="020F0502020204030204"/>
            </a:endParaRPr>
          </a:p>
          <a:p>
            <a:pPr marL="0" indent="0">
              <a:buNone/>
            </a:pPr>
            <a:r>
              <a:rPr lang="nl-NL" dirty="0">
                <a:ea typeface="+mn-lt"/>
                <a:cs typeface="+mn-lt"/>
              </a:rPr>
              <a:t>V : A 200.000 : 100.000 = 2 ml</a:t>
            </a:r>
            <a:endParaRPr lang="nl-NL" dirty="0">
              <a:cs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349179496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3B854194-185D-494D-905C-7C7CB2E30F6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608211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4F5FA0D-0104-4987-8241-EFF7C85B88D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12191998" cy="6858000"/>
          </a:xfrm>
          <a:prstGeom prst="rect">
            <a:avLst/>
          </a:prstGeom>
          <a:gradFill>
            <a:gsLst>
              <a:gs pos="0">
                <a:schemeClr val="accent1">
                  <a:lumMod val="90000"/>
                </a:schemeClr>
              </a:gs>
              <a:gs pos="25000">
                <a:schemeClr val="accent1">
                  <a:lumMod val="90000"/>
                </a:schemeClr>
              </a:gs>
              <a:gs pos="94000">
                <a:schemeClr val="bg2">
                  <a:lumMod val="25000"/>
                </a:schemeClr>
              </a:gs>
              <a:gs pos="100000">
                <a:schemeClr val="bg2">
                  <a:lumMod val="25000"/>
                </a:schemeClr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2897127E-6CEF-446C-BE87-93B7C46E49D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4F7C37F6-8CBF-4E71-9A68-7E3703E9C7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0079" y="2053641"/>
            <a:ext cx="3669161" cy="2760098"/>
          </a:xfrm>
        </p:spPr>
        <p:txBody>
          <a:bodyPr>
            <a:normAutofit/>
          </a:bodyPr>
          <a:lstStyle/>
          <a:p>
            <a:r>
              <a:rPr lang="nl-NL">
                <a:solidFill>
                  <a:srgbClr val="FFFFFF"/>
                </a:solidFill>
                <a:cs typeface="Calibri Light"/>
              </a:rPr>
              <a:t>Oefenen met oefeningen uit het boek</a:t>
            </a:r>
            <a:endParaRPr lang="nl-NL">
              <a:solidFill>
                <a:srgbClr val="FFFFFF"/>
              </a:solidFill>
            </a:endParaRP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94139E7-B073-403A-83C0-645BAA1651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0574" y="801866"/>
            <a:ext cx="5306084" cy="5230634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z="2400">
                <a:solidFill>
                  <a:srgbClr val="000000"/>
                </a:solidFill>
                <a:cs typeface="Calibri"/>
              </a:rPr>
              <a:t>Maak de oefenopgaven blz 44 – t/m 48</a:t>
            </a:r>
          </a:p>
          <a:p>
            <a:endParaRPr lang="nl-NL" sz="2400">
              <a:solidFill>
                <a:srgbClr val="000000"/>
              </a:solidFill>
              <a:cs typeface="Calibri"/>
            </a:endParaRPr>
          </a:p>
          <a:p>
            <a:r>
              <a:rPr lang="nl-NL" sz="2400">
                <a:solidFill>
                  <a:srgbClr val="000000"/>
                </a:solidFill>
                <a:cs typeface="Calibri"/>
              </a:rPr>
              <a:t>Controleer daarna je antwoorden op blz 130/131</a:t>
            </a:r>
          </a:p>
        </p:txBody>
      </p:sp>
    </p:spTree>
    <p:extLst>
      <p:ext uri="{BB962C8B-B14F-4D97-AF65-F5344CB8AC3E}">
        <p14:creationId xmlns:p14="http://schemas.microsoft.com/office/powerpoint/2010/main" val="21819580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3B854194-185D-494D-905C-7C7CB2E30F6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608211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4F5FA0D-0104-4987-8241-EFF7C85B88D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12191998" cy="6858000"/>
          </a:xfrm>
          <a:prstGeom prst="rect">
            <a:avLst/>
          </a:prstGeom>
          <a:gradFill>
            <a:gsLst>
              <a:gs pos="0">
                <a:schemeClr val="accent1">
                  <a:lumMod val="90000"/>
                </a:schemeClr>
              </a:gs>
              <a:gs pos="25000">
                <a:schemeClr val="accent1">
                  <a:lumMod val="90000"/>
                </a:schemeClr>
              </a:gs>
              <a:gs pos="94000">
                <a:schemeClr val="bg2">
                  <a:lumMod val="25000"/>
                </a:schemeClr>
              </a:gs>
              <a:gs pos="100000">
                <a:schemeClr val="bg2">
                  <a:lumMod val="25000"/>
                </a:schemeClr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2897127E-6CEF-446C-BE87-93B7C46E49D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43805FD-BB0E-4F85-848C-74BABC09BC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0574" y="801866"/>
            <a:ext cx="5306084" cy="5230634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z="2200">
                <a:solidFill>
                  <a:srgbClr val="000000"/>
                </a:solidFill>
                <a:cs typeface="Calibri"/>
              </a:rPr>
              <a:t>De verhouding tussen opgeloste stof en oplosmiddel bepaalt de </a:t>
            </a:r>
            <a:r>
              <a:rPr lang="nl-NL" sz="2200" b="1">
                <a:solidFill>
                  <a:srgbClr val="000000"/>
                </a:solidFill>
                <a:cs typeface="Calibri"/>
              </a:rPr>
              <a:t>sterkte of de concentratie</a:t>
            </a:r>
            <a:r>
              <a:rPr lang="nl-NL" sz="2200">
                <a:solidFill>
                  <a:srgbClr val="000000"/>
                </a:solidFill>
                <a:cs typeface="Calibri"/>
              </a:rPr>
              <a:t> van een oplossing. Deze verhouding kan op verschillende manieren uitgedrukt worden.</a:t>
            </a:r>
            <a:endParaRPr lang="nl-NL" sz="2200">
              <a:solidFill>
                <a:srgbClr val="000000"/>
              </a:solidFill>
              <a:ea typeface="+mn-lt"/>
              <a:cs typeface="+mn-lt"/>
            </a:endParaRPr>
          </a:p>
          <a:p>
            <a:endParaRPr lang="nl-NL" sz="2200">
              <a:solidFill>
                <a:srgbClr val="000000"/>
              </a:solidFill>
              <a:cs typeface="Calibri"/>
            </a:endParaRPr>
          </a:p>
          <a:p>
            <a:r>
              <a:rPr lang="nl-NL" sz="2200">
                <a:solidFill>
                  <a:srgbClr val="000000"/>
                </a:solidFill>
                <a:cs typeface="Calibri"/>
              </a:rPr>
              <a:t>In de ziekenhuispraktijk komt voornamelijk voor: </a:t>
            </a:r>
          </a:p>
          <a:p>
            <a:pPr marL="0" indent="0">
              <a:buNone/>
            </a:pPr>
            <a:r>
              <a:rPr lang="nl-NL" sz="2200">
                <a:solidFill>
                  <a:srgbClr val="000000"/>
                </a:solidFill>
                <a:cs typeface="Calibri"/>
              </a:rPr>
              <a:t>-mg/ml   -&gt; bijvoorbeeld 10 milligram per milliliter</a:t>
            </a:r>
          </a:p>
          <a:p>
            <a:pPr marL="0" indent="0">
              <a:buNone/>
            </a:pPr>
            <a:r>
              <a:rPr lang="nl-NL" sz="2200">
                <a:solidFill>
                  <a:srgbClr val="000000"/>
                </a:solidFill>
                <a:cs typeface="Calibri"/>
              </a:rPr>
              <a:t>-g/ml</a:t>
            </a:r>
          </a:p>
          <a:p>
            <a:pPr marL="0" indent="0">
              <a:buNone/>
            </a:pPr>
            <a:r>
              <a:rPr lang="nl-NL" sz="2200">
                <a:solidFill>
                  <a:srgbClr val="000000"/>
                </a:solidFill>
                <a:cs typeface="Calibri"/>
              </a:rPr>
              <a:t>-g/ 100 ml </a:t>
            </a:r>
          </a:p>
          <a:p>
            <a:pPr marL="0" indent="0">
              <a:buNone/>
            </a:pPr>
            <a:r>
              <a:rPr lang="nl-NL" sz="2200">
                <a:solidFill>
                  <a:srgbClr val="000000"/>
                </a:solidFill>
                <a:cs typeface="Calibri"/>
              </a:rPr>
              <a:t>-IE/ml</a:t>
            </a:r>
          </a:p>
          <a:p>
            <a:pPr marL="0" indent="0">
              <a:buNone/>
            </a:pPr>
            <a:r>
              <a:rPr lang="nl-NL" sz="2200">
                <a:solidFill>
                  <a:srgbClr val="000000"/>
                </a:solidFill>
                <a:cs typeface="Calibri"/>
              </a:rPr>
              <a:t>-meq/ml.</a:t>
            </a:r>
            <a:endParaRPr lang="nl-NL" sz="22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53469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3B854194-185D-494D-905C-7C7CB2E30F6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608211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4F5FA0D-0104-4987-8241-EFF7C85B88D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12191998" cy="6858000"/>
          </a:xfrm>
          <a:prstGeom prst="rect">
            <a:avLst/>
          </a:prstGeom>
          <a:gradFill>
            <a:gsLst>
              <a:gs pos="0">
                <a:schemeClr val="accent1">
                  <a:lumMod val="90000"/>
                </a:schemeClr>
              </a:gs>
              <a:gs pos="25000">
                <a:schemeClr val="accent1">
                  <a:lumMod val="90000"/>
                </a:schemeClr>
              </a:gs>
              <a:gs pos="94000">
                <a:schemeClr val="bg2">
                  <a:lumMod val="25000"/>
                </a:schemeClr>
              </a:gs>
              <a:gs pos="100000">
                <a:schemeClr val="bg2">
                  <a:lumMod val="25000"/>
                </a:schemeClr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2897127E-6CEF-446C-BE87-93B7C46E49D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D6B9A03-7B04-41B4-8855-E15CB5D2B6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0574" y="801866"/>
            <a:ext cx="5306084" cy="5230634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z="2400">
                <a:solidFill>
                  <a:srgbClr val="000000"/>
                </a:solidFill>
              </a:rPr>
              <a:t>MEq  (spreek uit: milli equivalent)</a:t>
            </a:r>
            <a:endParaRPr lang="nl-NL" sz="2400">
              <a:solidFill>
                <a:srgbClr val="000000"/>
              </a:solidFill>
              <a:cs typeface="Calibri" panose="020F0502020204030204"/>
            </a:endParaRPr>
          </a:p>
          <a:p>
            <a:endParaRPr lang="nl-NL" sz="2400">
              <a:solidFill>
                <a:srgbClr val="000000"/>
              </a:solidFill>
              <a:ea typeface="+mn-lt"/>
              <a:cs typeface="+mn-lt"/>
            </a:endParaRPr>
          </a:p>
          <a:p>
            <a:r>
              <a:rPr lang="nl-NL" sz="2400">
                <a:solidFill>
                  <a:srgbClr val="000000"/>
                </a:solidFill>
                <a:ea typeface="+mn-lt"/>
                <a:cs typeface="+mn-lt"/>
              </a:rPr>
              <a:t>Omdat het equivalentgewicht vaak uiterst klein is, wordt het vaak uitgedrukt in </a:t>
            </a:r>
            <a:r>
              <a:rPr lang="nl-NL" sz="2400">
                <a:solidFill>
                  <a:srgbClr val="000000"/>
                </a:solidFill>
                <a:ea typeface="+mn-lt"/>
                <a:cs typeface="+mn-lt"/>
                <a:hlinkClick r:id="rId3"/>
              </a:rPr>
              <a:t>milli</a:t>
            </a:r>
            <a:r>
              <a:rPr lang="nl-NL" sz="2400">
                <a:solidFill>
                  <a:srgbClr val="000000"/>
                </a:solidFill>
                <a:ea typeface="+mn-lt"/>
                <a:cs typeface="+mn-lt"/>
              </a:rPr>
              <a:t>-equivalent (mEq of meq): duizendsten van equivalent. </a:t>
            </a:r>
          </a:p>
          <a:p>
            <a:r>
              <a:rPr lang="nl-NL" sz="2400">
                <a:solidFill>
                  <a:srgbClr val="000000"/>
                </a:solidFill>
                <a:ea typeface="+mn-lt"/>
                <a:cs typeface="+mn-lt"/>
              </a:rPr>
              <a:t>Deze maat wordt zeer vaak gebruikt voor mEq </a:t>
            </a:r>
            <a:r>
              <a:rPr lang="nl-NL" sz="2400">
                <a:solidFill>
                  <a:srgbClr val="000000"/>
                </a:solidFill>
                <a:ea typeface="+mn-lt"/>
                <a:cs typeface="+mn-lt"/>
                <a:hlinkClick r:id="rId4"/>
              </a:rPr>
              <a:t>opgeloste</a:t>
            </a:r>
            <a:r>
              <a:rPr lang="nl-NL" sz="2400">
                <a:solidFill>
                  <a:srgbClr val="000000"/>
                </a:solidFill>
                <a:ea typeface="+mn-lt"/>
                <a:cs typeface="+mn-lt"/>
              </a:rPr>
              <a:t> stof per liter </a:t>
            </a:r>
            <a:r>
              <a:rPr lang="nl-NL" sz="2400">
                <a:solidFill>
                  <a:srgbClr val="000000"/>
                </a:solidFill>
                <a:ea typeface="+mn-lt"/>
                <a:cs typeface="+mn-lt"/>
                <a:hlinkClick r:id="rId5"/>
              </a:rPr>
              <a:t>oplosmiddel</a:t>
            </a:r>
            <a:r>
              <a:rPr lang="nl-NL" sz="2400">
                <a:solidFill>
                  <a:srgbClr val="000000"/>
                </a:solidFill>
                <a:ea typeface="+mn-lt"/>
                <a:cs typeface="+mn-lt"/>
              </a:rPr>
              <a:t> (mEq/L). </a:t>
            </a:r>
          </a:p>
          <a:p>
            <a:r>
              <a:rPr lang="nl-NL" sz="2400">
                <a:solidFill>
                  <a:srgbClr val="000000"/>
                </a:solidFill>
                <a:ea typeface="+mn-lt"/>
                <a:cs typeface="+mn-lt"/>
              </a:rPr>
              <a:t>Dit wordt gebruikt in </a:t>
            </a:r>
            <a:r>
              <a:rPr lang="nl-NL" sz="2400">
                <a:solidFill>
                  <a:srgbClr val="000000"/>
                </a:solidFill>
                <a:ea typeface="+mn-lt"/>
                <a:cs typeface="+mn-lt"/>
                <a:hlinkClick r:id="rId6"/>
              </a:rPr>
              <a:t>samengestelde stoffen</a:t>
            </a:r>
            <a:r>
              <a:rPr lang="nl-NL" sz="2400">
                <a:solidFill>
                  <a:srgbClr val="000000"/>
                </a:solidFill>
                <a:ea typeface="+mn-lt"/>
                <a:cs typeface="+mn-lt"/>
              </a:rPr>
              <a:t> in biologische vloeistoffen; zo wordt voor mensen vanaf 7 jaar een gezond kaliumniveau in bloed gedefinieerd als 3,6—5,0 mEq/L</a:t>
            </a:r>
            <a:endParaRPr lang="nl-NL" sz="2400" baseline="30000">
              <a:solidFill>
                <a:srgbClr val="000000"/>
              </a:solidFill>
              <a:cs typeface="Calibri"/>
            </a:endParaRPr>
          </a:p>
          <a:p>
            <a:endParaRPr lang="nl-NL" sz="2400">
              <a:solidFill>
                <a:srgbClr val="000000"/>
              </a:solidFill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2896275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3B854194-185D-494D-905C-7C7CB2E30F6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608211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4F5FA0D-0104-4987-8241-EFF7C85B88D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12191998" cy="6858000"/>
          </a:xfrm>
          <a:prstGeom prst="rect">
            <a:avLst/>
          </a:prstGeom>
          <a:gradFill>
            <a:gsLst>
              <a:gs pos="0">
                <a:schemeClr val="accent1">
                  <a:lumMod val="90000"/>
                </a:schemeClr>
              </a:gs>
              <a:gs pos="25000">
                <a:schemeClr val="accent1">
                  <a:lumMod val="90000"/>
                </a:schemeClr>
              </a:gs>
              <a:gs pos="94000">
                <a:schemeClr val="bg2">
                  <a:lumMod val="25000"/>
                </a:schemeClr>
              </a:gs>
              <a:gs pos="100000">
                <a:schemeClr val="bg2">
                  <a:lumMod val="25000"/>
                </a:schemeClr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2897127E-6CEF-446C-BE87-93B7C46E49D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496860AE-A94A-4F79-A5B4-94531AECAE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0079" y="2053641"/>
            <a:ext cx="3669161" cy="2760098"/>
          </a:xfrm>
        </p:spPr>
        <p:txBody>
          <a:bodyPr>
            <a:normAutofit/>
          </a:bodyPr>
          <a:lstStyle/>
          <a:p>
            <a:r>
              <a:rPr lang="nl-NL">
                <a:solidFill>
                  <a:srgbClr val="FFFFFF"/>
                </a:solidFill>
                <a:cs typeface="Calibri Light"/>
              </a:rPr>
              <a:t>Voorbeelden hoe je het tegen kan komen</a:t>
            </a:r>
            <a:endParaRPr lang="nl-NL">
              <a:solidFill>
                <a:srgbClr val="FFFFFF"/>
              </a:solidFill>
            </a:endParaRP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651DD86F-B208-4DD1-928C-5560D651F6A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0574" y="801866"/>
            <a:ext cx="5306084" cy="5230634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z="2400">
                <a:solidFill>
                  <a:srgbClr val="000000"/>
                </a:solidFill>
                <a:ea typeface="+mn-lt"/>
                <a:cs typeface="+mn-lt"/>
              </a:rPr>
              <a:t>Kaliumchloride®: meq/ml  (3,6—5,0 mEq/L zijn de goede waarden)</a:t>
            </a:r>
          </a:p>
          <a:p>
            <a:r>
              <a:rPr lang="nl-NL" sz="2400">
                <a:solidFill>
                  <a:srgbClr val="000000"/>
                </a:solidFill>
                <a:ea typeface="+mn-lt"/>
                <a:cs typeface="+mn-lt"/>
              </a:rPr>
              <a:t>Glucose®: 5g/100 ml</a:t>
            </a:r>
          </a:p>
          <a:p>
            <a:r>
              <a:rPr lang="nl-NL" sz="2400">
                <a:solidFill>
                  <a:srgbClr val="000000"/>
                </a:solidFill>
                <a:ea typeface="+mn-lt"/>
                <a:cs typeface="+mn-lt"/>
              </a:rPr>
              <a:t>Streptomycine®: 0,5 g/ml</a:t>
            </a:r>
          </a:p>
          <a:p>
            <a:r>
              <a:rPr lang="nl-NL" sz="2400">
                <a:solidFill>
                  <a:srgbClr val="000000"/>
                </a:solidFill>
                <a:ea typeface="+mn-lt"/>
                <a:cs typeface="+mn-lt"/>
              </a:rPr>
              <a:t>Heparine®: 500 IE/ml</a:t>
            </a:r>
            <a:endParaRPr lang="nl-NL" sz="2400">
              <a:solidFill>
                <a:srgbClr val="000000"/>
              </a:solidFill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0988672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3B854194-185D-494D-905C-7C7CB2E30F6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608211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4F5FA0D-0104-4987-8241-EFF7C85B88D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12191998" cy="6858000"/>
          </a:xfrm>
          <a:prstGeom prst="rect">
            <a:avLst/>
          </a:prstGeom>
          <a:gradFill>
            <a:gsLst>
              <a:gs pos="0">
                <a:schemeClr val="accent1">
                  <a:lumMod val="90000"/>
                </a:schemeClr>
              </a:gs>
              <a:gs pos="25000">
                <a:schemeClr val="accent1">
                  <a:lumMod val="90000"/>
                </a:schemeClr>
              </a:gs>
              <a:gs pos="94000">
                <a:schemeClr val="bg2">
                  <a:lumMod val="25000"/>
                </a:schemeClr>
              </a:gs>
              <a:gs pos="100000">
                <a:schemeClr val="bg2">
                  <a:lumMod val="25000"/>
                </a:schemeClr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2897127E-6CEF-446C-BE87-93B7C46E49D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EDB7DA7C-6B68-495A-88B0-79EB50B5E0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0079" y="2053641"/>
            <a:ext cx="3669161" cy="2760098"/>
          </a:xfrm>
        </p:spPr>
        <p:txBody>
          <a:bodyPr>
            <a:normAutofit/>
          </a:bodyPr>
          <a:lstStyle/>
          <a:p>
            <a:r>
              <a:rPr lang="nl-NL" sz="2800">
                <a:solidFill>
                  <a:srgbClr val="FFFFFF"/>
                </a:solidFill>
                <a:cs typeface="Calibri Light"/>
              </a:rPr>
              <a:t>Oplossingsconcentratie in procenten</a:t>
            </a:r>
            <a:endParaRPr lang="nl-NL" sz="2800">
              <a:solidFill>
                <a:srgbClr val="FFFFFF"/>
              </a:solidFill>
            </a:endParaRP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CB7F043-7B5A-45DD-B178-3441334BEE7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0574" y="801866"/>
            <a:ext cx="5306084" cy="5230634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z="2400">
                <a:solidFill>
                  <a:srgbClr val="000000"/>
                </a:solidFill>
                <a:ea typeface="+mn-lt"/>
                <a:cs typeface="+mn-lt"/>
              </a:rPr>
              <a:t>Omdat de oplossingsconcentratie in een verhouding wordt uitgedrukt, maakt men ook wel gebruik van de term </a:t>
            </a:r>
            <a:r>
              <a:rPr lang="nl-NL" sz="2400" u="sng">
                <a:solidFill>
                  <a:srgbClr val="000000"/>
                </a:solidFill>
                <a:ea typeface="+mn-lt"/>
                <a:cs typeface="+mn-lt"/>
              </a:rPr>
              <a:t>procent </a:t>
            </a:r>
            <a:r>
              <a:rPr lang="nl-NL" sz="2400">
                <a:solidFill>
                  <a:srgbClr val="000000"/>
                </a:solidFill>
                <a:ea typeface="+mn-lt"/>
                <a:cs typeface="+mn-lt"/>
              </a:rPr>
              <a:t>(%) bijvoorbeeld Nacl 0.9%.</a:t>
            </a:r>
            <a:endParaRPr lang="nl-NL" sz="2400">
              <a:solidFill>
                <a:srgbClr val="000000"/>
              </a:solidFill>
              <a:cs typeface="Calibri" panose="020F0502020204030204"/>
            </a:endParaRPr>
          </a:p>
          <a:p>
            <a:endParaRPr lang="nl-NL" sz="2400">
              <a:solidFill>
                <a:srgbClr val="000000"/>
              </a:solidFill>
            </a:endParaRPr>
          </a:p>
          <a:p>
            <a:r>
              <a:rPr lang="nl-NL" sz="2400">
                <a:solidFill>
                  <a:srgbClr val="000000"/>
                </a:solidFill>
                <a:ea typeface="+mn-lt"/>
                <a:cs typeface="+mn-lt"/>
              </a:rPr>
              <a:t>Procent betekent per honderd. Een 1% - oplossing is de verhouding van 1 deel opgeloste stof met 99 delen oplosmiddel, samen 100 delen.</a:t>
            </a:r>
            <a:endParaRPr lang="nl-NL" sz="2400">
              <a:solidFill>
                <a:srgbClr val="000000"/>
              </a:solidFill>
            </a:endParaRPr>
          </a:p>
          <a:p>
            <a:endParaRPr lang="nl-NL" sz="2400">
              <a:solidFill>
                <a:srgbClr val="000000"/>
              </a:solidFill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50325077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3B854194-185D-494D-905C-7C7CB2E30F6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608211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4F5FA0D-0104-4987-8241-EFF7C85B88D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12191998" cy="6858000"/>
          </a:xfrm>
          <a:prstGeom prst="rect">
            <a:avLst/>
          </a:prstGeom>
          <a:gradFill>
            <a:gsLst>
              <a:gs pos="0">
                <a:schemeClr val="accent1">
                  <a:lumMod val="90000"/>
                </a:schemeClr>
              </a:gs>
              <a:gs pos="25000">
                <a:schemeClr val="accent1">
                  <a:lumMod val="90000"/>
                </a:schemeClr>
              </a:gs>
              <a:gs pos="94000">
                <a:schemeClr val="bg2">
                  <a:lumMod val="25000"/>
                </a:schemeClr>
              </a:gs>
              <a:gs pos="100000">
                <a:schemeClr val="bg2">
                  <a:lumMod val="25000"/>
                </a:schemeClr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2897127E-6CEF-446C-BE87-93B7C46E49D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9A65496-0AA1-41FF-A9C2-BADA34F1EA3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0574" y="801866"/>
            <a:ext cx="5306084" cy="5230634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z="2400" u="sng">
                <a:solidFill>
                  <a:srgbClr val="000000"/>
                </a:solidFill>
                <a:ea typeface="+mn-lt"/>
                <a:cs typeface="+mn-lt"/>
              </a:rPr>
              <a:t>Volgende twee uitdrukkingsvormen komen het meest voor:</a:t>
            </a:r>
            <a:endParaRPr lang="nl-NL" sz="2400">
              <a:solidFill>
                <a:srgbClr val="000000"/>
              </a:solidFill>
              <a:cs typeface="Calibri" panose="020F0502020204030204"/>
            </a:endParaRPr>
          </a:p>
          <a:p>
            <a:endParaRPr lang="nl-NL" sz="2400" u="sng">
              <a:solidFill>
                <a:srgbClr val="000000"/>
              </a:solidFill>
              <a:ea typeface="+mn-lt"/>
              <a:cs typeface="+mn-lt"/>
            </a:endParaRPr>
          </a:p>
          <a:p>
            <a:r>
              <a:rPr lang="nl-NL" sz="2400">
                <a:solidFill>
                  <a:srgbClr val="000000"/>
                </a:solidFill>
                <a:ea typeface="+mn-lt"/>
                <a:cs typeface="+mn-lt"/>
              </a:rPr>
              <a:t>1%= 1 gram opgeloste stof/ 100 ml … (massa/volume)</a:t>
            </a:r>
            <a:endParaRPr lang="nl-NL" sz="2400">
              <a:solidFill>
                <a:srgbClr val="000000"/>
              </a:solidFill>
            </a:endParaRPr>
          </a:p>
          <a:p>
            <a:r>
              <a:rPr lang="nl-NL" sz="2400">
                <a:solidFill>
                  <a:srgbClr val="000000"/>
                </a:solidFill>
                <a:ea typeface="+mn-lt"/>
                <a:cs typeface="+mn-lt"/>
              </a:rPr>
              <a:t>1%= 1 ml vloeistof/ 100 ml … (volume/ volume)</a:t>
            </a:r>
            <a:endParaRPr lang="nl-NL" sz="2400">
              <a:solidFill>
                <a:srgbClr val="000000"/>
              </a:solidFill>
            </a:endParaRPr>
          </a:p>
          <a:p>
            <a:endParaRPr lang="nl-NL" sz="2400">
              <a:solidFill>
                <a:srgbClr val="000000"/>
              </a:solidFill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03012998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ECBC1E0-A30D-4D2A-8112-E70C5F5A32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i="1" u="sng" dirty="0">
                <a:ea typeface="+mj-lt"/>
                <a:cs typeface="+mj-lt"/>
              </a:rPr>
              <a:t>Voorbeeld massa / volume: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FD8E8148-04FC-401B-82BD-4780DF1CFD8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66192"/>
            <a:ext cx="10515600" cy="4710771"/>
          </a:xfrm>
        </p:spPr>
        <p:txBody>
          <a:bodyPr vert="horz" lIns="91440" tIns="45720" rIns="91440" bIns="45720" rtlCol="0" anchor="t">
            <a:normAutofit fontScale="85000" lnSpcReduction="20000"/>
          </a:bodyPr>
          <a:lstStyle/>
          <a:p>
            <a:pPr marL="0" indent="0">
              <a:buNone/>
            </a:pPr>
            <a:br>
              <a:rPr lang="nl-NL" b="1" i="1" u="sng" dirty="0">
                <a:ea typeface="+mn-lt"/>
                <a:cs typeface="+mn-lt"/>
              </a:rPr>
            </a:br>
            <a:r>
              <a:rPr lang="nl-NL" b="1" i="1" u="sng" dirty="0">
                <a:ea typeface="+mn-lt"/>
                <a:cs typeface="+mn-lt"/>
              </a:rPr>
              <a:t>Hoeveel gram Sorbitol</a:t>
            </a:r>
            <a:r>
              <a:rPr lang="nl-NL" dirty="0">
                <a:ea typeface="+mn-lt"/>
                <a:cs typeface="+mn-lt"/>
              </a:rPr>
              <a:t>® lost men op voor een 4%-Sorbitoloplossing met een volume van 40 ml?</a:t>
            </a:r>
            <a:endParaRPr lang="nl-NL" dirty="0">
              <a:cs typeface="Calibri" panose="020F0502020204030204"/>
            </a:endParaRPr>
          </a:p>
          <a:p>
            <a:r>
              <a:rPr lang="nl-NL" b="1" dirty="0">
                <a:ea typeface="+mn-lt"/>
                <a:cs typeface="+mn-lt"/>
              </a:rPr>
              <a:t>Uitwerking</a:t>
            </a:r>
            <a:br>
              <a:rPr lang="nl-NL" b="1" dirty="0">
                <a:ea typeface="+mn-lt"/>
                <a:cs typeface="+mn-lt"/>
              </a:rPr>
            </a:br>
            <a:r>
              <a:rPr lang="nl-NL" b="1" dirty="0">
                <a:ea typeface="+mn-lt"/>
                <a:cs typeface="+mn-lt"/>
              </a:rPr>
              <a:t>4%= 4 g Sorbitol</a:t>
            </a:r>
            <a:r>
              <a:rPr lang="nl-NL" dirty="0">
                <a:ea typeface="+mn-lt"/>
                <a:cs typeface="+mn-lt"/>
              </a:rPr>
              <a:t>®/ 100 ml. Dus als er 100 ml oplossing zou zijn, moet daarin 4 g Sorbitol® in opgeloste vorm voorkomen. Het volume is echter 40 ml.</a:t>
            </a:r>
            <a:endParaRPr lang="nl-NL" dirty="0"/>
          </a:p>
          <a:p>
            <a:endParaRPr lang="nl-NL" dirty="0"/>
          </a:p>
          <a:p>
            <a:r>
              <a:rPr lang="nl-NL" dirty="0">
                <a:ea typeface="+mn-lt"/>
                <a:cs typeface="+mn-lt"/>
              </a:rPr>
              <a:t>In 100 ml oplossing, zit er 4 g sorbitol®</a:t>
            </a:r>
            <a:endParaRPr lang="nl-NL" dirty="0"/>
          </a:p>
          <a:p>
            <a:r>
              <a:rPr lang="nl-NL" b="1" dirty="0">
                <a:ea typeface="+mn-lt"/>
                <a:cs typeface="+mn-lt"/>
              </a:rPr>
              <a:t>Reken uit hoeveel er zit in 1 ml oplossing</a:t>
            </a:r>
            <a:r>
              <a:rPr lang="nl-NL" dirty="0">
                <a:ea typeface="+mn-lt"/>
                <a:cs typeface="+mn-lt"/>
              </a:rPr>
              <a:t> 4: 100 = 0,04</a:t>
            </a:r>
            <a:endParaRPr lang="nl-NL" dirty="0"/>
          </a:p>
          <a:p>
            <a:r>
              <a:rPr lang="nl-NL" dirty="0">
                <a:cs typeface="Calibri"/>
              </a:rPr>
              <a:t>In 1 ml zit 0,04 dus in 40 ml zit 0,04 x 40 = 1,6 g </a:t>
            </a:r>
          </a:p>
          <a:p>
            <a:r>
              <a:rPr lang="nl-NL" b="1" dirty="0">
                <a:ea typeface="+mn-lt"/>
                <a:cs typeface="+mn-lt"/>
              </a:rPr>
              <a:t>Oplossing: 1,6 g Sorbitol®</a:t>
            </a:r>
            <a:endParaRPr lang="nl-NL" dirty="0">
              <a:ea typeface="+mn-lt"/>
              <a:cs typeface="+mn-lt"/>
            </a:endParaRPr>
          </a:p>
          <a:p>
            <a:pPr marL="0" indent="0">
              <a:buNone/>
            </a:pPr>
            <a:br>
              <a:rPr lang="nl-NL" b="1" dirty="0">
                <a:ea typeface="+mn-lt"/>
                <a:cs typeface="+mn-lt"/>
              </a:rPr>
            </a:br>
            <a:r>
              <a:rPr lang="nl-NL" b="1" dirty="0">
                <a:ea typeface="+mn-lt"/>
                <a:cs typeface="+mn-lt"/>
              </a:rPr>
              <a:t>Weeg 1,6 g Sorbitol</a:t>
            </a:r>
            <a:r>
              <a:rPr lang="nl-NL" dirty="0">
                <a:ea typeface="+mn-lt"/>
                <a:cs typeface="+mn-lt"/>
              </a:rPr>
              <a:t>® af en vul aan met </a:t>
            </a:r>
            <a:r>
              <a:rPr lang="nl-NL" dirty="0" err="1">
                <a:ea typeface="+mn-lt"/>
                <a:cs typeface="+mn-lt"/>
              </a:rPr>
              <a:t>NaCl</a:t>
            </a:r>
            <a:r>
              <a:rPr lang="nl-NL" dirty="0">
                <a:ea typeface="+mn-lt"/>
                <a:cs typeface="+mn-lt"/>
              </a:rPr>
              <a:t> 0,9% tot 40 ml.</a:t>
            </a:r>
            <a:br>
              <a:rPr lang="nl-NL" dirty="0">
                <a:ea typeface="+mn-lt"/>
                <a:cs typeface="+mn-lt"/>
              </a:rPr>
            </a:br>
            <a:r>
              <a:rPr lang="nl-NL" dirty="0">
                <a:ea typeface="+mn-lt"/>
                <a:cs typeface="+mn-lt"/>
              </a:rPr>
              <a:t>Deze oplossing heeft dan een concentratie van 4%</a:t>
            </a:r>
            <a:endParaRPr lang="nl-NL">
              <a:cs typeface="Calibri"/>
            </a:endParaRPr>
          </a:p>
          <a:p>
            <a:endParaRPr lang="nl-NL" dirty="0"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58047418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>
            <a:extLst>
              <a:ext uri="{FF2B5EF4-FFF2-40B4-BE49-F238E27FC236}">
                <a16:creationId xmlns:a16="http://schemas.microsoft.com/office/drawing/2014/main" id="{B4F5FA0D-0104-4987-8241-EFF7C85B88D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6090572" cy="6858000"/>
          </a:xfrm>
          <a:prstGeom prst="rect">
            <a:avLst/>
          </a:prstGeom>
          <a:gradFill>
            <a:gsLst>
              <a:gs pos="0">
                <a:srgbClr val="00B0F0">
                  <a:lumMod val="90000"/>
                </a:srgbClr>
              </a:gs>
              <a:gs pos="25000">
                <a:srgbClr val="00B0F0">
                  <a:lumMod val="90000"/>
                </a:srgbClr>
              </a:gs>
              <a:gs pos="94000">
                <a:schemeClr val="bg2">
                  <a:lumMod val="25000"/>
                </a:schemeClr>
              </a:gs>
              <a:gs pos="100000">
                <a:schemeClr val="bg2">
                  <a:lumMod val="25000"/>
                </a:schemeClr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9">
            <a:extLst>
              <a:ext uri="{FF2B5EF4-FFF2-40B4-BE49-F238E27FC236}">
                <a16:creationId xmlns:a16="http://schemas.microsoft.com/office/drawing/2014/main" id="{2897127E-6CEF-446C-BE87-93B7C46E49D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0FEA854B-999B-4EC9-80EA-5849E853B0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0079" y="2053641"/>
            <a:ext cx="3669161" cy="2760098"/>
          </a:xfrm>
        </p:spPr>
        <p:txBody>
          <a:bodyPr>
            <a:normAutofit/>
          </a:bodyPr>
          <a:lstStyle/>
          <a:p>
            <a:r>
              <a:rPr lang="nl-NL" b="1" i="1" u="sng">
                <a:solidFill>
                  <a:srgbClr val="FFFFFF"/>
                </a:solidFill>
                <a:ea typeface="+mj-lt"/>
                <a:cs typeface="+mj-lt"/>
              </a:rPr>
              <a:t>Voorbeeld volume / volume:</a:t>
            </a:r>
            <a:endParaRPr lang="nl-NL">
              <a:solidFill>
                <a:srgbClr val="FFFFFF"/>
              </a:solidFill>
            </a:endParaRP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FF17261-F5CE-4954-ADD6-34C966B69DE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0574" y="801866"/>
            <a:ext cx="5306084" cy="5230634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marL="0" indent="0">
              <a:buNone/>
            </a:pPr>
            <a:r>
              <a:rPr lang="nl-NL" sz="1900" b="1" i="1" u="sng">
                <a:solidFill>
                  <a:srgbClr val="000000"/>
                </a:solidFill>
                <a:ea typeface="+mn-lt"/>
                <a:cs typeface="+mn-lt"/>
              </a:rPr>
              <a:t>Met hoeveel ml pure alcohol kan men een halve liter alcohol 70% in water maken?</a:t>
            </a:r>
            <a:endParaRPr lang="nl-NL" sz="1900">
              <a:solidFill>
                <a:srgbClr val="000000"/>
              </a:solidFill>
              <a:cs typeface="Calibri" panose="020F0502020204030204"/>
            </a:endParaRPr>
          </a:p>
          <a:p>
            <a:r>
              <a:rPr lang="nl-NL" sz="1900" b="1">
                <a:solidFill>
                  <a:srgbClr val="000000"/>
                </a:solidFill>
                <a:ea typeface="+mn-lt"/>
                <a:cs typeface="+mn-lt"/>
              </a:rPr>
              <a:t>Uitwerking</a:t>
            </a:r>
            <a:br>
              <a:rPr lang="nl-NL" sz="1900" b="1">
                <a:solidFill>
                  <a:srgbClr val="000000"/>
                </a:solidFill>
                <a:ea typeface="+mn-lt"/>
                <a:cs typeface="+mn-lt"/>
              </a:rPr>
            </a:br>
            <a:r>
              <a:rPr lang="nl-NL" sz="1900" b="1">
                <a:solidFill>
                  <a:srgbClr val="000000"/>
                </a:solidFill>
                <a:ea typeface="+mn-lt"/>
                <a:cs typeface="+mn-lt"/>
              </a:rPr>
              <a:t>70% is 70 ml / 100ml</a:t>
            </a:r>
            <a:endParaRPr lang="nl-NL" sz="1900">
              <a:solidFill>
                <a:srgbClr val="000000"/>
              </a:solidFill>
            </a:endParaRPr>
          </a:p>
          <a:p>
            <a:endParaRPr lang="nl-NL" sz="1900">
              <a:solidFill>
                <a:srgbClr val="000000"/>
              </a:solidFill>
              <a:cs typeface="Calibri" panose="020F0502020204030204"/>
            </a:endParaRPr>
          </a:p>
          <a:p>
            <a:r>
              <a:rPr lang="nl-NL" sz="1900">
                <a:solidFill>
                  <a:srgbClr val="000000"/>
                </a:solidFill>
                <a:ea typeface="+mn-lt"/>
                <a:cs typeface="+mn-lt"/>
              </a:rPr>
              <a:t>In 100 ml oplossing, zit er 70 ml pure alcohol</a:t>
            </a:r>
            <a:endParaRPr lang="nl-NL" sz="1900">
              <a:solidFill>
                <a:srgbClr val="000000"/>
              </a:solidFill>
            </a:endParaRPr>
          </a:p>
          <a:p>
            <a:r>
              <a:rPr lang="nl-NL" sz="1900">
                <a:solidFill>
                  <a:srgbClr val="000000"/>
                </a:solidFill>
                <a:ea typeface="+mn-lt"/>
                <a:cs typeface="+mn-lt"/>
              </a:rPr>
              <a:t>Reken uit hoeveel 1ml oplossing is:  70 : 100 = 0,7</a:t>
            </a:r>
            <a:endParaRPr lang="nl-NL" sz="1900">
              <a:solidFill>
                <a:srgbClr val="000000"/>
              </a:solidFill>
            </a:endParaRPr>
          </a:p>
          <a:p>
            <a:r>
              <a:rPr lang="nl-NL" sz="1900">
                <a:solidFill>
                  <a:srgbClr val="000000"/>
                </a:solidFill>
                <a:ea typeface="+mn-lt"/>
                <a:cs typeface="+mn-lt"/>
              </a:rPr>
              <a:t>500ml (is een halve liter) 0,7 x 500 - 350</a:t>
            </a:r>
            <a:endParaRPr lang="nl-NL" sz="1900">
              <a:solidFill>
                <a:srgbClr val="000000"/>
              </a:solidFill>
            </a:endParaRPr>
          </a:p>
          <a:p>
            <a:r>
              <a:rPr lang="nl-NL" sz="1900" b="1">
                <a:solidFill>
                  <a:srgbClr val="000000"/>
                </a:solidFill>
                <a:ea typeface="+mn-lt"/>
                <a:cs typeface="+mn-lt"/>
              </a:rPr>
              <a:t>Oplossing: 350 ml pure alcohol.</a:t>
            </a:r>
            <a:endParaRPr lang="nl-NL" sz="1900">
              <a:solidFill>
                <a:srgbClr val="000000"/>
              </a:solidFill>
              <a:ea typeface="+mn-lt"/>
              <a:cs typeface="+mn-lt"/>
            </a:endParaRPr>
          </a:p>
          <a:p>
            <a:br>
              <a:rPr lang="nl-NL" sz="1900" b="1">
                <a:solidFill>
                  <a:srgbClr val="000000"/>
                </a:solidFill>
                <a:ea typeface="+mn-lt"/>
                <a:cs typeface="+mn-lt"/>
              </a:rPr>
            </a:br>
            <a:r>
              <a:rPr lang="nl-NL" sz="1900" b="1">
                <a:solidFill>
                  <a:srgbClr val="000000"/>
                </a:solidFill>
                <a:ea typeface="+mn-lt"/>
                <a:cs typeface="+mn-lt"/>
              </a:rPr>
              <a:t>Dus neemt men een maatcilinder van minstens 500 ml en men past 350 ml pure alcohol af.</a:t>
            </a:r>
            <a:br>
              <a:rPr lang="nl-NL" sz="1900" b="1">
                <a:solidFill>
                  <a:srgbClr val="000000"/>
                </a:solidFill>
                <a:ea typeface="+mn-lt"/>
                <a:cs typeface="+mn-lt"/>
              </a:rPr>
            </a:br>
            <a:r>
              <a:rPr lang="nl-NL" sz="1900" b="1">
                <a:solidFill>
                  <a:srgbClr val="000000"/>
                </a:solidFill>
                <a:ea typeface="+mn-lt"/>
                <a:cs typeface="+mn-lt"/>
              </a:rPr>
              <a:t>Daarna met water aanvullen tot 500 ml en goed mengen.</a:t>
            </a:r>
            <a:endParaRPr lang="nl-NL" sz="1900">
              <a:solidFill>
                <a:srgbClr val="000000"/>
              </a:solidFill>
              <a:cs typeface="Calibri"/>
            </a:endParaRPr>
          </a:p>
          <a:p>
            <a:endParaRPr lang="nl-NL" sz="1900">
              <a:solidFill>
                <a:srgbClr val="000000"/>
              </a:solidFill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904448780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04F6C6EAEC79942A2E0227CD8A46B55" ma:contentTypeVersion="11" ma:contentTypeDescription="Een nieuw document maken." ma:contentTypeScope="" ma:versionID="fd12c8863897578f7dbe0f0438514957">
  <xsd:schema xmlns:xsd="http://www.w3.org/2001/XMLSchema" xmlns:xs="http://www.w3.org/2001/XMLSchema" xmlns:p="http://schemas.microsoft.com/office/2006/metadata/properties" xmlns:ns2="fb6cc1e8-d674-4a48-b6a5-f9d9458480f8" xmlns:ns3="09091a8f-1b73-4412-8f8c-98187682eae7" targetNamespace="http://schemas.microsoft.com/office/2006/metadata/properties" ma:root="true" ma:fieldsID="78958a56a1703c7f5c8a0f13ebf42149" ns2:_="" ns3:_="">
    <xsd:import namespace="fb6cc1e8-d674-4a48-b6a5-f9d9458480f8"/>
    <xsd:import namespace="09091a8f-1b73-4412-8f8c-98187682eae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DateTaken" minOccurs="0"/>
                <xsd:element ref="ns3:SharedWithUsers" minOccurs="0"/>
                <xsd:element ref="ns3:SharedWithDetails" minOccurs="0"/>
                <xsd:element ref="ns2:MediaServiceLocation" minOccurs="0"/>
                <xsd:element ref="ns2:_Flow_SignoffStatus" minOccurs="0"/>
                <xsd:element ref="ns2:MediaServiceOCR" minOccurs="0"/>
                <xsd:element ref="ns2:MediaServiceGenerationTime" minOccurs="0"/>
                <xsd:element ref="ns2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b6cc1e8-d674-4a48-b6a5-f9d9458480f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MediaServiceAutoTags" ma:description="" ma:internalName="MediaServiceAutoTags" ma:readOnly="true">
      <xsd:simpleType>
        <xsd:restriction base="dms:Text"/>
      </xsd:simpleType>
    </xsd:element>
    <xsd:element name="MediaServiceDateTaken" ma:index="11" nillable="true" ma:displayName="MediaServiceDateTaken" ma:description="" ma:hidden="true" ma:internalName="MediaServiceDateTaken" ma:readOnly="true">
      <xsd:simpleType>
        <xsd:restriction base="dms:Text"/>
      </xsd:simpleType>
    </xsd:element>
    <xsd:element name="MediaServiceLocation" ma:index="14" nillable="true" ma:displayName="MediaServiceLocation" ma:description="" ma:internalName="MediaServiceLocation" ma:readOnly="true">
      <xsd:simpleType>
        <xsd:restriction base="dms:Text"/>
      </xsd:simpleType>
    </xsd:element>
    <xsd:element name="_Flow_SignoffStatus" ma:index="15" nillable="true" ma:displayName="Afmeldingsstatus" ma:internalName="_x0024_Resources_x003a_core_x002c_Signoff_Status_x003b_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9091a8f-1b73-4412-8f8c-98187682eae7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Gedeeld met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Gedeeld met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Flow_SignoffStatus xmlns="fb6cc1e8-d674-4a48-b6a5-f9d9458480f8" xsi:nil="true"/>
  </documentManagement>
</p:properties>
</file>

<file path=customXml/itemProps1.xml><?xml version="1.0" encoding="utf-8"?>
<ds:datastoreItem xmlns:ds="http://schemas.openxmlformats.org/officeDocument/2006/customXml" ds:itemID="{A2C557B3-AD68-4FD0-A3C3-4B5EBC2B21E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fb6cc1e8-d674-4a48-b6a5-f9d9458480f8"/>
    <ds:schemaRef ds:uri="09091a8f-1b73-4412-8f8c-98187682eae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DC77DFAF-DE74-4CF8-AF59-8B9D26EEA60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9C0ED7C3-F2DF-4543-9752-FBBBD173F16F}">
  <ds:schemaRefs>
    <ds:schemaRef ds:uri="http://purl.org/dc/elements/1.1/"/>
    <ds:schemaRef ds:uri="fb6cc1e8-d674-4a48-b6a5-f9d9458480f8"/>
    <ds:schemaRef ds:uri="http://schemas.openxmlformats.org/package/2006/metadata/core-properties"/>
    <ds:schemaRef ds:uri="http://purl.org/dc/dcmitype/"/>
    <ds:schemaRef ds:uri="http://purl.org/dc/terms/"/>
    <ds:schemaRef ds:uri="09091a8f-1b73-4412-8f8c-98187682eae7"/>
    <ds:schemaRef ds:uri="http://schemas.microsoft.com/office/2006/documentManagement/types"/>
    <ds:schemaRef ds:uri="http://schemas.microsoft.com/office/infopath/2007/PartnerControls"/>
    <ds:schemaRef ds:uri="http://schemas.microsoft.com/office/2006/metadata/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1169</Words>
  <Application>Microsoft Office PowerPoint</Application>
  <PresentationFormat>Breedbeeld</PresentationFormat>
  <Paragraphs>189</Paragraphs>
  <Slides>23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23</vt:i4>
      </vt:variant>
    </vt:vector>
  </HeadingPairs>
  <TitlesOfParts>
    <vt:vector size="27" baseType="lpstr">
      <vt:lpstr>Arial</vt:lpstr>
      <vt:lpstr>Calibri</vt:lpstr>
      <vt:lpstr>Calibri Light</vt:lpstr>
      <vt:lpstr>Kantoorthema</vt:lpstr>
      <vt:lpstr>Oplossen</vt:lpstr>
      <vt:lpstr>PowerPoint-presentatie</vt:lpstr>
      <vt:lpstr>PowerPoint-presentatie</vt:lpstr>
      <vt:lpstr>PowerPoint-presentatie</vt:lpstr>
      <vt:lpstr>Voorbeelden hoe je het tegen kan komen</vt:lpstr>
      <vt:lpstr>Oplossingsconcentratie in procenten</vt:lpstr>
      <vt:lpstr>PowerPoint-presentatie</vt:lpstr>
      <vt:lpstr>Voorbeeld massa / volume:</vt:lpstr>
      <vt:lpstr>Voorbeeld volume / volume:</vt:lpstr>
      <vt:lpstr>Filmpje meneer Megens</vt:lpstr>
      <vt:lpstr>%-vorm Hulp: % x 10 geeft aan hoeveel mg per 1 ml zit. Uitrekenen: Voorschrift / aanwezig per 1 ml</vt:lpstr>
      <vt:lpstr>Nu zelf:</vt:lpstr>
      <vt:lpstr>Antwoorden</vt:lpstr>
      <vt:lpstr>Notitie als mg/ml Hulp: uitrekenen hoeveel mg er per 1 ml zit. Uitrekenen: Voorschrift / aanwezig per 1 ml</vt:lpstr>
      <vt:lpstr>Antwoorden mg/ml vorm</vt:lpstr>
      <vt:lpstr>PowerPoint-presentatie</vt:lpstr>
      <vt:lpstr>Antwoorden</vt:lpstr>
      <vt:lpstr>PowerPoint-presentatie</vt:lpstr>
      <vt:lpstr>Als IE Hulp: Uitrekenen hoeveel IE er per 1 ml zit Uitrekenen: voorschrift / aanwezig per 1 ml</vt:lpstr>
      <vt:lpstr>Antwoorden</vt:lpstr>
      <vt:lpstr>PowerPoint-presentatie</vt:lpstr>
      <vt:lpstr>Antwoorden</vt:lpstr>
      <vt:lpstr>Oefenen met oefeningen uit het boek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/>
  <cp:lastModifiedBy>Esther Scheltens - Flink</cp:lastModifiedBy>
  <cp:revision>397</cp:revision>
  <dcterms:created xsi:type="dcterms:W3CDTF">2012-07-30T23:35:21Z</dcterms:created>
  <dcterms:modified xsi:type="dcterms:W3CDTF">2019-11-24T15:34:26Z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0x010100804F6C6EAEC79942A2E0227CD8A46B55</vt:lpwstr>
  </property>
</Properties>
</file>