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DFF795-9A2E-4800-BF25-06226E30C5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7578EA8-9AAE-46F4-9CDF-34797A6B4A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10200FA-032C-4872-8299-2E2EA9120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EF8A-935E-4D26-8B39-E1A734376DAB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3E3B31-0330-46B3-9403-0C82DCDEE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50F214-2669-4C7F-8D00-B02BB0E1C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516F-8B18-4B57-BADC-AFAAE3035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914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7AB70D-41BB-4544-8F2C-3BBBE5F5F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7E9FC72-F5F1-4B2F-A224-3C76A8C4FE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A361BC-4F85-4FE4-84BD-6D5077FC2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EF8A-935E-4D26-8B39-E1A734376DAB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08FC067-1A3F-45C2-95FF-490221AA4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BF0611-5CA2-47C0-83D9-A000454B8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516F-8B18-4B57-BADC-AFAAE3035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7093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D147C6E-DA55-494E-8A92-13E6D389F2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ADF4C76-26D6-4DEC-9CB8-DA37D96C9A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362BB93-4AE9-43B8-936F-A3A7D8AEF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EF8A-935E-4D26-8B39-E1A734376DAB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E6E3D15-0140-4758-920F-01C4150DA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BB92246-041B-4576-93C6-85A4483C8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516F-8B18-4B57-BADC-AFAAE3035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9867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FE4536-969D-4137-B6F9-D546189FE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FE947A-2D59-48FC-9BCD-AF9E601BC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D69C5C8-8710-45E1-B69A-715D662EF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EF8A-935E-4D26-8B39-E1A734376DAB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746F27-D3E9-45EA-8D81-DD6308630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A4369A-1D46-4830-9FFA-889049D71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516F-8B18-4B57-BADC-AFAAE3035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077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C77CA9-E59B-4DC1-9FCE-870447044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FABDA3F-E947-43C6-AECC-736C7CA33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9E0931-8FF6-4E0B-9E30-4F88149FC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EF8A-935E-4D26-8B39-E1A734376DAB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12EEAA0-4863-46DD-B095-CADC4ABCD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58833E-F4BD-4215-946C-6ABE6E98C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516F-8B18-4B57-BADC-AFAAE3035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3504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607494-BCC6-46DF-ADD8-A8F250833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A0F50D-027A-4629-A15A-7429AB002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3C2BC98-C2DD-405D-A75C-49318DCBFE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19FE50C-0A04-412F-AD8B-A02D1051F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EF8A-935E-4D26-8B39-E1A734376DAB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85C2D02-5C87-4DD3-864D-672DDDDF5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B5F6FCD-5BEB-43CD-913C-7EFF8B417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516F-8B18-4B57-BADC-AFAAE3035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8583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DABC1E-F914-43D7-9155-5380680DE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CC8E577-1CFA-427C-A8C9-9E4BBC9BD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DDA03E-C478-4304-BD5E-FCB490AF17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E2FDBCB-F8A2-44C8-826D-E39B542111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92C3B82-110F-4575-A641-AAEBCB15B4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A18711B-D082-44E5-A375-413D184DD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EF8A-935E-4D26-8B39-E1A734376DAB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1FD22A1-BBAC-4686-BCED-B48F243BD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5F6ACFA-53B1-40B3-8277-FFFA0BE2C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516F-8B18-4B57-BADC-AFAAE3035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8313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115D41-C8F6-4004-B409-971E73630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640363D-0AB9-4954-ADB2-6DAA77503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EF8A-935E-4D26-8B39-E1A734376DAB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A826AA9-84AA-4351-B33B-908FF2081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10AABCA-DAD9-4797-B37D-5AF4E4B78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516F-8B18-4B57-BADC-AFAAE3035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3609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5973AC1-8B33-4691-A901-916420B63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EF8A-935E-4D26-8B39-E1A734376DAB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C519ADC-19BA-4A2C-AE73-41E676CA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22CE6C7-8DEA-42A3-B23A-275D9F103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516F-8B18-4B57-BADC-AFAAE3035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4090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B0ACCB-CC1A-454F-BE42-733447410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7D7E9E-6006-4293-ABEA-91041A9E2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928189A-326C-425C-88F0-4E4384F35E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B65BCEC-E802-4F28-8C28-18ACDEA58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EF8A-935E-4D26-8B39-E1A734376DAB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BE0691A-6230-4759-931C-EF2654D18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5454CD0-E053-4663-B04B-B20456732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516F-8B18-4B57-BADC-AFAAE3035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623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22E220-BAE1-4ECD-8E47-B388FD388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F3BF78B-5B45-4914-9545-BDE925447B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7A522F0-E7CA-46B4-80F7-0EB0B63801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C3390FF-6D57-4268-A12D-2197D9A4F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EF8A-935E-4D26-8B39-E1A734376DAB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729E2E9-A59B-43EB-BD01-10480D628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1CC52A8-07A4-4963-9937-B958AC007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5516F-8B18-4B57-BADC-AFAAE3035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525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32EBCE1-4CA5-4092-BC44-987160CCC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F7A2740-7BDB-4EF5-A4F1-43525B7799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4E1D76E-C0D1-4CE6-A355-C6D166FDA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EF8A-935E-4D26-8B39-E1A734376DAB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F85A7E-0D69-40F6-80B2-A75B935316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4B6083-8E34-46FB-95CD-E1EAC4C646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5516F-8B18-4B57-BADC-AFAAE303506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061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social media&quot;">
            <a:extLst>
              <a:ext uri="{FF2B5EF4-FFF2-40B4-BE49-F238E27FC236}">
                <a16:creationId xmlns:a16="http://schemas.microsoft.com/office/drawing/2014/main" id="{FAFDF7C2-5CC0-4F73-8775-CCD2B461C7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22723"/>
          <a:stretch/>
        </p:blipFill>
        <p:spPr bwMode="auto">
          <a:xfrm>
            <a:off x="320040" y="320040"/>
            <a:ext cx="11548872" cy="446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8" name="Rectangle 70">
            <a:extLst>
              <a:ext uri="{FF2B5EF4-FFF2-40B4-BE49-F238E27FC236}">
                <a16:creationId xmlns:a16="http://schemas.microsoft.com/office/drawing/2014/main" id="{D38A241E-0395-41E5-8607-BAA2799A4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4892040"/>
            <a:ext cx="11548872" cy="164592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4812C8-B48F-4EF3-9E09-DAB28AAD0F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0588" y="5093208"/>
            <a:ext cx="6973204" cy="1261872"/>
          </a:xfrm>
        </p:spPr>
        <p:txBody>
          <a:bodyPr anchor="ctr">
            <a:normAutofit/>
          </a:bodyPr>
          <a:lstStyle/>
          <a:p>
            <a:pPr algn="l"/>
            <a:r>
              <a:rPr lang="nl-NL" sz="4100">
                <a:solidFill>
                  <a:schemeClr val="bg1"/>
                </a:solidFill>
              </a:rPr>
              <a:t>Beroepsethiek en Social Media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826A9DC-413B-41FC-9102-91FAF8345B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9" y="5093208"/>
            <a:ext cx="2892986" cy="1261872"/>
          </a:xfrm>
        </p:spPr>
        <p:txBody>
          <a:bodyPr anchor="ctr">
            <a:normAutofit/>
          </a:bodyPr>
          <a:lstStyle/>
          <a:p>
            <a:pPr algn="r"/>
            <a:endParaRPr lang="nl-NL" sz="2000">
              <a:solidFill>
                <a:schemeClr val="bg2"/>
              </a:solidFill>
            </a:endParaRPr>
          </a:p>
        </p:txBody>
      </p:sp>
      <p:cxnSp>
        <p:nvCxnSpPr>
          <p:cNvPr id="1029" name="Straight Connector 72">
            <a:extLst>
              <a:ext uri="{FF2B5EF4-FFF2-40B4-BE49-F238E27FC236}">
                <a16:creationId xmlns:a16="http://schemas.microsoft.com/office/drawing/2014/main" id="{CE352288-84AD-4CA8-BCD5-76C29D34E1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059936" y="5264106"/>
            <a:ext cx="0" cy="9144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8374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EC83821-92EF-481F-B06A-68E5C1AC8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000000"/>
                </a:solidFill>
              </a:rPr>
              <a:t>Ethiek</a:t>
            </a:r>
          </a:p>
        </p:txBody>
      </p:sp>
      <p:sp>
        <p:nvSpPr>
          <p:cNvPr id="75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/>
                </a:gs>
                <a:gs pos="23000">
                  <a:schemeClr val="accent1"/>
                </a:gs>
                <a:gs pos="83000">
                  <a:schemeClr val="accent5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0" name="Picture 2" descr="Afbeeldingsresultaat voor ethiek&quot;">
            <a:extLst>
              <a:ext uri="{FF2B5EF4-FFF2-40B4-BE49-F238E27FC236}">
                <a16:creationId xmlns:a16="http://schemas.microsoft.com/office/drawing/2014/main" id="{A82C2737-1FBA-4890-B79C-3C5C6B6C8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9349" y="2419827"/>
            <a:ext cx="3661831" cy="203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15425D-D64E-4BEE-889D-844F56EF2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4977578" cy="3639289"/>
          </a:xfrm>
        </p:spPr>
        <p:txBody>
          <a:bodyPr anchor="ctr">
            <a:normAutofit/>
          </a:bodyPr>
          <a:lstStyle/>
          <a:p>
            <a:r>
              <a:rPr lang="nl-NL" sz="1800" dirty="0">
                <a:solidFill>
                  <a:srgbClr val="000000"/>
                </a:solidFill>
              </a:rPr>
              <a:t>Ethiek is het nadenken over de vraag: “Wat is het goede om te doen?” </a:t>
            </a:r>
          </a:p>
          <a:p>
            <a:r>
              <a:rPr lang="nl-NL" sz="1800" dirty="0">
                <a:solidFill>
                  <a:srgbClr val="000000"/>
                </a:solidFill>
              </a:rPr>
              <a:t>Goede zorg gebruikt uiteraard de juiste kennis en kunde, vaardigheden en informatie. Maar bij de vraag naar wat ethisch ‘goed’ is gaat het om vragen als: </a:t>
            </a:r>
          </a:p>
          <a:p>
            <a:pPr lvl="1"/>
            <a:r>
              <a:rPr lang="nl-NL" sz="1800" dirty="0">
                <a:solidFill>
                  <a:srgbClr val="000000"/>
                </a:solidFill>
              </a:rPr>
              <a:t>Wat maakt mijn zorg tot goede zorg? </a:t>
            </a:r>
          </a:p>
          <a:p>
            <a:pPr lvl="1"/>
            <a:r>
              <a:rPr lang="nl-NL" sz="1800" dirty="0">
                <a:solidFill>
                  <a:srgbClr val="000000"/>
                </a:solidFill>
              </a:rPr>
              <a:t>Heb ik juist gehandeld? </a:t>
            </a:r>
          </a:p>
          <a:p>
            <a:pPr lvl="1"/>
            <a:r>
              <a:rPr lang="nl-NL" sz="1800" dirty="0">
                <a:solidFill>
                  <a:srgbClr val="000000"/>
                </a:solidFill>
              </a:rPr>
              <a:t>Hoe kan ik ondanks de werkdruk goede zorg bieden? </a:t>
            </a:r>
          </a:p>
          <a:p>
            <a:pPr lvl="1"/>
            <a:r>
              <a:rPr lang="nl-NL" sz="1800" dirty="0">
                <a:solidFill>
                  <a:srgbClr val="000000"/>
                </a:solidFill>
              </a:rPr>
              <a:t>Wat helpt mij kiezen bij dilemma’s? </a:t>
            </a:r>
          </a:p>
          <a:p>
            <a:endParaRPr lang="nl-NL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303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7" name="Picture 136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4853044-A786-4980-B5CE-B7E5C2CF1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Ethische vraagstukken</a:t>
            </a:r>
          </a:p>
        </p:txBody>
      </p:sp>
      <p:sp>
        <p:nvSpPr>
          <p:cNvPr id="139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/>
                </a:gs>
                <a:gs pos="23000">
                  <a:schemeClr val="accent1"/>
                </a:gs>
                <a:gs pos="83000">
                  <a:schemeClr val="accent5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074" name="Picture 2" descr="Afbeeldingsresultaat voor ethiek&quot;">
            <a:extLst>
              <a:ext uri="{FF2B5EF4-FFF2-40B4-BE49-F238E27FC236}">
                <a16:creationId xmlns:a16="http://schemas.microsoft.com/office/drawing/2014/main" id="{4B5CA244-97BF-48FB-A60F-D316BB413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9349" y="2216963"/>
            <a:ext cx="3661831" cy="244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246EA7-0729-42CF-9637-3CC8D79B5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4977578" cy="3639289"/>
          </a:xfrm>
        </p:spPr>
        <p:txBody>
          <a:bodyPr anchor="ctr">
            <a:normAutofit/>
          </a:bodyPr>
          <a:lstStyle/>
          <a:p>
            <a:r>
              <a:rPr lang="nl-NL" sz="1700" dirty="0">
                <a:solidFill>
                  <a:srgbClr val="000000"/>
                </a:solidFill>
              </a:rPr>
              <a:t>Ethische vragen kunnen gaan over:</a:t>
            </a:r>
          </a:p>
          <a:p>
            <a:endParaRPr lang="nl-NL" sz="1700" dirty="0">
              <a:solidFill>
                <a:srgbClr val="000000"/>
              </a:solidFill>
            </a:endParaRPr>
          </a:p>
          <a:p>
            <a:pPr lvl="1"/>
            <a:r>
              <a:rPr lang="nl-NL" sz="1700" dirty="0">
                <a:solidFill>
                  <a:srgbClr val="000000"/>
                </a:solidFill>
              </a:rPr>
              <a:t>Een verschil van opvatting over wat goede zorg is. Dan is het belangrijk in gesprek te gaan. </a:t>
            </a:r>
          </a:p>
          <a:p>
            <a:pPr lvl="1"/>
            <a:r>
              <a:rPr lang="nl-NL" sz="1700" dirty="0">
                <a:solidFill>
                  <a:srgbClr val="000000"/>
                </a:solidFill>
              </a:rPr>
              <a:t>Door met elkaar de verschillende opvattingen te bespreken en te verhelderen, kan wederzijds begrip ontstaan.  </a:t>
            </a:r>
          </a:p>
          <a:p>
            <a:endParaRPr lang="nl-NL" sz="1700" dirty="0">
              <a:solidFill>
                <a:srgbClr val="000000"/>
              </a:solidFill>
            </a:endParaRPr>
          </a:p>
          <a:p>
            <a:r>
              <a:rPr lang="nl-NL" sz="1700" dirty="0">
                <a:solidFill>
                  <a:srgbClr val="000000"/>
                </a:solidFill>
              </a:rPr>
              <a:t>Soms zal blijken dat de waarden met betrekking tot goede zorg gedeeld worden, maar dat de wijze waarop ze tot uitdrukking worden gebracht verschilt. </a:t>
            </a:r>
          </a:p>
          <a:p>
            <a:endParaRPr lang="nl-NL" sz="17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D4A55469-BAD1-4124-88A1-B591BEB97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Oefening</a:t>
            </a:r>
          </a:p>
        </p:txBody>
      </p:sp>
      <p:sp>
        <p:nvSpPr>
          <p:cNvPr id="82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/>
                </a:gs>
                <a:gs pos="23000">
                  <a:schemeClr val="accent1"/>
                </a:gs>
                <a:gs pos="83000">
                  <a:schemeClr val="accent5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34AE1739-690B-4563-9AE4-7AEF988D4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9349" y="2546528"/>
            <a:ext cx="3661831" cy="178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CD05E4-F3F5-4E1C-B1C7-AD928678F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4876" y="2077760"/>
            <a:ext cx="6151305" cy="4507820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r>
              <a:rPr lang="nl-NL" sz="1600" dirty="0">
                <a:solidFill>
                  <a:srgbClr val="000000"/>
                </a:solidFill>
                <a:latin typeface="Bahnschrift" panose="020B0502040204020203" pitchFamily="34" charset="0"/>
              </a:rPr>
              <a:t>2 groepen, één vraag</a:t>
            </a:r>
          </a:p>
          <a:p>
            <a:pPr marL="0" indent="0">
              <a:buNone/>
            </a:pPr>
            <a:endParaRPr lang="nl-NL" sz="1600" dirty="0">
              <a:solidFill>
                <a:srgbClr val="000000"/>
              </a:solidFill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nl-NL" sz="1600" dirty="0">
                <a:solidFill>
                  <a:srgbClr val="000000"/>
                </a:solidFill>
                <a:latin typeface="Bahnschrift" panose="020B0502040204020203" pitchFamily="34" charset="0"/>
              </a:rPr>
              <a:t>Eén groep vertegenwoordigd de voorstanders, de andere de tegenstanders</a:t>
            </a:r>
          </a:p>
          <a:p>
            <a:pPr marL="0" indent="0">
              <a:buNone/>
            </a:pPr>
            <a:r>
              <a:rPr lang="nl-NL" sz="1600" dirty="0">
                <a:solidFill>
                  <a:srgbClr val="000000"/>
                </a:solidFill>
                <a:latin typeface="Bahnschrift" panose="020B0502040204020203" pitchFamily="34" charset="0"/>
              </a:rPr>
              <a:t>Bereid de oefening voor met behulp van het stappenplan:</a:t>
            </a:r>
          </a:p>
          <a:p>
            <a:pPr marL="0" indent="0">
              <a:buNone/>
            </a:pPr>
            <a:r>
              <a:rPr lang="nl-NL" sz="1600" dirty="0">
                <a:solidFill>
                  <a:srgbClr val="000000"/>
                </a:solidFill>
                <a:latin typeface="Bahnschrift" panose="020B0502040204020203" pitchFamily="34" charset="0"/>
              </a:rPr>
              <a:t> </a:t>
            </a:r>
          </a:p>
          <a:p>
            <a:r>
              <a:rPr lang="nl-NL" sz="1600" dirty="0">
                <a:solidFill>
                  <a:srgbClr val="000000"/>
                </a:solidFill>
                <a:latin typeface="Bahnschrift" panose="020B0502040204020203" pitchFamily="34" charset="0"/>
              </a:rPr>
              <a:t>Beschrijven van de situatie (wat is het probleem, welke partijen, feiten, belangen, wat willen partijen)</a:t>
            </a:r>
          </a:p>
          <a:p>
            <a:r>
              <a:rPr lang="nl-NL" sz="1600" dirty="0">
                <a:solidFill>
                  <a:srgbClr val="000000"/>
                </a:solidFill>
                <a:latin typeface="Bahnschrift" panose="020B0502040204020203" pitchFamily="34" charset="0"/>
              </a:rPr>
              <a:t>Verhelderen (handelingsmogelijkheden, voor- en nadelen, morele opvattingen m.b.t. dilemma)</a:t>
            </a:r>
          </a:p>
          <a:p>
            <a:r>
              <a:rPr lang="nl-NL" sz="1600" dirty="0">
                <a:solidFill>
                  <a:srgbClr val="000000"/>
                </a:solidFill>
                <a:latin typeface="Bahnschrift" panose="020B0502040204020203" pitchFamily="34" charset="0"/>
              </a:rPr>
              <a:t>Beoordelen (waarden en belangen)</a:t>
            </a:r>
          </a:p>
          <a:p>
            <a:r>
              <a:rPr lang="nl-NL" sz="1600" dirty="0">
                <a:solidFill>
                  <a:srgbClr val="000000"/>
                </a:solidFill>
                <a:latin typeface="Bahnschrift" panose="020B0502040204020203" pitchFamily="34" charset="0"/>
              </a:rPr>
              <a:t>Beslissen en toetsen (rechten en plichten, wetgeving)</a:t>
            </a:r>
          </a:p>
          <a:p>
            <a:pPr marL="0" indent="0">
              <a:buNone/>
            </a:pPr>
            <a:r>
              <a:rPr lang="nl-NL" sz="1600" dirty="0">
                <a:solidFill>
                  <a:srgbClr val="000000"/>
                </a:solidFill>
                <a:latin typeface="Bahnschrift" panose="020B0502040204020203" pitchFamily="34" charset="0"/>
              </a:rPr>
              <a:t> </a:t>
            </a:r>
          </a:p>
          <a:p>
            <a:pPr marL="0" indent="0">
              <a:buNone/>
            </a:pPr>
            <a:r>
              <a:rPr lang="nl-NL" sz="1600" dirty="0">
                <a:solidFill>
                  <a:srgbClr val="000000"/>
                </a:solidFill>
                <a:latin typeface="Bahnschrift" panose="020B0502040204020203" pitchFamily="34" charset="0"/>
              </a:rPr>
              <a:t>Voer een discussie / debat waarin elke groep zijn standpunt verhelderd en verdedigd.</a:t>
            </a:r>
          </a:p>
          <a:p>
            <a:pPr marL="0" indent="0">
              <a:buNone/>
            </a:pPr>
            <a:r>
              <a:rPr lang="nl-NL" sz="1600" dirty="0">
                <a:solidFill>
                  <a:srgbClr val="000000"/>
                </a:solidFill>
                <a:latin typeface="Bahnschrift" panose="020B0502040204020203" pitchFamily="34" charset="0"/>
              </a:rPr>
              <a:t> </a:t>
            </a:r>
          </a:p>
          <a:p>
            <a:pPr marL="0" indent="0">
              <a:buNone/>
            </a:pPr>
            <a:r>
              <a:rPr lang="nl-NL" sz="1600" dirty="0">
                <a:solidFill>
                  <a:srgbClr val="000000"/>
                </a:solidFill>
                <a:latin typeface="Bahnschrift" panose="020B0502040204020203" pitchFamily="34" charset="0"/>
              </a:rPr>
              <a:t>	        Komen de groepen er uit?</a:t>
            </a:r>
          </a:p>
          <a:p>
            <a:endParaRPr lang="nl-NL" sz="1600" dirty="0">
              <a:solidFill>
                <a:srgbClr val="000000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466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92468898-5A6E-4D55-85EC-308E785EE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CFBCCB-C83E-4838-B934-1B0E1FEF4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411480"/>
            <a:ext cx="11201400" cy="1106424"/>
          </a:xfrm>
        </p:spPr>
        <p:txBody>
          <a:bodyPr>
            <a:normAutofit/>
          </a:bodyPr>
          <a:lstStyle/>
          <a:p>
            <a:r>
              <a:rPr lang="nl-NL" sz="3600"/>
              <a:t>Oefening debat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E23A947-2D45-4208-AE2B-64948C87A3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9845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5122" name="Picture 2" descr="Afbeeldingsresultaat voor debatteren&quot;">
            <a:extLst>
              <a:ext uri="{FF2B5EF4-FFF2-40B4-BE49-F238E27FC236}">
                <a16:creationId xmlns:a16="http://schemas.microsoft.com/office/drawing/2014/main" id="{E0B49BCE-FEAD-44E1-9898-D7E4D5B12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9768" y="1966875"/>
            <a:ext cx="6702552" cy="402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E5BBB0F9-6A59-4D02-A9C7-A2D6516684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1721922"/>
            <a:ext cx="4218432" cy="4520560"/>
          </a:xfrm>
          <a:prstGeom prst="rect">
            <a:avLst/>
          </a:prstGeom>
          <a:ln w="9525">
            <a:solidFill>
              <a:srgbClr val="EFEFEF"/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B07C6D-FEB5-4CA2-81AF-237524495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7672" y="2283130"/>
            <a:ext cx="4003496" cy="3959352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De voorstander en de tegenstander krijgen 10 minuten tijd om argumenten te bedenken die hun standpunt versterken.</a:t>
            </a:r>
          </a:p>
          <a:p>
            <a:pPr lvl="1"/>
            <a:r>
              <a:rPr lang="nl-NL" sz="1800" dirty="0"/>
              <a:t>Zorg dat deze argumenten aanvaardbaar en geldig zijn</a:t>
            </a:r>
          </a:p>
          <a:p>
            <a:pPr lvl="1"/>
            <a:r>
              <a:rPr lang="nl-NL" sz="1800" dirty="0"/>
              <a:t>Zorg dat je redenaties kloppen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r>
              <a:rPr lang="nl-NL" sz="1800" dirty="0"/>
              <a:t>Bedenk wat je tegen de ander in kunt brengen, wat zijn mogelijk zwakke punten.</a:t>
            </a:r>
          </a:p>
          <a:p>
            <a:pPr marL="0" indent="0">
              <a:buNone/>
            </a:pPr>
            <a:r>
              <a:rPr lang="nl-NL" sz="1800" dirty="0"/>
              <a:t>Uitvoeren max 20 minuten</a:t>
            </a:r>
          </a:p>
          <a:p>
            <a:pPr marL="0" indent="0">
              <a:buNone/>
            </a:pPr>
            <a:r>
              <a:rPr lang="nl-NL" sz="1800" dirty="0"/>
              <a:t>Nabespreken 20 minuten</a:t>
            </a:r>
          </a:p>
          <a:p>
            <a:pPr marL="0" indent="0">
              <a:buNone/>
            </a:pPr>
            <a:endParaRPr lang="nl-NL" sz="1800" dirty="0"/>
          </a:p>
          <a:p>
            <a:pPr marL="0" indent="0">
              <a:buNone/>
            </a:pPr>
            <a:endParaRPr lang="nl-NL" sz="1800" dirty="0"/>
          </a:p>
          <a:p>
            <a:endParaRPr lang="nl-NL" sz="1800" dirty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41001541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51574C0F71424E82856BC44A353689" ma:contentTypeVersion="11" ma:contentTypeDescription="Een nieuw document maken." ma:contentTypeScope="" ma:versionID="703049c547e53eea3c56b14af22acb60">
  <xsd:schema xmlns:xsd="http://www.w3.org/2001/XMLSchema" xmlns:xs="http://www.w3.org/2001/XMLSchema" xmlns:p="http://schemas.microsoft.com/office/2006/metadata/properties" xmlns:ns3="d4c86703-1005-4625-99c9-fe572bd9645e" xmlns:ns4="74d87654-b2d2-4173-a07f-6efb0b5f5e63" targetNamespace="http://schemas.microsoft.com/office/2006/metadata/properties" ma:root="true" ma:fieldsID="17e288dad7c314471a982cadf5571369" ns3:_="" ns4:_="">
    <xsd:import namespace="d4c86703-1005-4625-99c9-fe572bd9645e"/>
    <xsd:import namespace="74d87654-b2d2-4173-a07f-6efb0b5f5e6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c86703-1005-4625-99c9-fe572bd964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d87654-b2d2-4173-a07f-6efb0b5f5e6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DDBBFA-800A-457F-8CF0-DDC8F91D73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c86703-1005-4625-99c9-fe572bd9645e"/>
    <ds:schemaRef ds:uri="74d87654-b2d2-4173-a07f-6efb0b5f5e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C65FA24-72BE-4B88-AA16-D81D8FCEB1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030928-8A78-498C-9AB8-58F029A83F7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235</Words>
  <Application>Microsoft Office PowerPoint</Application>
  <PresentationFormat>Breedbeeld</PresentationFormat>
  <Paragraphs>40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Bahnschrift</vt:lpstr>
      <vt:lpstr>Calibri</vt:lpstr>
      <vt:lpstr>Calibri Light</vt:lpstr>
      <vt:lpstr>Kantoorthema</vt:lpstr>
      <vt:lpstr>Beroepsethiek en Social Media</vt:lpstr>
      <vt:lpstr>Ethiek</vt:lpstr>
      <vt:lpstr>Ethische vraagstukken</vt:lpstr>
      <vt:lpstr>Oefening</vt:lpstr>
      <vt:lpstr>Oefening debat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Beroepsethiek en Social Media</dc:title>
  <dc:creator>Peter Haagsma</dc:creator>
  <cp:lastModifiedBy>Peter Haagsma</cp:lastModifiedBy>
  <cp:revision>1</cp:revision>
  <dcterms:created xsi:type="dcterms:W3CDTF">2019-12-17T09:54:57Z</dcterms:created>
  <dcterms:modified xsi:type="dcterms:W3CDTF">2019-12-17T09:57:31Z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0x0101009F51574C0F71424E82856BC44A353689</vt:lpwstr>
  </property>
</Properties>
</file>