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60" r:id="rId6"/>
    <p:sldId id="259" r:id="rId7"/>
    <p:sldId id="261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6907" y="2404531"/>
            <a:ext cx="7766936" cy="1646302"/>
          </a:xfrm>
        </p:spPr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26907" y="4050833"/>
            <a:ext cx="7766936" cy="1096899"/>
          </a:xfrm>
        </p:spPr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6, Empowerment </a:t>
            </a:r>
            <a:endParaRPr lang="nl-NL" dirty="0" smtClean="0"/>
          </a:p>
          <a:p>
            <a:r>
              <a:rPr lang="nl-NL" dirty="0" smtClean="0"/>
              <a:t>‘De verdieping’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7909" y="0"/>
            <a:ext cx="3344091" cy="247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3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Oorsprong Empowerment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550883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Paulo Freire (1973) Braziliaanse pedagoog</a:t>
            </a:r>
          </a:p>
          <a:p>
            <a:r>
              <a:rPr lang="nl-NL" dirty="0" smtClean="0"/>
              <a:t>Politieke participatie</a:t>
            </a:r>
          </a:p>
          <a:p>
            <a:r>
              <a:rPr lang="nl-NL" dirty="0" smtClean="0"/>
              <a:t>Brazilianen mochten alleen stemmen als ze konden lezen en schrijven</a:t>
            </a:r>
          </a:p>
          <a:p>
            <a:r>
              <a:rPr lang="nl-NL" dirty="0" smtClean="0"/>
              <a:t>Brazilië kende veel arme, analfabete land- en fabrieksarbeiders </a:t>
            </a:r>
          </a:p>
          <a:p>
            <a:r>
              <a:rPr lang="nl-NL" dirty="0" smtClean="0"/>
              <a:t>Freire zetten een alfabetiseringsprogramma op</a:t>
            </a:r>
          </a:p>
          <a:p>
            <a:r>
              <a:rPr lang="nl-NL" dirty="0" smtClean="0"/>
              <a:t>Hij verpakte taalles in een ‘bewustwordingsmethode’ door in gesprek te gaan           over hun leefomstandigheden waardoor ze het belang inzagen van het leren           lezen en schrijven.</a:t>
            </a:r>
          </a:p>
          <a:p>
            <a:r>
              <a:rPr lang="nl-NL" dirty="0" smtClean="0"/>
              <a:t>Ze leerden vrijuit te praten over hun leefomstandigheden en werden              uitgedaagd hun werkelijkheid ter discussie te stellen</a:t>
            </a:r>
          </a:p>
          <a:p>
            <a:r>
              <a:rPr lang="nl-NL" dirty="0" smtClean="0"/>
              <a:t>Zo werden de machteloze arbeiders mondiger en kregen ze inspraak via stemrecht</a:t>
            </a:r>
          </a:p>
          <a:p>
            <a:r>
              <a:rPr lang="nl-NL" dirty="0" smtClean="0"/>
              <a:t>De aanpak was zo succesvol dat de regering Freire gevangen zette (beschuldiging: opruiing).</a:t>
            </a:r>
          </a:p>
          <a:p>
            <a:r>
              <a:rPr lang="nl-NL" dirty="0" smtClean="0"/>
              <a:t>In Europa veel enthousiaste aanhangers van zijn ideeën: emancipatie door vormingswerk met achterstandsgroepen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0"/>
            <a:ext cx="2917998" cy="4290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30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Empowerment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8596668" cy="3880773"/>
          </a:xfrm>
        </p:spPr>
        <p:txBody>
          <a:bodyPr/>
          <a:lstStyle/>
          <a:p>
            <a:r>
              <a:rPr lang="nl-NL" dirty="0" smtClean="0"/>
              <a:t>De kern van jullie beroep</a:t>
            </a:r>
          </a:p>
          <a:p>
            <a:r>
              <a:rPr lang="nl-NL" dirty="0" smtClean="0"/>
              <a:t>Mensen in hun kracht zetten</a:t>
            </a:r>
          </a:p>
          <a:p>
            <a:r>
              <a:rPr lang="nl-NL" dirty="0" smtClean="0"/>
              <a:t>Proces gericht op verandering in machtsrelaties</a:t>
            </a:r>
          </a:p>
          <a:p>
            <a:r>
              <a:rPr lang="nl-NL" dirty="0" smtClean="0"/>
              <a:t>Cliënten hebben vanuit afhankelijkheidsrelatie weinig of geen invloed</a:t>
            </a:r>
          </a:p>
          <a:p>
            <a:r>
              <a:rPr lang="nl-NL" dirty="0" smtClean="0"/>
              <a:t>Empowerment geeft hen recht van spreken</a:t>
            </a:r>
          </a:p>
          <a:p>
            <a:r>
              <a:rPr lang="nl-NL" dirty="0" smtClean="0"/>
              <a:t>Client wordt vaardiger en efficiënter in realiseren eigen doelstellingen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6239" b="4993"/>
          <a:stretch/>
        </p:blipFill>
        <p:spPr>
          <a:xfrm>
            <a:off x="1114697" y="3776298"/>
            <a:ext cx="3396343" cy="301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09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883" y="3422469"/>
            <a:ext cx="4952117" cy="343553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Empowerment als cyclisch leerproces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16006"/>
            <a:ext cx="8596668" cy="3880773"/>
          </a:xfrm>
        </p:spPr>
        <p:txBody>
          <a:bodyPr/>
          <a:lstStyle/>
          <a:p>
            <a:r>
              <a:rPr lang="nl-NL" dirty="0" smtClean="0"/>
              <a:t>Dialoog tussen begeleider/coach en cliënt met wederzijds begrip</a:t>
            </a:r>
          </a:p>
          <a:p>
            <a:r>
              <a:rPr lang="nl-NL" dirty="0" smtClean="0"/>
              <a:t>Drie cycli: (zie figuur 3.1)</a:t>
            </a:r>
          </a:p>
          <a:p>
            <a:pPr>
              <a:buAutoNum type="arabicPeriod"/>
            </a:pPr>
            <a:r>
              <a:rPr lang="nl-NL" dirty="0" smtClean="0"/>
              <a:t>Verbale interpretatie (van de situatie)</a:t>
            </a:r>
          </a:p>
          <a:p>
            <a:pPr>
              <a:buAutoNum type="arabicPeriod"/>
            </a:pPr>
            <a:r>
              <a:rPr lang="nl-NL" dirty="0" smtClean="0"/>
              <a:t>Ander inzicht krijgen</a:t>
            </a:r>
          </a:p>
          <a:p>
            <a:pPr>
              <a:buAutoNum type="arabicPeriod"/>
            </a:pPr>
            <a:r>
              <a:rPr lang="nl-NL" dirty="0" smtClean="0"/>
              <a:t>Anders (beter) gaan handelen (moment van empowerment)</a:t>
            </a:r>
          </a:p>
          <a:p>
            <a:r>
              <a:rPr lang="nl-NL" dirty="0" smtClean="0"/>
              <a:t>Denken, doen en voelen zijn verbeterd</a:t>
            </a:r>
          </a:p>
        </p:txBody>
      </p:sp>
    </p:spTree>
    <p:extLst>
      <p:ext uri="{BB962C8B-B14F-4D97-AF65-F5344CB8AC3E}">
        <p14:creationId xmlns:p14="http://schemas.microsoft.com/office/powerpoint/2010/main" val="192532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stencil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8006"/>
            <a:ext cx="8596668" cy="3880773"/>
          </a:xfrm>
        </p:spPr>
        <p:txBody>
          <a:bodyPr/>
          <a:lstStyle/>
          <a:p>
            <a:r>
              <a:rPr lang="nl-NL" dirty="0" smtClean="0"/>
              <a:t>Vandaag eens een keer geen </a:t>
            </a:r>
            <a:r>
              <a:rPr lang="nl-NL" dirty="0" err="1" smtClean="0"/>
              <a:t>Angerenstein</a:t>
            </a:r>
            <a:endParaRPr lang="nl-NL" dirty="0" smtClean="0"/>
          </a:p>
          <a:p>
            <a:r>
              <a:rPr lang="nl-NL" dirty="0" smtClean="0"/>
              <a:t>Jullie hebben zelfs geen laptop of boek nodig</a:t>
            </a:r>
          </a:p>
          <a:p>
            <a:r>
              <a:rPr lang="nl-NL" dirty="0" smtClean="0"/>
              <a:t>Maak individueel de vragen: 3.1 t/m 3.7 van het blad die jullie krijgen</a:t>
            </a:r>
          </a:p>
          <a:p>
            <a:r>
              <a:rPr lang="nl-NL" dirty="0" smtClean="0"/>
              <a:t>Gebruik het meegeleverde schrijfpapier</a:t>
            </a:r>
            <a:endParaRPr lang="nl-NL" dirty="0"/>
          </a:p>
          <a:p>
            <a:r>
              <a:rPr lang="nl-NL" dirty="0" smtClean="0"/>
              <a:t>We spreken het klassikaal na waarna jullie je werk inleveren</a:t>
            </a:r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3303112"/>
            <a:ext cx="5409957" cy="37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724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C7D7CBF8D5594CA3EABCC0E0169620" ma:contentTypeVersion="10" ma:contentTypeDescription="Een nieuw document maken." ma:contentTypeScope="" ma:versionID="d7fb8ae9b96a9cdb82831b9846d4c9dc">
  <xsd:schema xmlns:xsd="http://www.w3.org/2001/XMLSchema" xmlns:xs="http://www.w3.org/2001/XMLSchema" xmlns:p="http://schemas.microsoft.com/office/2006/metadata/properties" xmlns:ns3="1f671bd0-527c-4d2a-98b8-6946169f1e35" xmlns:ns4="7b9f8bbe-82d2-46a4-909f-9c23c02db697" targetNamespace="http://schemas.microsoft.com/office/2006/metadata/properties" ma:root="true" ma:fieldsID="44df13006c4d1b8710a8bdf93e72db5d" ns3:_="" ns4:_="">
    <xsd:import namespace="1f671bd0-527c-4d2a-98b8-6946169f1e35"/>
    <xsd:import namespace="7b9f8bbe-82d2-46a4-909f-9c23c02db6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671bd0-527c-4d2a-98b8-6946169f1e3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9f8bbe-82d2-46a4-909f-9c23c02db6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64B6EBD-ADC8-44B9-836E-2C36BA450C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671bd0-527c-4d2a-98b8-6946169f1e35"/>
    <ds:schemaRef ds:uri="7b9f8bbe-82d2-46a4-909f-9c23c02db6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12EE7F-6C03-4224-8C8B-557534A04C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AB5C9B-C3AB-4E85-BC59-CCA1C31F2FCF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1f671bd0-527c-4d2a-98b8-6946169f1e35"/>
    <ds:schemaRef ds:uri="http://purl.org/dc/terms/"/>
    <ds:schemaRef ds:uri="7b9f8bbe-82d2-46a4-909f-9c23c02db697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</TotalTime>
  <Words>265</Words>
  <Application>Microsoft Office PowerPoint</Application>
  <PresentationFormat>Breedbeeld</PresentationFormat>
  <Paragraphs>34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Begeleidingsplannen Deel 2</vt:lpstr>
      <vt:lpstr>Oorsprong Empowerment</vt:lpstr>
      <vt:lpstr>Empowerment</vt:lpstr>
      <vt:lpstr>Empowerment als cyclisch leerproces</vt:lpstr>
      <vt:lpstr>Opdrachten stencil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 Deel 2</dc:title>
  <dc:creator>Simon Poelman</dc:creator>
  <cp:lastModifiedBy>Simon Poelman</cp:lastModifiedBy>
  <cp:revision>8</cp:revision>
  <dcterms:created xsi:type="dcterms:W3CDTF">2020-01-12T18:27:11Z</dcterms:created>
  <dcterms:modified xsi:type="dcterms:W3CDTF">2020-01-12T19:43:54Z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0x01010002C7D7CBF8D5594CA3EABCC0E0169620</vt:lpwstr>
  </property>
</Properties>
</file>