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</p:sldMasterIdLst>
  <p:sldIdLst>
    <p:sldId id="256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5" r:id="rId21"/>
    <p:sldId id="276" r:id="rId22"/>
    <p:sldId id="277" r:id="rId23"/>
    <p:sldId id="278" r:id="rId24"/>
    <p:sldId id="279" r:id="rId25"/>
    <p:sldId id="281" r:id="rId2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F6C3-49BA-4A72-8176-C965663F696A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0875-BC76-42EE-A476-0B854E775D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4847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F6C3-49BA-4A72-8176-C965663F696A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0875-BC76-42EE-A476-0B854E775D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4544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F6C3-49BA-4A72-8176-C965663F696A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0875-BC76-42EE-A476-0B854E775D68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2144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F6C3-49BA-4A72-8176-C965663F696A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0875-BC76-42EE-A476-0B854E775D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77947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F6C3-49BA-4A72-8176-C965663F696A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0875-BC76-42EE-A476-0B854E775D6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567787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F6C3-49BA-4A72-8176-C965663F696A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0875-BC76-42EE-A476-0B854E775D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2812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F6C3-49BA-4A72-8176-C965663F696A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0875-BC76-42EE-A476-0B854E775D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0309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F6C3-49BA-4A72-8176-C965663F696A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0875-BC76-42EE-A476-0B854E775D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42448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47951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44601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9806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F6C3-49BA-4A72-8176-C965663F696A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0875-BC76-42EE-A476-0B854E775D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62988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712588-04B1-427B-82EE-E8DB90309F08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F9F0C5-380F-41C2-899A-BAC0F0927E16}" type="slidenum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11271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63139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83983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68732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A54C80-263E-416B-A8E0-580EDEADCBDC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9954A3-9DFD-4C44-94BA-B95130A3BA1C}" type="slidenum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37847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9054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91026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90C226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82540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95753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50206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F6C3-49BA-4A72-8176-C965663F696A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0875-BC76-42EE-A476-0B854E775D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45835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26948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C6B4A9-1611-4792-9094-5F34BCA07E0B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333C77-0158-454C-844F-B7AB9BD7DAD4}" type="slidenum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5075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3600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F6C3-49BA-4A72-8176-C965663F696A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0875-BC76-42EE-A476-0B854E775D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6330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F6C3-49BA-4A72-8176-C965663F696A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0875-BC76-42EE-A476-0B854E775D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705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F6C3-49BA-4A72-8176-C965663F696A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0875-BC76-42EE-A476-0B854E775D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4317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F6C3-49BA-4A72-8176-C965663F696A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0875-BC76-42EE-A476-0B854E775D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1051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F6C3-49BA-4A72-8176-C965663F696A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0875-BC76-42EE-A476-0B854E775D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0862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F6C3-49BA-4A72-8176-C965663F696A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0875-BC76-42EE-A476-0B854E775D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5967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9F6C3-49BA-4A72-8176-C965663F696A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1750875-BC76-42EE-A476-0B854E775D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337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6452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3.3.4 Verstandelijke beperkingen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dirty="0" smtClean="0"/>
              <a:t>Les 3 ziektebeelden hoofdstuk 3.3.4 t/m 3.3.10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717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/>
              <a:t>3.3.6 Aandoeningen aan de luchtwegen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Aandoeningen</a:t>
            </a: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aan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luchtwegen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komen veel voor</a:t>
            </a:r>
          </a:p>
          <a:p>
            <a:endParaRPr lang="nl-NL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Denk aan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astma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longontsteking</a:t>
            </a:r>
          </a:p>
          <a:p>
            <a:endParaRPr lang="nl-NL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Dit soort aandoeningen kunnen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acuut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chronisch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zijn</a:t>
            </a:r>
          </a:p>
          <a:p>
            <a:pPr marL="0" indent="0">
              <a:buNone/>
            </a:pPr>
            <a:endParaRPr lang="nl-NL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Hier geldt: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acute aandoeningen kunnen chronisch worden</a:t>
            </a:r>
            <a:endParaRPr lang="nl-NL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893" y="1930400"/>
            <a:ext cx="3087598" cy="308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02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550989"/>
          </a:xfrm>
        </p:spPr>
        <p:txBody>
          <a:bodyPr/>
          <a:lstStyle/>
          <a:p>
            <a:pPr algn="ctr"/>
            <a:r>
              <a:rPr lang="nl-NL" dirty="0"/>
              <a:t>3.3.6 Aandoeningen aan de </a:t>
            </a:r>
            <a:r>
              <a:rPr lang="nl-NL" dirty="0" smtClean="0"/>
              <a:t>luchtwegen</a:t>
            </a:r>
            <a:br>
              <a:rPr lang="nl-NL" dirty="0" smtClean="0"/>
            </a:br>
            <a:r>
              <a:rPr lang="nl-NL" b="1" dirty="0" smtClean="0"/>
              <a:t>Astma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9140" y="2487160"/>
            <a:ext cx="8596668" cy="4370840"/>
          </a:xfrm>
        </p:spPr>
        <p:txBody>
          <a:bodyPr>
            <a:noAutofit/>
          </a:bodyPr>
          <a:lstStyle/>
          <a:p>
            <a:r>
              <a:rPr lang="nl-NL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Astma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een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aanhoudende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ontsteking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aan de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longen</a:t>
            </a:r>
          </a:p>
          <a:p>
            <a:pPr marL="0" indent="0">
              <a:buNone/>
            </a:pPr>
            <a:endParaRPr lang="nl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 kan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minder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lucht de longen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en uit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door </a:t>
            </a:r>
            <a:r>
              <a:rPr lang="nl-NL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verkrampte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dus </a:t>
            </a:r>
            <a:r>
              <a:rPr lang="nl-NL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versmalde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luchtwegen</a:t>
            </a:r>
          </a:p>
          <a:p>
            <a:pPr marL="0" indent="0">
              <a:buNone/>
            </a:pPr>
            <a:endParaRPr lang="nl-NL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Kramp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een natuurlijke reactie die die het doordringen van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schadelijke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stoffen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moet tegengaan</a:t>
            </a:r>
          </a:p>
          <a:p>
            <a:endParaRPr lang="nl-NL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Bij een </a:t>
            </a:r>
            <a:r>
              <a:rPr lang="nl-NL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allergisch astma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krijg je meer klachten met bepaalde allergenen reactie in aanraking komt. Zoals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graspollen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huisstofmijt</a:t>
            </a: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allergeen</a:t>
            </a:r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een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stof</a:t>
            </a:r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die een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allergische reactie oproept.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3555" y="5055897"/>
            <a:ext cx="2834639" cy="160121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950" y="1195265"/>
            <a:ext cx="3841050" cy="161324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88" y="1385093"/>
            <a:ext cx="1392263" cy="1026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82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3.3.6 Aandoeningen aan de luchtwegen</a:t>
            </a:r>
            <a:br>
              <a:rPr lang="nl-NL" dirty="0"/>
            </a:br>
            <a:r>
              <a:rPr lang="nl-NL" b="1" dirty="0"/>
              <a:t>Astma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Bij een </a:t>
            </a:r>
            <a:r>
              <a:rPr lang="nl-NL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niet-allergisch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astma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reageer je op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weersomstandigheden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bepaalde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dampen</a:t>
            </a: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Bijvoorbeeld: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benzinedamp of deodorant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1270000"/>
            <a:ext cx="3657056" cy="182852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238" y="3692047"/>
            <a:ext cx="4710631" cy="264973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85" y="3637483"/>
            <a:ext cx="2864848" cy="2864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1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3.3.6 Aandoeningen aan de luchtwegen</a:t>
            </a:r>
            <a:br>
              <a:rPr lang="nl-NL" dirty="0"/>
            </a:br>
            <a:r>
              <a:rPr lang="nl-NL" dirty="0" smtClean="0"/>
              <a:t>(inspanning)</a:t>
            </a:r>
            <a:r>
              <a:rPr lang="nl-NL" b="1" dirty="0" smtClean="0"/>
              <a:t>Astma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Inspanningsastma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benauwdheid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bij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 inspanningen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bijvoorbeeld als je sport</a:t>
            </a:r>
          </a:p>
          <a:p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Symptomen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van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Astma:</a:t>
            </a:r>
          </a:p>
          <a:p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Moeilijk ademen</a:t>
            </a:r>
          </a:p>
          <a:p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Benauwdheid</a:t>
            </a:r>
          </a:p>
          <a:p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Piepende ademhaling</a:t>
            </a:r>
          </a:p>
          <a:p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Vermoeidheid</a:t>
            </a:r>
          </a:p>
          <a:p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Verminderd uithoudingsvermogen</a:t>
            </a:r>
          </a:p>
          <a:p>
            <a:endParaRPr lang="nl-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406" y="2886891"/>
            <a:ext cx="2952299" cy="16606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285" y="4741817"/>
            <a:ext cx="2561121" cy="175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89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3.3.6 Aandoeningen aan de </a:t>
            </a:r>
            <a:r>
              <a:rPr lang="nl-NL" dirty="0" smtClean="0"/>
              <a:t>luchtwegen</a:t>
            </a:r>
            <a:br>
              <a:rPr lang="nl-NL" dirty="0" smtClean="0"/>
            </a:br>
            <a:r>
              <a:rPr lang="nl-NL" b="1" dirty="0" smtClean="0"/>
              <a:t>Bronchitis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Bronchitis</a:t>
            </a:r>
            <a:r>
              <a:rPr lang="nl-NL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een ontsteking van de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grotere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luchtwegen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(tussen de luchtpijp en de luchtblaasjes)</a:t>
            </a:r>
          </a:p>
          <a:p>
            <a:pPr marL="0" indent="0">
              <a:buNone/>
            </a:pPr>
            <a:endParaRPr lang="nl-NL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Bronchitis is er in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acute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chronische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vorm</a:t>
            </a:r>
          </a:p>
          <a:p>
            <a:endParaRPr lang="nl-NL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acute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vorm kun je krijgen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verkoudheid of griep</a:t>
            </a:r>
          </a:p>
          <a:p>
            <a:endParaRPr lang="nl-NL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bronchitis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regelmatig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terugkomt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noem je dat 	</a:t>
            </a:r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chronische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bronchitis</a:t>
            </a:r>
            <a:endParaRPr lang="nl-NL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913" y="2671419"/>
            <a:ext cx="3556087" cy="284770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856" y="447800"/>
            <a:ext cx="2736289" cy="199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90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3.3.6 Aandoeningen aan de luchtwegen</a:t>
            </a:r>
            <a:br>
              <a:rPr lang="nl-NL" dirty="0"/>
            </a:br>
            <a:r>
              <a:rPr lang="nl-NL" b="1" dirty="0"/>
              <a:t>Bronchitis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Bronchitis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kan verschillende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oorzaken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hebben, zoals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bacteriën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virussen en allergenen</a:t>
            </a:r>
          </a:p>
          <a:p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Symptomen van bronchitis zijn: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Hoesten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Benauwdheid 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Kriebel in de keel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Veel slijm productie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Soms bloedsmaak in de mond</a:t>
            </a:r>
            <a:endParaRPr lang="nl-NL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730" y="2641963"/>
            <a:ext cx="2857500" cy="16002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751" y="5154676"/>
            <a:ext cx="1471575" cy="1429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59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3.3.6 </a:t>
            </a:r>
            <a:r>
              <a:rPr lang="nl-NL" dirty="0" smtClean="0"/>
              <a:t>Aandoeningen </a:t>
            </a:r>
            <a:r>
              <a:rPr lang="nl-NL" dirty="0"/>
              <a:t>aan de </a:t>
            </a:r>
            <a:r>
              <a:rPr lang="nl-NL" dirty="0" smtClean="0"/>
              <a:t>luchtwegen</a:t>
            </a:r>
            <a:br>
              <a:rPr lang="nl-NL" dirty="0" smtClean="0"/>
            </a:br>
            <a:r>
              <a:rPr lang="nl-NL" b="1" dirty="0" smtClean="0">
                <a:solidFill>
                  <a:srgbClr val="FF0000"/>
                </a:solidFill>
              </a:rPr>
              <a:t>COPD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COPD</a:t>
            </a:r>
            <a:r>
              <a:rPr lang="nl-N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CHRONIC OBSTRUCTIVE PULMORNARY DISEASE is een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chronische luchtwegaandoening</a:t>
            </a:r>
          </a:p>
          <a:p>
            <a:endParaRPr lang="nl-NL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zijn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chronisch aangetast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functioneren altijd beperkt</a:t>
            </a:r>
          </a:p>
          <a:p>
            <a:endParaRPr lang="nl-NL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Andere klachten zijn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chronische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bronchitis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longemfyseem</a:t>
            </a:r>
          </a:p>
          <a:p>
            <a:endParaRPr lang="nl-NL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niet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verwachten dat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COPD hersteld</a:t>
            </a:r>
            <a:endParaRPr lang="nl-NL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845" y="3850068"/>
            <a:ext cx="3913025" cy="2191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98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702526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/>
              <a:t>3.3.7 </a:t>
            </a:r>
            <a:r>
              <a:rPr lang="nl-NL" dirty="0" smtClean="0"/>
              <a:t>Diabetes </a:t>
            </a:r>
            <a:br>
              <a:rPr lang="nl-NL" dirty="0" smtClean="0"/>
            </a:br>
            <a:r>
              <a:rPr lang="nl-NL" dirty="0" smtClean="0"/>
              <a:t>Een </a:t>
            </a:r>
            <a:r>
              <a:rPr lang="nl-NL" dirty="0"/>
              <a:t>van de meest voorkomende chronische ziekten is </a:t>
            </a:r>
            <a:r>
              <a:rPr lang="nl-NL" dirty="0" smtClean="0"/>
              <a:t>Diabetes (suikerziekte)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8827" y="2434908"/>
            <a:ext cx="10258213" cy="4423092"/>
          </a:xfrm>
        </p:spPr>
        <p:txBody>
          <a:bodyPr>
            <a:normAutofit/>
          </a:bodyPr>
          <a:lstStyle/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Bij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Diabetes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breekt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je lichaam de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suikers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die je binnen krijgt met voedsel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niet af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alvleesklier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maakt te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weinig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insuline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aan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Bij een te </a:t>
            </a:r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veel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aan suiker krijg je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dorst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moet je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veel plassen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ben je erg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vermoeid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verlies je gewicht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 het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suikergehalte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veel te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hoog is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kun je in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coma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raken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suikerziekte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vastgesteld, dan moet je </a:t>
            </a:r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insuline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gebruiken via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tabletten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injecties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Bij gebruik van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insuline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kan je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suikerspiegel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ook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 laag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worden</a:t>
            </a:r>
            <a:endParaRPr lang="nl-NL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7356" y="5146765"/>
            <a:ext cx="2264701" cy="151529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632" y="302623"/>
            <a:ext cx="299085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68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3.3.7 Diabetes </a:t>
            </a:r>
            <a:br>
              <a:rPr lang="nl-NL" dirty="0"/>
            </a:br>
            <a:r>
              <a:rPr lang="nl-NL" dirty="0" smtClean="0"/>
              <a:t>   </a:t>
            </a:r>
            <a:r>
              <a:rPr lang="nl-NL" b="1" dirty="0" smtClean="0"/>
              <a:t>TYPE </a:t>
            </a:r>
            <a:r>
              <a:rPr lang="nl-NL" b="1" dirty="0"/>
              <a:t>1 EN TYPE 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591663"/>
            <a:ext cx="10778793" cy="3880773"/>
          </a:xfrm>
        </p:spPr>
        <p:txBody>
          <a:bodyPr/>
          <a:lstStyle/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Bij </a:t>
            </a:r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diabetes type 1</a:t>
            </a:r>
            <a:r>
              <a:rPr lang="nl-NL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produceert je lichaam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geen insuline meer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oorzaak is onbekend</a:t>
            </a:r>
          </a:p>
          <a:p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Bij </a:t>
            </a:r>
            <a:r>
              <a:rPr lang="nl-NL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diabetes type </a:t>
            </a:r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er 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 insuline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je lichaam, maar worden je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lichaamscellen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minder gevoelig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voor insuline, waardoor een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 hoog bloedsuikergehalte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ontstaat</a:t>
            </a:r>
            <a:endParaRPr lang="nl-NL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verschijnselen zijn het zelfde als </a:t>
            </a:r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 1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Door te weinig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lichaamsbeweging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overgewicht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heb je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meer kans op diabetes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diabetes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heb je kans op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afwijkingen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aan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ogen, hart, nieren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zenuwen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kunt ook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krijgen met je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bloedvaten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hoge bloeddruk, hartinfarct, beroerte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loopt ook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gevaar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dat het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weefsel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je voeten afsterft</a:t>
            </a:r>
          </a:p>
          <a:p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04" y="406268"/>
            <a:ext cx="2993395" cy="15241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4750" y="406267"/>
            <a:ext cx="3294700" cy="1754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54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3.3.8 Hepatitis </a:t>
            </a:r>
            <a:r>
              <a:rPr lang="nl-NL" dirty="0"/>
              <a:t>en HIV</a:t>
            </a:r>
            <a:br>
              <a:rPr lang="nl-NL" dirty="0"/>
            </a:br>
            <a:r>
              <a:rPr lang="nl-NL" b="1" dirty="0"/>
              <a:t>Hepatitis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352697" y="2160589"/>
            <a:ext cx="10737669" cy="4148771"/>
          </a:xfrm>
        </p:spPr>
        <p:txBody>
          <a:bodyPr>
            <a:normAutofit lnSpcReduction="10000"/>
          </a:bodyPr>
          <a:lstStyle/>
          <a:p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Hepatitis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een </a:t>
            </a:r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infectieziekte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van de </a:t>
            </a:r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lever</a:t>
            </a:r>
          </a:p>
          <a:p>
            <a:endParaRPr lang="nl-NL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Hepatitis B en C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zijn de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bekendste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vormen</a:t>
            </a:r>
          </a:p>
          <a:p>
            <a:endParaRPr lang="nl-NL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kunt de ziekte krijgen via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lichaamsvocht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door bijv.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seksueel contact, bijten en spugen</a:t>
            </a:r>
          </a:p>
          <a:p>
            <a:endParaRPr lang="nl-NL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kunt ook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geïnfecteerd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raken door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bloed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dat vrijkomt bij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injecties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medische ingreep</a:t>
            </a:r>
          </a:p>
          <a:p>
            <a:endParaRPr lang="nl-NL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Omdat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welzijnswerkers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aanraking kunnen komen met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besmet bloed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is het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goed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om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in te enten tegen hepatitis</a:t>
            </a:r>
            <a:endParaRPr lang="nl-NL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820" y="182880"/>
            <a:ext cx="4109382" cy="2705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99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Leerdoelen van dit thema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Je:</a:t>
            </a:r>
          </a:p>
          <a:p>
            <a:pPr marL="0" indent="0">
              <a:buNone/>
            </a:pP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herkent symptomen van veelvoorkomende acute ziektes en </a:t>
            </a:r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 	aandoeningen</a:t>
            </a:r>
            <a:endParaRPr lang="nl-NL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	herkent symptomen van veelvoorkomende chronische ziektes, </a:t>
            </a:r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aandoeningen en </a:t>
            </a:r>
            <a:r>
              <a:rPr lang="nl-NL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beperkingen</a:t>
            </a:r>
          </a:p>
          <a:p>
            <a:pPr marL="0" indent="0">
              <a:buNone/>
            </a:pP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	</a:t>
            </a:r>
            <a:r>
              <a:rPr lang="nl-NL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beschrijft oorzaken van veelvoorkomende acute ziektes en </a:t>
            </a:r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aandoeningen</a:t>
            </a:r>
            <a:endParaRPr lang="nl-NL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	beschrijft oorzaken van veelvoorkomende chronische ziektes en </a:t>
            </a:r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aandoeningen</a:t>
            </a:r>
            <a:endParaRPr lang="nl-NL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	presenteert met een fictieve casus de ziekte van Huntington en laat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zien wat 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gevolgen zijn voor de cliënt.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069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v-SE" dirty="0"/>
              <a:t>3.3.8 Hepatitis en HIV</a:t>
            </a:r>
            <a:br>
              <a:rPr lang="sv-SE" dirty="0"/>
            </a:br>
            <a:r>
              <a:rPr lang="sv-SE" b="1" dirty="0" smtClean="0"/>
              <a:t>HIV</a:t>
            </a:r>
            <a:r>
              <a:rPr lang="sv-SE" dirty="0" smtClean="0"/>
              <a:t> (Humaan immunodeficiëntie virus)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35131" y="1789612"/>
            <a:ext cx="10672355" cy="4598126"/>
          </a:xfrm>
        </p:spPr>
        <p:txBody>
          <a:bodyPr>
            <a:noAutofit/>
          </a:bodyPr>
          <a:lstStyle/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Hiv-virus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verspreidt zich met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bloed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sperma, voorvocht, vaginaal vocht en moedermelk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virus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te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sterk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om door je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lichaam bestreden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 worden maar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Hiv-remmers kunnen het virus wel remmen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Wanneer  je </a:t>
            </a:r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niet</a:t>
            </a: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behandeld wordt is het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ziekteverloop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drie tot zes weken nadat je het virus je lichaam in binnengedrongen, lijkt het alsof je griep hebt</a:t>
            </a:r>
          </a:p>
          <a:p>
            <a:endParaRPr lang="nl-NL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eerste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zes maanden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besmetting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wisselen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aanval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v/h </a:t>
            </a: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virus en 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verdediging</a:t>
            </a: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van het lichaam elkaar af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 volgt een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periode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 je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zonder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lichamelijke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klachten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verschijnselen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hebt</a:t>
            </a:r>
          </a:p>
          <a:p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HIV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gaat nu over in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AIDS</a:t>
            </a:r>
            <a:endParaRPr lang="nl-NL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535" y="378823"/>
            <a:ext cx="1499554" cy="111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74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550989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/>
              <a:t>3.3.8 Hepatitis en HIV</a:t>
            </a:r>
            <a:br>
              <a:rPr lang="nl-NL" dirty="0"/>
            </a:br>
            <a:r>
              <a:rPr lang="nl-NL" dirty="0" smtClean="0"/>
              <a:t>Acquired immunodeficiency syndrome </a:t>
            </a:r>
            <a:br>
              <a:rPr lang="nl-NL" dirty="0" smtClean="0"/>
            </a:br>
            <a:r>
              <a:rPr lang="nl-NL" b="1" dirty="0" smtClean="0"/>
              <a:t>AIDS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2160589"/>
            <a:ext cx="9511695" cy="3880773"/>
          </a:xfrm>
        </p:spPr>
        <p:txBody>
          <a:bodyPr>
            <a:noAutofit/>
          </a:bodyPr>
          <a:lstStyle/>
          <a:p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Aids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een ernstige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aantasting</a:t>
            </a:r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van het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menselijk afweersysteem, veroorzaakt </a:t>
            </a:r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door het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Hiv-virus</a:t>
            </a:r>
          </a:p>
          <a:p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Aids</a:t>
            </a:r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kan nog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niet genezen worden</a:t>
            </a:r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maar er is inmiddels wel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medicatie</a:t>
            </a:r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die het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ziekte proces remt</a:t>
            </a:r>
          </a:p>
          <a:p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volgende stadium kan je symptomen krijgen als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diarree</a:t>
            </a:r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koorts</a:t>
            </a:r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vermagering</a:t>
            </a:r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moeheid. Dit is het AIDS stadium</a:t>
            </a:r>
          </a:p>
          <a:p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Naast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infecties</a:t>
            </a:r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kun je ook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kanker</a:t>
            </a:r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krijgen</a:t>
            </a:r>
          </a:p>
          <a:p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immuunsysteem begeeft het. De levensverwachting is een tot anderhalf jaar</a:t>
            </a:r>
            <a:endParaRPr lang="nl-NL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147" y="580230"/>
            <a:ext cx="2838450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45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3.3.9 </a:t>
            </a:r>
            <a:r>
              <a:rPr lang="nl-NL" b="1" dirty="0" smtClean="0"/>
              <a:t>Kanker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7780" y="2977227"/>
            <a:ext cx="8596668" cy="3880773"/>
          </a:xfrm>
        </p:spPr>
        <p:txBody>
          <a:bodyPr>
            <a:normAutofit/>
          </a:bodyPr>
          <a:lstStyle/>
          <a:p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Kanker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een ziekte waarbij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ongeremde kwaadaardige deling van lichaamscellen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plaats vindt.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Normaal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reageert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het lichaam op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ongeremde celdeling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 een specifiek reparatie-gen dat de celdeling onder controle brengt.</a:t>
            </a:r>
          </a:p>
          <a:p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Bij kanker gebeurt dit niet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 ontstaat een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ophoping van cellen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een tumor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Bij kanker is de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tumor kwaadaardig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omdat deze in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omliggende weefsels en organen kan groeien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Bij een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goedaardig tumor gebeurt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niet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deze groeien niet door andere weefsel heen</a:t>
            </a:r>
            <a:endParaRPr lang="nl-NL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429" y="301241"/>
            <a:ext cx="4949208" cy="267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94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3.3.10 </a:t>
            </a:r>
            <a:r>
              <a:rPr lang="nl-NL" b="1" dirty="0" smtClean="0"/>
              <a:t>Leukemie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4766" y="1789610"/>
            <a:ext cx="10515599" cy="4950823"/>
          </a:xfrm>
        </p:spPr>
        <p:txBody>
          <a:bodyPr>
            <a:normAutofit fontScale="92500" lnSpcReduction="20000"/>
          </a:bodyPr>
          <a:lstStyle/>
          <a:p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Leukemie</a:t>
            </a:r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betekent dat witte bloedcellen zich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ongeremd delen</a:t>
            </a:r>
          </a:p>
          <a:p>
            <a:endParaRPr lang="nl-NL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Deze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vorm van kanker </a:t>
            </a:r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noem je ook weel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bloedkanker</a:t>
            </a:r>
          </a:p>
          <a:p>
            <a:endParaRPr lang="nl-NL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Witte bloedcellen hebben en belangrijke rol in het immuunsysteem</a:t>
            </a:r>
          </a:p>
          <a:p>
            <a:endParaRPr lang="nl-NL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 zijn verschillende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soorten</a:t>
            </a:r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leukemie: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Acute</a:t>
            </a:r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Chronische</a:t>
            </a:r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leukemie</a:t>
            </a:r>
          </a:p>
          <a:p>
            <a:pPr marL="0" indent="0">
              <a:buNone/>
            </a:pPr>
            <a:endParaRPr lang="nl-NL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Bij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acute</a:t>
            </a:r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leukemie krijgen de witte bloedcellen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niet</a:t>
            </a:r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meer de kans om te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rijpen</a:t>
            </a:r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het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beenmerg</a:t>
            </a:r>
          </a:p>
          <a:p>
            <a:endParaRPr lang="nl-NL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Chronische leukemie lijkt hierop, bij deze variant hebben de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witte</a:t>
            </a:r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bloedcellen </a:t>
            </a:r>
            <a:r>
              <a:rPr lang="nl-NL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niet</a:t>
            </a:r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hun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normale eigenschappen </a:t>
            </a:r>
            <a:r>
              <a:rPr lang="nl-NL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kunnen ze </a:t>
            </a:r>
            <a:r>
              <a:rPr lang="nl-NL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niet goed functioneren</a:t>
            </a:r>
            <a:endParaRPr lang="nl-NL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0228" y="255680"/>
            <a:ext cx="3021772" cy="2234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75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2160589"/>
            <a:ext cx="9112733" cy="3880773"/>
          </a:xfrm>
        </p:spPr>
        <p:txBody>
          <a:bodyPr>
            <a:normAutofit/>
          </a:bodyPr>
          <a:lstStyle/>
          <a:p>
            <a:r>
              <a:rPr lang="nl-NL" dirty="0"/>
              <a:t>Ga naar welzijn.angerenstein.nl</a:t>
            </a:r>
          </a:p>
          <a:p>
            <a:r>
              <a:rPr lang="nl-NL" dirty="0" smtClean="0"/>
              <a:t>Ga </a:t>
            </a:r>
            <a:r>
              <a:rPr lang="nl-NL" dirty="0"/>
              <a:t>dan naar </a:t>
            </a:r>
            <a:r>
              <a:rPr lang="nl-NL" dirty="0" smtClean="0"/>
              <a:t>Ontwikkeling en omgeving thema 3 ziektebeelden</a:t>
            </a:r>
          </a:p>
          <a:p>
            <a:r>
              <a:rPr lang="nl-NL" dirty="0" smtClean="0"/>
              <a:t>Naar </a:t>
            </a:r>
            <a:r>
              <a:rPr lang="nl-NL" dirty="0"/>
              <a:t>VW thema 3</a:t>
            </a:r>
            <a:r>
              <a:rPr lang="nl-NL" dirty="0" smtClean="0"/>
              <a:t>(bovenste </a:t>
            </a:r>
            <a:r>
              <a:rPr lang="nl-NL" dirty="0"/>
              <a:t>bestandje van de twee)</a:t>
            </a:r>
          </a:p>
          <a:p>
            <a:r>
              <a:rPr lang="nl-NL" dirty="0">
                <a:solidFill>
                  <a:srgbClr val="FF0000"/>
                </a:solidFill>
              </a:rPr>
              <a:t>Maak </a:t>
            </a:r>
            <a:r>
              <a:rPr lang="nl-NL" dirty="0" smtClean="0">
                <a:solidFill>
                  <a:srgbClr val="FF0000"/>
                </a:solidFill>
              </a:rPr>
              <a:t>opdracht 4, 5 </a:t>
            </a:r>
            <a:r>
              <a:rPr lang="nl-NL" dirty="0">
                <a:solidFill>
                  <a:srgbClr val="FF0000"/>
                </a:solidFill>
              </a:rPr>
              <a:t>&amp; </a:t>
            </a:r>
            <a:r>
              <a:rPr lang="nl-NL" dirty="0" smtClean="0">
                <a:solidFill>
                  <a:srgbClr val="FF0000"/>
                </a:solidFill>
              </a:rPr>
              <a:t>6 en 7, opdracht 8, opdracht 9 doe deze opdracht in drietallen, opdracht 10 samen </a:t>
            </a:r>
            <a:r>
              <a:rPr lang="nl-NL" dirty="0">
                <a:solidFill>
                  <a:srgbClr val="FF0000"/>
                </a:solidFill>
              </a:rPr>
              <a:t>overleggen is </a:t>
            </a:r>
            <a:r>
              <a:rPr lang="nl-NL" dirty="0" smtClean="0">
                <a:solidFill>
                  <a:srgbClr val="FF0000"/>
                </a:solidFill>
              </a:rPr>
              <a:t>prima volgende week hoofdstuk </a:t>
            </a:r>
            <a:r>
              <a:rPr lang="nl-NL" dirty="0" smtClean="0">
                <a:solidFill>
                  <a:srgbClr val="FF0000"/>
                </a:solidFill>
              </a:rPr>
              <a:t>3.5 verdieping Ziekte </a:t>
            </a:r>
            <a:r>
              <a:rPr lang="nl-NL" smtClean="0">
                <a:solidFill>
                  <a:srgbClr val="FF0000"/>
                </a:solidFill>
              </a:rPr>
              <a:t>van Huntington doorlezen</a:t>
            </a:r>
            <a:r>
              <a:rPr lang="nl-NL" dirty="0" smtClean="0">
                <a:solidFill>
                  <a:srgbClr val="FF0000"/>
                </a:solidFill>
              </a:rPr>
              <a:t>.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/>
              <a:t>Sla je opdrachten goed op in je pc, is bij de </a:t>
            </a:r>
            <a:r>
              <a:rPr lang="nl-NL" dirty="0" smtClean="0"/>
              <a:t>toets week) </a:t>
            </a:r>
            <a:r>
              <a:rPr lang="nl-NL" dirty="0"/>
              <a:t>je bewijs van inzet en voorwaarde om bij de toets een geldig cijfer te kunnen halen.</a:t>
            </a:r>
          </a:p>
          <a:p>
            <a:r>
              <a:rPr lang="nl-NL" dirty="0"/>
              <a:t>Aan het eind van deze les bespreken we de opdrachten na</a:t>
            </a:r>
          </a:p>
          <a:p>
            <a:r>
              <a:rPr lang="nl-NL" dirty="0"/>
              <a:t>Vóór de toets: inleveren alle gemaakte lesopdrachten (in één mail alle bestanden) naar </a:t>
            </a:r>
            <a:r>
              <a:rPr lang="nl-NL" b="1" dirty="0" smtClean="0"/>
              <a:t>f.groen@noorderpoort.nl    </a:t>
            </a:r>
            <a:r>
              <a:rPr lang="nl-NL" dirty="0" smtClean="0"/>
              <a:t>                                                                                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0067" y="4100975"/>
            <a:ext cx="1835876" cy="183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73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3.3.4 Verstandelijke beperkingen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11234"/>
            <a:ext cx="8596668" cy="4585063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verstandelijke beperking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betekent dat een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persoon beperkt is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zijn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leren, denken en communiceren</a:t>
            </a: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 zijn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verschillende niveaus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verstandelijke beperkingen</a:t>
            </a: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meetinstrument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het Intelligentie Quotiënt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(IQ)</a:t>
            </a: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IQ van 70-85: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moeilijk lerend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deze groep noem je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niet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verstandelijk beperkt</a:t>
            </a:r>
          </a:p>
          <a:p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IQ van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50-70: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lichte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verstandelijke beperkingen</a:t>
            </a:r>
          </a:p>
          <a:p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IQ van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35-50: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matig</a:t>
            </a:r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verstandelijke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beperkingen</a:t>
            </a: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IQ </a:t>
            </a:r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van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20-35</a:t>
            </a:r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ernstig</a:t>
            </a:r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verstandelijke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beperkingen</a:t>
            </a:r>
          </a:p>
          <a:p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IQ lager dan 20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diepe</a:t>
            </a:r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verstandelijke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beperkingen</a:t>
            </a: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 zijn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aandoeningen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die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gepaard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gaan met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verstandelijke beperkingen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zoals het syndroom van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het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fragile X -syndroom</a:t>
            </a:r>
            <a:endParaRPr lang="nl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002" y="1812744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41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3.3.4 </a:t>
            </a:r>
            <a:r>
              <a:rPr lang="nl-NL" dirty="0" smtClean="0"/>
              <a:t>Verstandelijke beperkingen</a:t>
            </a:r>
            <a:br>
              <a:rPr lang="nl-NL" dirty="0" smtClean="0"/>
            </a:br>
            <a:r>
              <a:rPr lang="nl-NL" dirty="0" smtClean="0"/>
              <a:t>Syndroom van Down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357777"/>
          </a:xfrm>
        </p:spPr>
        <p:txBody>
          <a:bodyPr>
            <a:noAutofit/>
          </a:bodyPr>
          <a:lstStyle/>
          <a:p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Syndroom van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een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aangeboren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aandoening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wordt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veroorzaakt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door een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 chromosoom in het DNA</a:t>
            </a:r>
          </a:p>
          <a:p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Meestal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er een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verstandelijke beperking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 kan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verschil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zijn in de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beperking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van :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matig tot ernstige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verstandelijke beperking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ontwikkeling verloopt langzamer als bij leeftijdgenoten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 zijn vaker gezondheidsproblemen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Uiterlijke kenmerken: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nauwere oogspleten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vlak achterhoofd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tong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in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verhouding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met rest van het lichaam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groter</a:t>
            </a: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neus en oren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zijn in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verhouding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juist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kleiner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brede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handen met daaraan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kleine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vingers en maar 1 handplooi</a:t>
            </a:r>
            <a:endParaRPr lang="nl-NL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07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3.3.4 Verstandelijke </a:t>
            </a:r>
            <a:r>
              <a:rPr lang="nl-NL" dirty="0" smtClean="0"/>
              <a:t>beperkingen</a:t>
            </a:r>
            <a:br>
              <a:rPr lang="nl-NL" dirty="0" smtClean="0"/>
            </a:br>
            <a:r>
              <a:rPr lang="nl-NL" b="1" dirty="0" smtClean="0"/>
              <a:t>Fragile</a:t>
            </a:r>
            <a:r>
              <a:rPr lang="nl-NL" dirty="0" smtClean="0"/>
              <a:t> </a:t>
            </a:r>
            <a:r>
              <a:rPr lang="nl-NL" b="1" dirty="0" smtClean="0"/>
              <a:t>X-syndroom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Fragile X-syndroom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een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zeldzame erfelijke aandoening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oorzaak is een mutatie in </a:t>
            </a:r>
            <a:r>
              <a:rPr lang="nl-NL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X –chromosoom</a:t>
            </a: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ziekte wordt gekenmerkt door een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verstandelijke beperking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bepaalde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gedragskenmerken</a:t>
            </a:r>
          </a:p>
          <a:p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gedragskenmerken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lijken op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autisme</a:t>
            </a: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Specifieke kenmerken in het gezicht: relatief lang gezicht, grote oren en opvallende kin,</a:t>
            </a: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patiënten hebben een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lage spierspanning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(kunnen makkelijk worden overstrekt)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ontwikkeling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van de grove en fijn motoriek verloopt langzamer, waardoor ze veel later leren lopen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002" y="1116551"/>
            <a:ext cx="2328682" cy="130968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076" y="3196177"/>
            <a:ext cx="2384233" cy="284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24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3.3.4 Verstandelijke beperkingen</a:t>
            </a:r>
            <a:br>
              <a:rPr lang="nl-NL" dirty="0"/>
            </a:br>
            <a:r>
              <a:rPr lang="nl-NL" dirty="0" smtClean="0"/>
              <a:t>Prader Willi-sydroom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Prader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Willi-sydroom (PWS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is een aangeboren aandoening, veroorzaakt door het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ontbreken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van een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stukje DNA</a:t>
            </a: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Mensen met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dit syndroom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zijn vaak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verstandelijk beperkt</a:t>
            </a:r>
          </a:p>
          <a:p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Pasgeboren kinderen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hebben vaak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geen eetlust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naarmate ze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ouder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worden ontwikkelen ze juist een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ontembare eetlust.</a:t>
            </a: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 ontstaat vaak </a:t>
            </a:r>
            <a:r>
              <a:rPr lang="nl-NL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Obesitas (overgewicht)</a:t>
            </a: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Mensen met Prader Willi- syndroom (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PWS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zijn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kleiner van stuk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zijn de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geslachtorganen onderontwikkeld</a:t>
            </a: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puberteit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verloopt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langzamer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bij kinderen met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PWS</a:t>
            </a: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verstandelijke beperking kan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zorgen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voor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gedrags-en leerproblemen</a:t>
            </a:r>
            <a:endParaRPr lang="nl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002" y="4461801"/>
            <a:ext cx="2533650" cy="18097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797" y="482311"/>
            <a:ext cx="3390467" cy="1727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99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3.3.4 Verstandelijke </a:t>
            </a:r>
            <a:r>
              <a:rPr lang="nl-NL" dirty="0" smtClean="0"/>
              <a:t>beperkingen</a:t>
            </a:r>
            <a:br>
              <a:rPr lang="nl-NL" dirty="0" smtClean="0"/>
            </a:br>
            <a:r>
              <a:rPr lang="nl-NL" b="1" dirty="0" smtClean="0"/>
              <a:t>Rett-syndroom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187960"/>
          </a:xfrm>
        </p:spPr>
        <p:txBody>
          <a:bodyPr/>
          <a:lstStyle/>
          <a:p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Rett-syndroom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aangeboren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ontwikkelingsstoornis deze is zeldzaam</a:t>
            </a:r>
          </a:p>
          <a:p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Rett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syndroom </a:t>
            </a:r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een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andoening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van </a:t>
            </a:r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hersenen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Het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zenuw stelsel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niet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goed ontwikkeld </a:t>
            </a: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oorzaak is een verandering in het erfelijk materiaal.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Rett syndroom </a:t>
            </a:r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komt bijna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alleen bij meisjes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voor</a:t>
            </a:r>
          </a:p>
          <a:p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wordt vaak ontdekt als het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kind tussen de 6 en 18 maanden is</a:t>
            </a: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ontwikkeling vertraagt-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verlies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van motorische en communicatieve vaardigheid ook de ademhaling wordt onregelmatiger</a:t>
            </a: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Hierop volgt een redelijk periode waarin scoliose en epilepsie opspelen</a:t>
            </a:r>
          </a:p>
          <a:p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Scoliose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een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vergroeiing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van de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ruggengraat</a:t>
            </a:r>
          </a:p>
          <a:p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meeste meisjes kunnen niet lopen en praten, veel epileptische aanvallen</a:t>
            </a:r>
          </a:p>
          <a:p>
            <a:endParaRPr lang="nl-NL" dirty="0" smtClean="0">
              <a:solidFill>
                <a:srgbClr val="FF0000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002" y="704897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36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550989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3.3.5 Aangeboren en niet aangeboren hersen letsel</a:t>
            </a:r>
            <a:br>
              <a:rPr lang="nl-NL" dirty="0" smtClean="0"/>
            </a:br>
            <a:r>
              <a:rPr lang="nl-NL" dirty="0" smtClean="0"/>
              <a:t>Infantiele encefalopathie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Infantiele </a:t>
            </a:r>
            <a:r>
              <a:rPr lang="nl-NL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encefalopathie</a:t>
            </a:r>
            <a:r>
              <a:rPr lang="nl-NL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een aangeboren </a:t>
            </a:r>
            <a:r>
              <a:rPr lang="nl-NL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hersenfunctiestoornis</a:t>
            </a: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is een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blijvende stoornis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houding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beweging , veroorzaakt door een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letsel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van de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jonge hersenen</a:t>
            </a:r>
          </a:p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Naast </a:t>
            </a:r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gestoorde houding en beweging 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wort ook vaak schade gesteld aan </a:t>
            </a:r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intellect, karakter, spraak, gehoor en ogen</a:t>
            </a:r>
          </a:p>
          <a:p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Oorzaken kunnen zijn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infecties, röntgenstralen, medicatie tijdens zwangerschap, zuurstof te kort bij geboorte, hersenvlies ontsteking , hersentrauma en hersentumoren</a:t>
            </a:r>
          </a:p>
          <a:p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Genezing is niet mogelijk</a:t>
            </a:r>
          </a:p>
          <a:p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Belangrijk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gezonde hersencellen optimaal te benutten, zodat het jonge kind toch functies kan aanleren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00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650274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/>
              <a:t>3.3.5 Aangeboren en niet aangeboren hersen </a:t>
            </a:r>
            <a:r>
              <a:rPr lang="nl-NL" dirty="0" smtClean="0"/>
              <a:t>letsel</a:t>
            </a:r>
            <a:br>
              <a:rPr lang="nl-NL" dirty="0" smtClean="0"/>
            </a:br>
            <a:r>
              <a:rPr lang="nl-NL" b="1" dirty="0" smtClean="0"/>
              <a:t>Niet </a:t>
            </a:r>
            <a:r>
              <a:rPr lang="nl-NL" b="1" dirty="0"/>
              <a:t>aangeboren hersen letsel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2160589"/>
            <a:ext cx="9328815" cy="4331651"/>
          </a:xfrm>
        </p:spPr>
        <p:txBody>
          <a:bodyPr>
            <a:noAutofit/>
          </a:bodyPr>
          <a:lstStyle/>
          <a:p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Niet 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aangeboren hersen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letsel 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NAH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ontstaat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geboorte</a:t>
            </a:r>
          </a:p>
          <a:p>
            <a:pPr marL="0" indent="0">
              <a:buNone/>
            </a:pPr>
            <a:endParaRPr lang="nl-NL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Meestal functioneerde de hersenen daarvoor normaal</a:t>
            </a:r>
          </a:p>
          <a:p>
            <a:endParaRPr lang="nl-NL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letsel kan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ontstaan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door hersenziekten, zoals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bloedingen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tumoren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maar ook door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ongevallen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zuurstoftekort</a:t>
            </a:r>
          </a:p>
          <a:p>
            <a:pPr marL="0" indent="0">
              <a:buNone/>
            </a:pPr>
            <a:endParaRPr lang="nl-NL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klachten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zijn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afhankelijk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van het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gebied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 getroffen is</a:t>
            </a:r>
          </a:p>
          <a:p>
            <a:pPr marL="0" indent="0">
              <a:buNone/>
            </a:pPr>
            <a:endParaRPr lang="nl-NL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een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hersenletsel</a:t>
            </a:r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zie je vaak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verandering in gedrag</a:t>
            </a:r>
            <a:endParaRPr lang="nl-NL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34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2729</TotalTime>
  <Words>1582</Words>
  <Application>Microsoft Office PowerPoint</Application>
  <PresentationFormat>Breedbeeld</PresentationFormat>
  <Paragraphs>189</Paragraphs>
  <Slides>24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24</vt:i4>
      </vt:variant>
    </vt:vector>
  </HeadingPairs>
  <TitlesOfParts>
    <vt:vector size="29" baseType="lpstr">
      <vt:lpstr>Arial</vt:lpstr>
      <vt:lpstr>Trebuchet MS</vt:lpstr>
      <vt:lpstr>Wingdings 3</vt:lpstr>
      <vt:lpstr>Facet</vt:lpstr>
      <vt:lpstr>1_Facet</vt:lpstr>
      <vt:lpstr>3.3.4 Verstandelijke beperkingen</vt:lpstr>
      <vt:lpstr>Leerdoelen van dit thema</vt:lpstr>
      <vt:lpstr>3.3.4 Verstandelijke beperkingen</vt:lpstr>
      <vt:lpstr>3.3.4 Verstandelijke beperkingen Syndroom van Down</vt:lpstr>
      <vt:lpstr>3.3.4 Verstandelijke beperkingen Fragile X-syndroom</vt:lpstr>
      <vt:lpstr>3.3.4 Verstandelijke beperkingen Prader Willi-sydroom</vt:lpstr>
      <vt:lpstr>3.3.4 Verstandelijke beperkingen Rett-syndroom</vt:lpstr>
      <vt:lpstr>3.3.5 Aangeboren en niet aangeboren hersen letsel Infantiele encefalopathie </vt:lpstr>
      <vt:lpstr>3.3.5 Aangeboren en niet aangeboren hersen letsel Niet aangeboren hersen letsel</vt:lpstr>
      <vt:lpstr>3.3.6 Aandoeningen aan de luchtwegen</vt:lpstr>
      <vt:lpstr>3.3.6 Aandoeningen aan de luchtwegen Astma</vt:lpstr>
      <vt:lpstr>3.3.6 Aandoeningen aan de luchtwegen Astma</vt:lpstr>
      <vt:lpstr>3.3.6 Aandoeningen aan de luchtwegen (inspanning)Astma</vt:lpstr>
      <vt:lpstr>3.3.6 Aandoeningen aan de luchtwegen Bronchitis</vt:lpstr>
      <vt:lpstr>3.3.6 Aandoeningen aan de luchtwegen Bronchitis</vt:lpstr>
      <vt:lpstr>3.3.6 Aandoeningen aan de luchtwegen COPD</vt:lpstr>
      <vt:lpstr>3.3.7 Diabetes  Een van de meest voorkomende chronische ziekten is Diabetes (suikerziekte)</vt:lpstr>
      <vt:lpstr>3.3.7 Diabetes     TYPE 1 EN TYPE 2</vt:lpstr>
      <vt:lpstr>3.3.8 Hepatitis en HIV Hepatitis</vt:lpstr>
      <vt:lpstr>3.3.8 Hepatitis en HIV HIV (Humaan immunodeficiëntie virus)</vt:lpstr>
      <vt:lpstr>3.3.8 Hepatitis en HIV Acquired immunodeficiency syndrome  AIDS</vt:lpstr>
      <vt:lpstr>3.3.9 Kanker</vt:lpstr>
      <vt:lpstr>3.3.10 Leukemie</vt:lpstr>
      <vt:lpstr>Opdrachten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3.3.4 Verstandelijke beperkingen</dc:title>
  <dc:creator>Toon Groen</dc:creator>
  <cp:lastModifiedBy>Toon Groen</cp:lastModifiedBy>
  <cp:revision>60</cp:revision>
  <dcterms:created xsi:type="dcterms:W3CDTF">2019-11-22T17:24:27Z</dcterms:created>
  <dcterms:modified xsi:type="dcterms:W3CDTF">2019-12-02T09:02:32Z</dcterms:modified>
</cp:coreProperties>
</file>