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9" r:id="rId14"/>
    <p:sldId id="271" r:id="rId15"/>
    <p:sldId id="272" r:id="rId16"/>
    <p:sldId id="273" r:id="rId17"/>
    <p:sldId id="274" r:id="rId18"/>
    <p:sldId id="275" r:id="rId19"/>
    <p:sldId id="265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11/24/2019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11/24/2019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11/24/2019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11/24/2019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11/24/2019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11/24/2019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9335104" cy="1646302"/>
          </a:xfrm>
        </p:spPr>
        <p:txBody>
          <a:bodyPr/>
          <a:lstStyle/>
          <a:p>
            <a:pPr algn="ctr"/>
            <a:r>
              <a:rPr lang="nl-NL" dirty="0" smtClean="0"/>
              <a:t>Hoofdstuk 3.3 Chronische ziektebeelden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nl-NL" dirty="0" smtClean="0"/>
              <a:t>Les 2 ziektebeelden hoofdstukstuk: 3.3 t/m 3.3.3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86646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3.3.2 Zintuigelijke </a:t>
            </a:r>
            <a:r>
              <a:rPr lang="nl-NL" dirty="0" smtClean="0"/>
              <a:t>aandoeningen</a:t>
            </a:r>
            <a:br>
              <a:rPr lang="nl-NL" dirty="0" smtClean="0"/>
            </a:br>
            <a:r>
              <a:rPr lang="nl-NL" b="1" dirty="0" smtClean="0"/>
              <a:t>Doofheid</a:t>
            </a:r>
            <a:endParaRPr lang="nl-NL" b="1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FF0000"/>
                </a:solidFill>
              </a:rPr>
              <a:t>Doofheid</a:t>
            </a:r>
            <a:r>
              <a:rPr lang="nl-NL" dirty="0" smtClean="0"/>
              <a:t> kan </a:t>
            </a:r>
            <a:r>
              <a:rPr lang="nl-NL" dirty="0" smtClean="0">
                <a:solidFill>
                  <a:srgbClr val="FF0000"/>
                </a:solidFill>
              </a:rPr>
              <a:t>aangeboren</a:t>
            </a:r>
            <a:r>
              <a:rPr lang="nl-NL" dirty="0" smtClean="0"/>
              <a:t> zijn of </a:t>
            </a:r>
            <a:r>
              <a:rPr lang="nl-NL" dirty="0" smtClean="0">
                <a:solidFill>
                  <a:srgbClr val="FF0000"/>
                </a:solidFill>
              </a:rPr>
              <a:t>later</a:t>
            </a:r>
            <a:r>
              <a:rPr lang="nl-NL" dirty="0" smtClean="0"/>
              <a:t> in het leven </a:t>
            </a:r>
            <a:r>
              <a:rPr lang="nl-NL" dirty="0" smtClean="0">
                <a:solidFill>
                  <a:srgbClr val="FF0000"/>
                </a:solidFill>
              </a:rPr>
              <a:t>ontstaan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In </a:t>
            </a:r>
            <a:r>
              <a:rPr lang="nl-NL" dirty="0" smtClean="0">
                <a:solidFill>
                  <a:srgbClr val="FF0000"/>
                </a:solidFill>
              </a:rPr>
              <a:t>tegenstelling</a:t>
            </a:r>
            <a:r>
              <a:rPr lang="nl-NL" dirty="0" smtClean="0">
                <a:solidFill>
                  <a:schemeClr val="tx1"/>
                </a:solidFill>
              </a:rPr>
              <a:t> tot iemand die </a:t>
            </a:r>
            <a:r>
              <a:rPr lang="nl-NL" dirty="0" smtClean="0">
                <a:solidFill>
                  <a:srgbClr val="FF0000"/>
                </a:solidFill>
              </a:rPr>
              <a:t>slechthorend</a:t>
            </a:r>
            <a:r>
              <a:rPr lang="nl-NL" dirty="0" smtClean="0">
                <a:solidFill>
                  <a:schemeClr val="tx1"/>
                </a:solidFill>
              </a:rPr>
              <a:t> is </a:t>
            </a:r>
            <a:r>
              <a:rPr lang="nl-NL" dirty="0" smtClean="0">
                <a:solidFill>
                  <a:srgbClr val="FF0000"/>
                </a:solidFill>
              </a:rPr>
              <a:t>hoort</a:t>
            </a:r>
            <a:r>
              <a:rPr lang="nl-NL" dirty="0" smtClean="0">
                <a:solidFill>
                  <a:schemeClr val="tx1"/>
                </a:solidFill>
              </a:rPr>
              <a:t> iemand die </a:t>
            </a:r>
            <a:r>
              <a:rPr lang="nl-NL" dirty="0" smtClean="0">
                <a:solidFill>
                  <a:srgbClr val="FF0000"/>
                </a:solidFill>
              </a:rPr>
              <a:t>doof</a:t>
            </a:r>
            <a:r>
              <a:rPr lang="nl-NL" dirty="0" smtClean="0">
                <a:solidFill>
                  <a:schemeClr val="tx1"/>
                </a:solidFill>
              </a:rPr>
              <a:t> is </a:t>
            </a:r>
            <a:r>
              <a:rPr lang="nl-NL" dirty="0" smtClean="0">
                <a:solidFill>
                  <a:srgbClr val="FF0000"/>
                </a:solidFill>
              </a:rPr>
              <a:t>niets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Bij </a:t>
            </a:r>
            <a:r>
              <a:rPr lang="nl-NL" dirty="0" smtClean="0">
                <a:solidFill>
                  <a:srgbClr val="FF0000"/>
                </a:solidFill>
              </a:rPr>
              <a:t>slechthorendheid</a:t>
            </a:r>
            <a:r>
              <a:rPr lang="nl-NL" dirty="0" smtClean="0">
                <a:solidFill>
                  <a:schemeClr val="tx1"/>
                </a:solidFill>
              </a:rPr>
              <a:t> hoort iemand nog </a:t>
            </a:r>
            <a:r>
              <a:rPr lang="nl-NL" dirty="0" smtClean="0">
                <a:solidFill>
                  <a:srgbClr val="FF0000"/>
                </a:solidFill>
              </a:rPr>
              <a:t>wel iets </a:t>
            </a:r>
            <a:r>
              <a:rPr lang="nl-NL" dirty="0" smtClean="0">
                <a:solidFill>
                  <a:schemeClr val="tx1"/>
                </a:solidFill>
              </a:rPr>
              <a:t>en is </a:t>
            </a:r>
            <a:r>
              <a:rPr lang="nl-NL" dirty="0" smtClean="0">
                <a:solidFill>
                  <a:srgbClr val="FF0000"/>
                </a:solidFill>
              </a:rPr>
              <a:t>communiceren</a:t>
            </a:r>
            <a:r>
              <a:rPr lang="nl-NL" dirty="0" smtClean="0">
                <a:solidFill>
                  <a:schemeClr val="tx1"/>
                </a:solidFill>
              </a:rPr>
              <a:t> via </a:t>
            </a:r>
            <a:r>
              <a:rPr lang="nl-NL" dirty="0" smtClean="0">
                <a:solidFill>
                  <a:srgbClr val="FF0000"/>
                </a:solidFill>
              </a:rPr>
              <a:t>geluid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dirty="0" smtClean="0">
                <a:solidFill>
                  <a:srgbClr val="FF0000"/>
                </a:solidFill>
              </a:rPr>
              <a:t>mogelijk</a:t>
            </a:r>
            <a:r>
              <a:rPr lang="nl-NL" dirty="0" smtClean="0">
                <a:solidFill>
                  <a:schemeClr val="tx1"/>
                </a:solidFill>
              </a:rPr>
              <a:t>.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De arts kan en </a:t>
            </a:r>
            <a:r>
              <a:rPr lang="nl-NL" dirty="0" smtClean="0">
                <a:solidFill>
                  <a:srgbClr val="FF0000"/>
                </a:solidFill>
              </a:rPr>
              <a:t>gehoortoestel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dirty="0" smtClean="0">
                <a:solidFill>
                  <a:srgbClr val="FF0000"/>
                </a:solidFill>
              </a:rPr>
              <a:t>voorschrijven</a:t>
            </a:r>
            <a:r>
              <a:rPr lang="nl-NL" dirty="0" smtClean="0">
                <a:solidFill>
                  <a:schemeClr val="tx1"/>
                </a:solidFill>
              </a:rPr>
              <a:t> waardoor het gehoor </a:t>
            </a:r>
            <a:r>
              <a:rPr lang="nl-NL" dirty="0" smtClean="0">
                <a:solidFill>
                  <a:srgbClr val="FF0000"/>
                </a:solidFill>
              </a:rPr>
              <a:t>sterk</a:t>
            </a:r>
            <a:r>
              <a:rPr lang="nl-NL" dirty="0" smtClean="0">
                <a:solidFill>
                  <a:schemeClr val="tx1"/>
                </a:solidFill>
              </a:rPr>
              <a:t> kan </a:t>
            </a:r>
            <a:r>
              <a:rPr lang="nl-NL" dirty="0" smtClean="0">
                <a:solidFill>
                  <a:srgbClr val="FF0000"/>
                </a:solidFill>
              </a:rPr>
              <a:t>verbeteren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Bij </a:t>
            </a:r>
            <a:r>
              <a:rPr lang="nl-NL" dirty="0">
                <a:solidFill>
                  <a:schemeClr val="tx1"/>
                </a:solidFill>
              </a:rPr>
              <a:t>sommigen </a:t>
            </a:r>
            <a:r>
              <a:rPr lang="nl-NL" dirty="0" smtClean="0">
                <a:solidFill>
                  <a:schemeClr val="tx1"/>
                </a:solidFill>
              </a:rPr>
              <a:t>is een </a:t>
            </a:r>
            <a:r>
              <a:rPr lang="nl-NL" dirty="0" smtClean="0">
                <a:solidFill>
                  <a:srgbClr val="FF0000"/>
                </a:solidFill>
              </a:rPr>
              <a:t>gehoortoestel onvoldoende</a:t>
            </a:r>
            <a:r>
              <a:rPr lang="nl-NL" dirty="0" smtClean="0">
                <a:solidFill>
                  <a:schemeClr val="tx1"/>
                </a:solidFill>
              </a:rPr>
              <a:t>, dan is er nog de </a:t>
            </a:r>
            <a:r>
              <a:rPr lang="nl-NL" dirty="0" smtClean="0">
                <a:solidFill>
                  <a:srgbClr val="FF0000"/>
                </a:solidFill>
              </a:rPr>
              <a:t>mogelijkheid </a:t>
            </a:r>
            <a:r>
              <a:rPr lang="nl-NL" dirty="0" smtClean="0">
                <a:solidFill>
                  <a:schemeClr val="tx1"/>
                </a:solidFill>
              </a:rPr>
              <a:t>om operatief een implantaat in te brengen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Een </a:t>
            </a:r>
            <a:r>
              <a:rPr lang="nl-NL" dirty="0" smtClean="0">
                <a:solidFill>
                  <a:srgbClr val="FF0000"/>
                </a:solidFill>
              </a:rPr>
              <a:t>implantaat</a:t>
            </a:r>
            <a:r>
              <a:rPr lang="nl-NL" dirty="0" smtClean="0">
                <a:solidFill>
                  <a:schemeClr val="tx1"/>
                </a:solidFill>
              </a:rPr>
              <a:t> neemt de </a:t>
            </a:r>
            <a:r>
              <a:rPr lang="nl-NL" dirty="0" smtClean="0">
                <a:solidFill>
                  <a:srgbClr val="FF0000"/>
                </a:solidFill>
              </a:rPr>
              <a:t>werking</a:t>
            </a:r>
            <a:r>
              <a:rPr lang="nl-NL" dirty="0" smtClean="0">
                <a:solidFill>
                  <a:schemeClr val="tx1"/>
                </a:solidFill>
              </a:rPr>
              <a:t> van de </a:t>
            </a:r>
            <a:r>
              <a:rPr lang="nl-NL" dirty="0" smtClean="0">
                <a:solidFill>
                  <a:srgbClr val="FF0000"/>
                </a:solidFill>
              </a:rPr>
              <a:t>beschadigde delen  </a:t>
            </a:r>
            <a:r>
              <a:rPr lang="nl-NL" dirty="0" smtClean="0">
                <a:solidFill>
                  <a:schemeClr val="tx1"/>
                </a:solidFill>
              </a:rPr>
              <a:t>van het </a:t>
            </a:r>
            <a:r>
              <a:rPr lang="nl-NL" dirty="0" smtClean="0">
                <a:solidFill>
                  <a:srgbClr val="FF0000"/>
                </a:solidFill>
              </a:rPr>
              <a:t>binnen oor over</a:t>
            </a:r>
            <a:endParaRPr lang="nl-NL" dirty="0">
              <a:solidFill>
                <a:srgbClr val="FF0000"/>
              </a:solidFill>
            </a:endParaRP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1690" y="49076"/>
            <a:ext cx="2379236" cy="2441847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3095" y="3696789"/>
            <a:ext cx="2187459" cy="2842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17097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 smtClean="0"/>
              <a:t>3.3.3 Neurologische aandoeningen</a:t>
            </a:r>
            <a:endParaRPr lang="nl-NL" b="1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Een </a:t>
            </a:r>
            <a:r>
              <a:rPr lang="nl-NL" dirty="0" smtClean="0">
                <a:solidFill>
                  <a:srgbClr val="FF0000"/>
                </a:solidFill>
              </a:rPr>
              <a:t>neurologische</a:t>
            </a:r>
            <a:r>
              <a:rPr lang="nl-NL" dirty="0" smtClean="0">
                <a:solidFill>
                  <a:schemeClr val="tx1"/>
                </a:solidFill>
              </a:rPr>
              <a:t> aandoeningen is een </a:t>
            </a:r>
            <a:r>
              <a:rPr lang="nl-NL" dirty="0" smtClean="0">
                <a:solidFill>
                  <a:srgbClr val="FF0000"/>
                </a:solidFill>
              </a:rPr>
              <a:t>aandoening</a:t>
            </a:r>
            <a:r>
              <a:rPr lang="nl-NL" dirty="0" smtClean="0">
                <a:solidFill>
                  <a:schemeClr val="tx1"/>
                </a:solidFill>
              </a:rPr>
              <a:t> van het </a:t>
            </a:r>
            <a:r>
              <a:rPr lang="nl-NL" dirty="0" smtClean="0">
                <a:solidFill>
                  <a:srgbClr val="FF0000"/>
                </a:solidFill>
              </a:rPr>
              <a:t>zenuwstelsel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Bijvoorbeeld aan de </a:t>
            </a:r>
            <a:r>
              <a:rPr lang="nl-NL" dirty="0" smtClean="0">
                <a:solidFill>
                  <a:srgbClr val="FF0000"/>
                </a:solidFill>
              </a:rPr>
              <a:t>hersenen</a:t>
            </a:r>
            <a:r>
              <a:rPr lang="nl-NL" dirty="0" smtClean="0">
                <a:solidFill>
                  <a:schemeClr val="tx1"/>
                </a:solidFill>
              </a:rPr>
              <a:t>, het </a:t>
            </a:r>
            <a:r>
              <a:rPr lang="nl-NL" dirty="0" smtClean="0">
                <a:solidFill>
                  <a:srgbClr val="FF0000"/>
                </a:solidFill>
              </a:rPr>
              <a:t>ruggenmerg</a:t>
            </a:r>
            <a:r>
              <a:rPr lang="nl-NL" dirty="0" smtClean="0">
                <a:solidFill>
                  <a:schemeClr val="tx1"/>
                </a:solidFill>
              </a:rPr>
              <a:t> en de </a:t>
            </a:r>
            <a:r>
              <a:rPr lang="nl-NL" dirty="0" smtClean="0">
                <a:solidFill>
                  <a:srgbClr val="FF0000"/>
                </a:solidFill>
              </a:rPr>
              <a:t>overige zenuwbanen </a:t>
            </a:r>
            <a:r>
              <a:rPr lang="nl-NL" dirty="0" smtClean="0">
                <a:solidFill>
                  <a:schemeClr val="tx1"/>
                </a:solidFill>
              </a:rPr>
              <a:t>in heel je lichaam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Bij </a:t>
            </a:r>
            <a:r>
              <a:rPr lang="nl-NL" dirty="0" smtClean="0">
                <a:solidFill>
                  <a:srgbClr val="FF0000"/>
                </a:solidFill>
              </a:rPr>
              <a:t>aandoeningen</a:t>
            </a:r>
            <a:r>
              <a:rPr lang="nl-NL" dirty="0" smtClean="0">
                <a:solidFill>
                  <a:schemeClr val="tx1"/>
                </a:solidFill>
              </a:rPr>
              <a:t> van het </a:t>
            </a:r>
            <a:r>
              <a:rPr lang="nl-NL" dirty="0" smtClean="0">
                <a:solidFill>
                  <a:srgbClr val="FF0000"/>
                </a:solidFill>
              </a:rPr>
              <a:t>zenuwstelsel</a:t>
            </a:r>
            <a:r>
              <a:rPr lang="nl-NL" dirty="0" smtClean="0">
                <a:solidFill>
                  <a:schemeClr val="tx1"/>
                </a:solidFill>
              </a:rPr>
              <a:t> kun je last krijgen van de meest uiteenlopende </a:t>
            </a:r>
            <a:r>
              <a:rPr lang="nl-NL" dirty="0" smtClean="0">
                <a:solidFill>
                  <a:srgbClr val="FF0000"/>
                </a:solidFill>
              </a:rPr>
              <a:t>stoornissen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Dit omdat het </a:t>
            </a:r>
            <a:r>
              <a:rPr lang="nl-NL" dirty="0" smtClean="0">
                <a:solidFill>
                  <a:srgbClr val="FF0000"/>
                </a:solidFill>
              </a:rPr>
              <a:t>zenuwstelsel</a:t>
            </a:r>
            <a:r>
              <a:rPr lang="nl-NL" dirty="0" smtClean="0">
                <a:solidFill>
                  <a:schemeClr val="tx1"/>
                </a:solidFill>
              </a:rPr>
              <a:t> je </a:t>
            </a:r>
            <a:r>
              <a:rPr lang="nl-NL" dirty="0" smtClean="0">
                <a:solidFill>
                  <a:srgbClr val="FF0000"/>
                </a:solidFill>
              </a:rPr>
              <a:t>totale functioneren </a:t>
            </a:r>
            <a:r>
              <a:rPr lang="nl-NL" dirty="0" smtClean="0">
                <a:solidFill>
                  <a:schemeClr val="tx1"/>
                </a:solidFill>
              </a:rPr>
              <a:t>aanstuurt</a:t>
            </a:r>
            <a:endParaRPr lang="nl-NL" dirty="0">
              <a:solidFill>
                <a:schemeClr val="tx1"/>
              </a:solidFill>
            </a:endParaRP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9412" y="3821493"/>
            <a:ext cx="3699782" cy="2219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80706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3.3.3 Neurologische </a:t>
            </a:r>
            <a:r>
              <a:rPr lang="nl-NL" dirty="0" smtClean="0"/>
              <a:t>aandoeningen</a:t>
            </a:r>
            <a:br>
              <a:rPr lang="nl-NL" dirty="0" smtClean="0"/>
            </a:br>
            <a:r>
              <a:rPr lang="nl-NL" b="1" dirty="0" smtClean="0"/>
              <a:t>Spina bifida</a:t>
            </a:r>
            <a:endParaRPr lang="nl-NL" b="1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solidFill>
                  <a:srgbClr val="FF0000"/>
                </a:solidFill>
              </a:rPr>
              <a:t>Spina </a:t>
            </a:r>
            <a:r>
              <a:rPr lang="nl-NL" dirty="0" smtClean="0">
                <a:solidFill>
                  <a:srgbClr val="FF0000"/>
                </a:solidFill>
              </a:rPr>
              <a:t>bifida </a:t>
            </a:r>
            <a:r>
              <a:rPr lang="nl-NL" dirty="0" smtClean="0"/>
              <a:t>ook wel </a:t>
            </a:r>
            <a:r>
              <a:rPr lang="nl-NL" dirty="0" smtClean="0">
                <a:solidFill>
                  <a:srgbClr val="FF0000"/>
                </a:solidFill>
              </a:rPr>
              <a:t>open rug </a:t>
            </a:r>
            <a:r>
              <a:rPr lang="nl-NL" dirty="0" smtClean="0">
                <a:solidFill>
                  <a:schemeClr val="tx1"/>
                </a:solidFill>
              </a:rPr>
              <a:t>genoemd is een aandoening van het ruggen merg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Het </a:t>
            </a:r>
            <a:r>
              <a:rPr lang="nl-NL" dirty="0" smtClean="0">
                <a:solidFill>
                  <a:srgbClr val="FF0000"/>
                </a:solidFill>
              </a:rPr>
              <a:t>ruggenmerg</a:t>
            </a:r>
            <a:r>
              <a:rPr lang="nl-NL" dirty="0" smtClean="0">
                <a:solidFill>
                  <a:schemeClr val="tx1"/>
                </a:solidFill>
              </a:rPr>
              <a:t> ligt in de </a:t>
            </a:r>
            <a:r>
              <a:rPr lang="nl-NL" dirty="0" smtClean="0">
                <a:solidFill>
                  <a:srgbClr val="FF0000"/>
                </a:solidFill>
              </a:rPr>
              <a:t>wervelkolom----begint </a:t>
            </a:r>
            <a:r>
              <a:rPr lang="nl-NL" dirty="0" smtClean="0">
                <a:solidFill>
                  <a:schemeClr val="tx1"/>
                </a:solidFill>
              </a:rPr>
              <a:t>bij de </a:t>
            </a:r>
            <a:r>
              <a:rPr lang="nl-NL" dirty="0" smtClean="0">
                <a:solidFill>
                  <a:srgbClr val="FF0000"/>
                </a:solidFill>
              </a:rPr>
              <a:t>eerste halswervel </a:t>
            </a:r>
            <a:r>
              <a:rPr lang="nl-NL" dirty="0" smtClean="0">
                <a:solidFill>
                  <a:schemeClr val="tx1"/>
                </a:solidFill>
              </a:rPr>
              <a:t>en</a:t>
            </a:r>
            <a:r>
              <a:rPr lang="nl-NL" dirty="0" smtClean="0">
                <a:solidFill>
                  <a:srgbClr val="FF0000"/>
                </a:solidFill>
              </a:rPr>
              <a:t> eindigt </a:t>
            </a:r>
            <a:r>
              <a:rPr lang="nl-NL" dirty="0" smtClean="0">
                <a:solidFill>
                  <a:schemeClr val="tx1"/>
                </a:solidFill>
              </a:rPr>
              <a:t>bij de </a:t>
            </a:r>
            <a:r>
              <a:rPr lang="nl-NL" dirty="0" smtClean="0">
                <a:solidFill>
                  <a:srgbClr val="FF0000"/>
                </a:solidFill>
              </a:rPr>
              <a:t>eerste of twee lendenwervel</a:t>
            </a:r>
          </a:p>
          <a:p>
            <a:r>
              <a:rPr lang="nl-NL" b="1" dirty="0" smtClean="0">
                <a:solidFill>
                  <a:srgbClr val="FF0000"/>
                </a:solidFill>
              </a:rPr>
              <a:t>Spina bifida </a:t>
            </a:r>
            <a:r>
              <a:rPr lang="nl-NL" u="sng" dirty="0" smtClean="0">
                <a:solidFill>
                  <a:schemeClr val="tx1"/>
                </a:solidFill>
              </a:rPr>
              <a:t>ontstaat</a:t>
            </a:r>
            <a:r>
              <a:rPr lang="nl-NL" dirty="0" smtClean="0">
                <a:solidFill>
                  <a:schemeClr val="tx1"/>
                </a:solidFill>
              </a:rPr>
              <a:t> in de eerste </a:t>
            </a:r>
            <a:r>
              <a:rPr lang="nl-NL" dirty="0" smtClean="0">
                <a:solidFill>
                  <a:srgbClr val="FF0000"/>
                </a:solidFill>
              </a:rPr>
              <a:t>vier </a:t>
            </a:r>
            <a:r>
              <a:rPr lang="nl-NL" dirty="0" smtClean="0">
                <a:solidFill>
                  <a:schemeClr val="tx1"/>
                </a:solidFill>
              </a:rPr>
              <a:t>weken van de </a:t>
            </a:r>
            <a:r>
              <a:rPr lang="nl-NL" dirty="0" smtClean="0">
                <a:solidFill>
                  <a:srgbClr val="FF0000"/>
                </a:solidFill>
              </a:rPr>
              <a:t>zwangerschap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Een</a:t>
            </a:r>
            <a:r>
              <a:rPr lang="nl-NL" dirty="0" smtClean="0">
                <a:solidFill>
                  <a:schemeClr val="tx1"/>
                </a:solidFill>
              </a:rPr>
              <a:t> of </a:t>
            </a:r>
            <a:r>
              <a:rPr lang="nl-NL" dirty="0" smtClean="0">
                <a:solidFill>
                  <a:srgbClr val="FF0000"/>
                </a:solidFill>
              </a:rPr>
              <a:t>meerdere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dirty="0" smtClean="0">
                <a:solidFill>
                  <a:srgbClr val="FF0000"/>
                </a:solidFill>
              </a:rPr>
              <a:t>wervels</a:t>
            </a:r>
            <a:r>
              <a:rPr lang="nl-NL" dirty="0" smtClean="0">
                <a:solidFill>
                  <a:schemeClr val="tx1"/>
                </a:solidFill>
              </a:rPr>
              <a:t> van het embryo </a:t>
            </a:r>
            <a:r>
              <a:rPr lang="nl-NL" dirty="0" smtClean="0">
                <a:solidFill>
                  <a:srgbClr val="FF0000"/>
                </a:solidFill>
              </a:rPr>
              <a:t>ontwikkelen</a:t>
            </a:r>
            <a:r>
              <a:rPr lang="nl-NL" dirty="0" smtClean="0">
                <a:solidFill>
                  <a:schemeClr val="tx1"/>
                </a:solidFill>
              </a:rPr>
              <a:t> zich </a:t>
            </a:r>
            <a:r>
              <a:rPr lang="nl-NL" dirty="0" smtClean="0">
                <a:solidFill>
                  <a:srgbClr val="FF0000"/>
                </a:solidFill>
              </a:rPr>
              <a:t>niet goed, </a:t>
            </a:r>
            <a:r>
              <a:rPr lang="nl-NL" dirty="0" smtClean="0">
                <a:solidFill>
                  <a:schemeClr val="tx1"/>
                </a:solidFill>
              </a:rPr>
              <a:t>waardoor ze niet goed sluiten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Dat kan </a:t>
            </a:r>
            <a:r>
              <a:rPr lang="nl-NL" dirty="0" smtClean="0">
                <a:solidFill>
                  <a:srgbClr val="FF0000"/>
                </a:solidFill>
              </a:rPr>
              <a:t>lichte</a:t>
            </a:r>
            <a:r>
              <a:rPr lang="nl-NL" dirty="0" smtClean="0">
                <a:solidFill>
                  <a:schemeClr val="tx1"/>
                </a:solidFill>
              </a:rPr>
              <a:t> tot </a:t>
            </a:r>
            <a:r>
              <a:rPr lang="nl-NL" dirty="0" smtClean="0">
                <a:solidFill>
                  <a:srgbClr val="FF0000"/>
                </a:solidFill>
              </a:rPr>
              <a:t>ernstige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dirty="0" smtClean="0">
                <a:solidFill>
                  <a:srgbClr val="FF0000"/>
                </a:solidFill>
              </a:rPr>
              <a:t>verlamming</a:t>
            </a:r>
            <a:r>
              <a:rPr lang="nl-NL" dirty="0" smtClean="0">
                <a:solidFill>
                  <a:schemeClr val="tx1"/>
                </a:solidFill>
              </a:rPr>
              <a:t> en </a:t>
            </a:r>
            <a:r>
              <a:rPr lang="nl-NL" dirty="0" smtClean="0">
                <a:solidFill>
                  <a:srgbClr val="FF0000"/>
                </a:solidFill>
              </a:rPr>
              <a:t>gevoelloosheid</a:t>
            </a:r>
            <a:r>
              <a:rPr lang="nl-NL" dirty="0" smtClean="0">
                <a:solidFill>
                  <a:schemeClr val="tx1"/>
                </a:solidFill>
              </a:rPr>
              <a:t> veroorzaken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Bijna alle </a:t>
            </a:r>
            <a:r>
              <a:rPr lang="nl-NL" u="sng" dirty="0" smtClean="0">
                <a:solidFill>
                  <a:schemeClr val="tx1"/>
                </a:solidFill>
              </a:rPr>
              <a:t>kinderen</a:t>
            </a:r>
            <a:r>
              <a:rPr lang="nl-NL" dirty="0" smtClean="0">
                <a:solidFill>
                  <a:schemeClr val="tx1"/>
                </a:solidFill>
              </a:rPr>
              <a:t> met </a:t>
            </a:r>
            <a:r>
              <a:rPr lang="nl-NL" dirty="0" smtClean="0">
                <a:solidFill>
                  <a:srgbClr val="FF0000"/>
                </a:solidFill>
              </a:rPr>
              <a:t>spina bifida </a:t>
            </a:r>
            <a:r>
              <a:rPr lang="nl-NL" dirty="0" smtClean="0">
                <a:solidFill>
                  <a:schemeClr val="tx1"/>
                </a:solidFill>
              </a:rPr>
              <a:t>worden </a:t>
            </a:r>
            <a:r>
              <a:rPr lang="nl-NL" dirty="0" smtClean="0">
                <a:solidFill>
                  <a:srgbClr val="FF0000"/>
                </a:solidFill>
              </a:rPr>
              <a:t>geboren</a:t>
            </a:r>
            <a:r>
              <a:rPr lang="nl-NL" dirty="0" smtClean="0">
                <a:solidFill>
                  <a:schemeClr val="tx1"/>
                </a:solidFill>
              </a:rPr>
              <a:t> met een </a:t>
            </a:r>
            <a:r>
              <a:rPr lang="nl-NL" dirty="0" smtClean="0">
                <a:solidFill>
                  <a:srgbClr val="FF0000"/>
                </a:solidFill>
              </a:rPr>
              <a:t>waterhoofd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Het </a:t>
            </a:r>
            <a:r>
              <a:rPr lang="nl-NL" dirty="0" smtClean="0">
                <a:solidFill>
                  <a:srgbClr val="FF0000"/>
                </a:solidFill>
              </a:rPr>
              <a:t>hoofd</a:t>
            </a:r>
            <a:r>
              <a:rPr lang="nl-NL" dirty="0" smtClean="0">
                <a:solidFill>
                  <a:schemeClr val="tx1"/>
                </a:solidFill>
              </a:rPr>
              <a:t> is dan te </a:t>
            </a:r>
            <a:r>
              <a:rPr lang="nl-NL" dirty="0" smtClean="0">
                <a:solidFill>
                  <a:srgbClr val="FF0000"/>
                </a:solidFill>
              </a:rPr>
              <a:t>groot</a:t>
            </a:r>
            <a:r>
              <a:rPr lang="nl-NL" dirty="0" smtClean="0">
                <a:solidFill>
                  <a:schemeClr val="tx1"/>
                </a:solidFill>
              </a:rPr>
              <a:t> in </a:t>
            </a:r>
            <a:r>
              <a:rPr lang="nl-NL" dirty="0" smtClean="0">
                <a:solidFill>
                  <a:srgbClr val="FF0000"/>
                </a:solidFill>
              </a:rPr>
              <a:t>verhouding</a:t>
            </a:r>
            <a:r>
              <a:rPr lang="nl-NL" dirty="0" smtClean="0">
                <a:solidFill>
                  <a:schemeClr val="tx1"/>
                </a:solidFill>
              </a:rPr>
              <a:t> tot de </a:t>
            </a:r>
            <a:r>
              <a:rPr lang="nl-NL" dirty="0" smtClean="0">
                <a:solidFill>
                  <a:srgbClr val="FF0000"/>
                </a:solidFill>
              </a:rPr>
              <a:t>rest</a:t>
            </a:r>
            <a:r>
              <a:rPr lang="nl-NL" dirty="0" smtClean="0">
                <a:solidFill>
                  <a:schemeClr val="tx1"/>
                </a:solidFill>
              </a:rPr>
              <a:t> van het </a:t>
            </a:r>
            <a:r>
              <a:rPr lang="nl-NL" dirty="0" smtClean="0">
                <a:solidFill>
                  <a:srgbClr val="FF0000"/>
                </a:solidFill>
              </a:rPr>
              <a:t>lichaam</a:t>
            </a:r>
            <a:endParaRPr lang="nl-NL" dirty="0">
              <a:solidFill>
                <a:srgbClr val="FF0000"/>
              </a:solidFill>
            </a:endParaRP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558" y="609600"/>
            <a:ext cx="3150481" cy="235982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4904" y="3998658"/>
            <a:ext cx="2900326" cy="1631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91988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3.3.3 Neurologische aandoeningen</a:t>
            </a:r>
            <a:br>
              <a:rPr lang="nl-NL" dirty="0"/>
            </a:br>
            <a:r>
              <a:rPr lang="nl-NL" dirty="0" smtClean="0"/>
              <a:t>Multiple sclerose (MS)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22416"/>
            <a:ext cx="8596668" cy="4134693"/>
          </a:xfrm>
        </p:spPr>
        <p:txBody>
          <a:bodyPr/>
          <a:lstStyle/>
          <a:p>
            <a:r>
              <a:rPr lang="nl-NL" dirty="0">
                <a:solidFill>
                  <a:srgbClr val="FF0000"/>
                </a:solidFill>
              </a:rPr>
              <a:t>Multiple </a:t>
            </a:r>
            <a:r>
              <a:rPr lang="nl-NL" dirty="0" smtClean="0">
                <a:solidFill>
                  <a:srgbClr val="FF0000"/>
                </a:solidFill>
              </a:rPr>
              <a:t>sclerose </a:t>
            </a:r>
            <a:r>
              <a:rPr lang="nl-NL" dirty="0">
                <a:solidFill>
                  <a:srgbClr val="FF0000"/>
                </a:solidFill>
              </a:rPr>
              <a:t>(MS</a:t>
            </a:r>
            <a:r>
              <a:rPr lang="nl-NL" dirty="0" smtClean="0">
                <a:solidFill>
                  <a:srgbClr val="FF0000"/>
                </a:solidFill>
              </a:rPr>
              <a:t>) </a:t>
            </a:r>
            <a:r>
              <a:rPr lang="nl-NL" dirty="0" smtClean="0">
                <a:solidFill>
                  <a:schemeClr val="tx1"/>
                </a:solidFill>
              </a:rPr>
              <a:t>is een </a:t>
            </a:r>
            <a:r>
              <a:rPr lang="nl-NL" dirty="0" smtClean="0">
                <a:solidFill>
                  <a:srgbClr val="FF0000"/>
                </a:solidFill>
              </a:rPr>
              <a:t>aandoening</a:t>
            </a:r>
            <a:r>
              <a:rPr lang="nl-NL" dirty="0" smtClean="0"/>
              <a:t> </a:t>
            </a:r>
            <a:r>
              <a:rPr lang="nl-NL" dirty="0" smtClean="0">
                <a:solidFill>
                  <a:schemeClr val="tx1"/>
                </a:solidFill>
              </a:rPr>
              <a:t>van het </a:t>
            </a:r>
            <a:r>
              <a:rPr lang="nl-NL" dirty="0" smtClean="0">
                <a:solidFill>
                  <a:srgbClr val="FF0000"/>
                </a:solidFill>
              </a:rPr>
              <a:t>centrale</a:t>
            </a:r>
            <a:r>
              <a:rPr lang="nl-NL" dirty="0" smtClean="0"/>
              <a:t> </a:t>
            </a:r>
            <a:r>
              <a:rPr lang="nl-NL" dirty="0" smtClean="0">
                <a:solidFill>
                  <a:srgbClr val="FF0000"/>
                </a:solidFill>
              </a:rPr>
              <a:t>zenuwstelsel</a:t>
            </a:r>
          </a:p>
          <a:p>
            <a:pPr marL="0" indent="0">
              <a:buNone/>
            </a:pPr>
            <a:r>
              <a:rPr lang="nl-NL" dirty="0" smtClean="0">
                <a:solidFill>
                  <a:schemeClr val="tx1"/>
                </a:solidFill>
              </a:rPr>
              <a:t>	(hersenen, oogzenuwen, ruggenmerg)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Je krijgt dan </a:t>
            </a:r>
            <a:r>
              <a:rPr lang="nl-NL" dirty="0" smtClean="0">
                <a:solidFill>
                  <a:srgbClr val="FF0000"/>
                </a:solidFill>
              </a:rPr>
              <a:t>ontstekingen</a:t>
            </a:r>
            <a:r>
              <a:rPr lang="nl-NL" dirty="0" smtClean="0">
                <a:solidFill>
                  <a:schemeClr val="tx1"/>
                </a:solidFill>
              </a:rPr>
              <a:t> in het </a:t>
            </a:r>
            <a:r>
              <a:rPr lang="nl-NL" dirty="0" smtClean="0">
                <a:solidFill>
                  <a:srgbClr val="FF0000"/>
                </a:solidFill>
              </a:rPr>
              <a:t>omhulsel</a:t>
            </a:r>
            <a:r>
              <a:rPr lang="nl-NL" dirty="0" smtClean="0">
                <a:solidFill>
                  <a:schemeClr val="tx1"/>
                </a:solidFill>
              </a:rPr>
              <a:t> v/d </a:t>
            </a:r>
            <a:r>
              <a:rPr lang="nl-NL" dirty="0" smtClean="0">
                <a:solidFill>
                  <a:srgbClr val="FF0000"/>
                </a:solidFill>
              </a:rPr>
              <a:t>zenuwen</a:t>
            </a:r>
            <a:r>
              <a:rPr lang="nl-NL" dirty="0" smtClean="0">
                <a:solidFill>
                  <a:schemeClr val="tx1"/>
                </a:solidFill>
              </a:rPr>
              <a:t>, waardoor je zenuwbanen </a:t>
            </a:r>
            <a:r>
              <a:rPr lang="nl-NL" dirty="0" smtClean="0">
                <a:solidFill>
                  <a:srgbClr val="FF0000"/>
                </a:solidFill>
              </a:rPr>
              <a:t>niet</a:t>
            </a:r>
            <a:r>
              <a:rPr lang="nl-NL" dirty="0" smtClean="0">
                <a:solidFill>
                  <a:schemeClr val="tx1"/>
                </a:solidFill>
              </a:rPr>
              <a:t> meer </a:t>
            </a:r>
            <a:r>
              <a:rPr lang="nl-NL" dirty="0" smtClean="0">
                <a:solidFill>
                  <a:srgbClr val="FF0000"/>
                </a:solidFill>
              </a:rPr>
              <a:t>goed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dirty="0" smtClean="0">
                <a:solidFill>
                  <a:srgbClr val="FF0000"/>
                </a:solidFill>
              </a:rPr>
              <a:t>functioneren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 </a:t>
            </a:r>
            <a:r>
              <a:rPr lang="nl-NL" dirty="0" smtClean="0">
                <a:solidFill>
                  <a:schemeClr val="tx1"/>
                </a:solidFill>
              </a:rPr>
              <a:t>In het begin krijg je klachten als: </a:t>
            </a:r>
            <a:r>
              <a:rPr lang="nl-NL" dirty="0" smtClean="0">
                <a:solidFill>
                  <a:srgbClr val="FF0000"/>
                </a:solidFill>
              </a:rPr>
              <a:t>vermoeidheid, plotseling verminderd gezichtsvermogen, krachtverlies in ledematen, gevoelsstoornissen en verminderde controle over urine blaas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Daarna volgt een </a:t>
            </a:r>
            <a:r>
              <a:rPr lang="nl-NL" dirty="0" smtClean="0">
                <a:solidFill>
                  <a:srgbClr val="FF0000"/>
                </a:solidFill>
              </a:rPr>
              <a:t>periode</a:t>
            </a:r>
            <a:r>
              <a:rPr lang="nl-NL" dirty="0" smtClean="0">
                <a:solidFill>
                  <a:schemeClr val="tx1"/>
                </a:solidFill>
              </a:rPr>
              <a:t> van waarin je </a:t>
            </a:r>
            <a:r>
              <a:rPr lang="nl-NL" dirty="0" smtClean="0">
                <a:solidFill>
                  <a:srgbClr val="FF0000"/>
                </a:solidFill>
              </a:rPr>
              <a:t>volledig</a:t>
            </a:r>
            <a:r>
              <a:rPr lang="nl-NL" dirty="0" smtClean="0">
                <a:solidFill>
                  <a:schemeClr val="tx1"/>
                </a:solidFill>
              </a:rPr>
              <a:t> of </a:t>
            </a:r>
            <a:r>
              <a:rPr lang="nl-NL" dirty="0" smtClean="0">
                <a:solidFill>
                  <a:srgbClr val="FF0000"/>
                </a:solidFill>
              </a:rPr>
              <a:t>bijna volledig hersteld</a:t>
            </a:r>
            <a:endParaRPr lang="nl-NL" dirty="0">
              <a:solidFill>
                <a:srgbClr val="FF0000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Je kunt de na een paar maanden /jaar weer uitvalsverschijnselen krijgen. 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Uiteindelijke</a:t>
            </a:r>
            <a:r>
              <a:rPr lang="nl-NL" dirty="0" smtClean="0">
                <a:solidFill>
                  <a:schemeClr val="tx1"/>
                </a:solidFill>
              </a:rPr>
              <a:t> zal je </a:t>
            </a:r>
            <a:r>
              <a:rPr lang="nl-NL" dirty="0" smtClean="0">
                <a:solidFill>
                  <a:srgbClr val="FF0000"/>
                </a:solidFill>
              </a:rPr>
              <a:t>niet</a:t>
            </a:r>
            <a:r>
              <a:rPr lang="nl-NL" dirty="0" smtClean="0">
                <a:solidFill>
                  <a:schemeClr val="tx1"/>
                </a:solidFill>
              </a:rPr>
              <a:t> meer </a:t>
            </a:r>
            <a:r>
              <a:rPr lang="nl-NL" dirty="0" smtClean="0">
                <a:solidFill>
                  <a:srgbClr val="FF0000"/>
                </a:solidFill>
              </a:rPr>
              <a:t>herstellen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Je kunt </a:t>
            </a:r>
            <a:r>
              <a:rPr lang="nl-NL" dirty="0" smtClean="0">
                <a:solidFill>
                  <a:srgbClr val="FF0000"/>
                </a:solidFill>
              </a:rPr>
              <a:t>MS</a:t>
            </a:r>
            <a:r>
              <a:rPr lang="nl-NL" dirty="0" smtClean="0">
                <a:solidFill>
                  <a:schemeClr val="tx1"/>
                </a:solidFill>
              </a:rPr>
              <a:t> met </a:t>
            </a:r>
            <a:r>
              <a:rPr lang="nl-NL" dirty="0" smtClean="0">
                <a:solidFill>
                  <a:srgbClr val="FF0000"/>
                </a:solidFill>
              </a:rPr>
              <a:t>medicijnen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dirty="0" smtClean="0">
                <a:solidFill>
                  <a:srgbClr val="FF0000"/>
                </a:solidFill>
              </a:rPr>
              <a:t>behandelen</a:t>
            </a:r>
            <a:endParaRPr lang="nl-NL" dirty="0">
              <a:solidFill>
                <a:srgbClr val="FF0000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1452" y="417584"/>
            <a:ext cx="3590731" cy="2782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37705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Cijfers en feiten van MS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73240" y="1270000"/>
            <a:ext cx="7153195" cy="554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7488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3.3.3 Neurologische aandoeningen</a:t>
            </a:r>
            <a:br>
              <a:rPr lang="nl-NL" dirty="0"/>
            </a:br>
            <a:r>
              <a:rPr lang="nl-NL" dirty="0" smtClean="0"/>
              <a:t>Ziekte van Parkinson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4279400"/>
          </a:xfrm>
        </p:spPr>
        <p:txBody>
          <a:bodyPr/>
          <a:lstStyle/>
          <a:p>
            <a:r>
              <a:rPr lang="nl-NL" dirty="0" smtClean="0"/>
              <a:t>De ziekte </a:t>
            </a:r>
            <a:r>
              <a:rPr lang="nl-NL" dirty="0"/>
              <a:t>van </a:t>
            </a:r>
            <a:r>
              <a:rPr lang="nl-NL" dirty="0" smtClean="0">
                <a:solidFill>
                  <a:srgbClr val="FF0000"/>
                </a:solidFill>
              </a:rPr>
              <a:t>Parkinson</a:t>
            </a:r>
            <a:r>
              <a:rPr lang="nl-NL" dirty="0" smtClean="0"/>
              <a:t> ontstaat door het </a:t>
            </a:r>
            <a:r>
              <a:rPr lang="nl-NL" dirty="0" smtClean="0">
                <a:solidFill>
                  <a:srgbClr val="FF0000"/>
                </a:solidFill>
              </a:rPr>
              <a:t>afsterven van de hersencellen die dopamine produceren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Dopamine </a:t>
            </a:r>
            <a:r>
              <a:rPr lang="nl-NL" dirty="0" smtClean="0">
                <a:solidFill>
                  <a:schemeClr val="tx1"/>
                </a:solidFill>
              </a:rPr>
              <a:t>is een belangrijke </a:t>
            </a:r>
            <a:r>
              <a:rPr lang="nl-NL" dirty="0" smtClean="0">
                <a:solidFill>
                  <a:srgbClr val="FF0000"/>
                </a:solidFill>
              </a:rPr>
              <a:t>chemische stof </a:t>
            </a:r>
            <a:r>
              <a:rPr lang="nl-NL" dirty="0" smtClean="0">
                <a:solidFill>
                  <a:schemeClr val="tx1"/>
                </a:solidFill>
              </a:rPr>
              <a:t>voor </a:t>
            </a:r>
            <a:r>
              <a:rPr lang="nl-NL" dirty="0" smtClean="0">
                <a:solidFill>
                  <a:srgbClr val="FF0000"/>
                </a:solidFill>
              </a:rPr>
              <a:t>prikkeloverdracht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Te </a:t>
            </a:r>
            <a:r>
              <a:rPr lang="nl-NL" dirty="0" smtClean="0">
                <a:solidFill>
                  <a:srgbClr val="FF0000"/>
                </a:solidFill>
              </a:rPr>
              <a:t>kort</a:t>
            </a:r>
            <a:r>
              <a:rPr lang="nl-NL" dirty="0" smtClean="0">
                <a:solidFill>
                  <a:schemeClr val="tx1"/>
                </a:solidFill>
              </a:rPr>
              <a:t> aan </a:t>
            </a:r>
            <a:r>
              <a:rPr lang="nl-NL" dirty="0" smtClean="0">
                <a:solidFill>
                  <a:srgbClr val="FF0000"/>
                </a:solidFill>
              </a:rPr>
              <a:t>dopamine</a:t>
            </a:r>
            <a:r>
              <a:rPr lang="nl-NL" dirty="0" smtClean="0">
                <a:solidFill>
                  <a:schemeClr val="tx1"/>
                </a:solidFill>
              </a:rPr>
              <a:t>, krijg je </a:t>
            </a:r>
            <a:r>
              <a:rPr lang="nl-NL" dirty="0" smtClean="0">
                <a:solidFill>
                  <a:srgbClr val="FF0000"/>
                </a:solidFill>
              </a:rPr>
              <a:t>problemen</a:t>
            </a:r>
            <a:r>
              <a:rPr lang="nl-NL" dirty="0" smtClean="0">
                <a:solidFill>
                  <a:schemeClr val="tx1"/>
                </a:solidFill>
              </a:rPr>
              <a:t> met de aansturing van je </a:t>
            </a:r>
            <a:r>
              <a:rPr lang="nl-NL" dirty="0" smtClean="0">
                <a:solidFill>
                  <a:srgbClr val="FF0000"/>
                </a:solidFill>
              </a:rPr>
              <a:t>bewegingsapparaat. Parkinson uit zich bij iedereen anders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nl-NL" dirty="0" smtClean="0">
                <a:solidFill>
                  <a:schemeClr val="tx1"/>
                </a:solidFill>
              </a:rPr>
              <a:t>Kernsymptomen:</a:t>
            </a:r>
            <a:r>
              <a:rPr lang="nl-NL" dirty="0" smtClean="0">
                <a:solidFill>
                  <a:srgbClr val="FF0000"/>
                </a:solidFill>
              </a:rPr>
              <a:t> trillende benen, handen tong en kin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nl-NL" dirty="0" smtClean="0">
                <a:solidFill>
                  <a:srgbClr val="FF0000"/>
                </a:solidFill>
              </a:rPr>
              <a:t>Afname controle van bewegingen, moeilijk kunnen starten van bewegingen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nl-NL" dirty="0" smtClean="0">
                <a:solidFill>
                  <a:srgbClr val="FF0000"/>
                </a:solidFill>
              </a:rPr>
              <a:t>stijver worden van spieren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nl-NL" dirty="0" smtClean="0">
                <a:solidFill>
                  <a:srgbClr val="FF0000"/>
                </a:solidFill>
              </a:rPr>
              <a:t>Verstoring van houding en evenwicht</a:t>
            </a:r>
          </a:p>
          <a:p>
            <a:pPr marL="0" indent="0">
              <a:buNone/>
            </a:pPr>
            <a:r>
              <a:rPr lang="nl-NL" dirty="0" smtClean="0">
                <a:solidFill>
                  <a:schemeClr val="tx1"/>
                </a:solidFill>
              </a:rPr>
              <a:t>	Met </a:t>
            </a:r>
            <a:r>
              <a:rPr lang="nl-NL" dirty="0" smtClean="0">
                <a:solidFill>
                  <a:srgbClr val="FF0000"/>
                </a:solidFill>
              </a:rPr>
              <a:t>medicijnen</a:t>
            </a:r>
            <a:r>
              <a:rPr lang="nl-NL" dirty="0" smtClean="0">
                <a:solidFill>
                  <a:schemeClr val="tx1"/>
                </a:solidFill>
              </a:rPr>
              <a:t> kun je het </a:t>
            </a:r>
            <a:r>
              <a:rPr lang="nl-NL" dirty="0" smtClean="0">
                <a:solidFill>
                  <a:srgbClr val="FF0000"/>
                </a:solidFill>
              </a:rPr>
              <a:t>dopamine</a:t>
            </a:r>
            <a:r>
              <a:rPr lang="nl-NL" dirty="0" smtClean="0">
                <a:solidFill>
                  <a:schemeClr val="tx1"/>
                </a:solidFill>
              </a:rPr>
              <a:t> te </a:t>
            </a:r>
            <a:r>
              <a:rPr lang="nl-NL" dirty="0" smtClean="0">
                <a:solidFill>
                  <a:srgbClr val="FF0000"/>
                </a:solidFill>
              </a:rPr>
              <a:t>kort aanvullen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De ziekte is </a:t>
            </a:r>
            <a:r>
              <a:rPr lang="nl-NL" b="1" dirty="0" smtClean="0">
                <a:solidFill>
                  <a:srgbClr val="FF0000"/>
                </a:solidFill>
              </a:rPr>
              <a:t>niet te genezen</a:t>
            </a:r>
            <a:endParaRPr lang="nl-NL" b="1" dirty="0">
              <a:solidFill>
                <a:srgbClr val="FF0000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1765" y="645319"/>
            <a:ext cx="3267075" cy="140017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0457" y="4302911"/>
            <a:ext cx="3091543" cy="1854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1237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2119" y="2116004"/>
            <a:ext cx="7903326" cy="4741996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5296" y="478670"/>
            <a:ext cx="3267739" cy="1402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37242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3.3.3 Neurologische aandoeningen</a:t>
            </a:r>
            <a:br>
              <a:rPr lang="nl-NL" dirty="0"/>
            </a:br>
            <a:r>
              <a:rPr lang="nl-NL" dirty="0" smtClean="0"/>
              <a:t>Epilepsie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FF0000"/>
                </a:solidFill>
              </a:rPr>
              <a:t>Epilepsie</a:t>
            </a:r>
            <a:r>
              <a:rPr lang="nl-NL" dirty="0" smtClean="0"/>
              <a:t> </a:t>
            </a:r>
            <a:r>
              <a:rPr lang="nl-NL" dirty="0" smtClean="0">
                <a:solidFill>
                  <a:schemeClr val="tx1"/>
                </a:solidFill>
              </a:rPr>
              <a:t>wordt</a:t>
            </a:r>
            <a:r>
              <a:rPr lang="nl-NL" dirty="0" smtClean="0"/>
              <a:t> </a:t>
            </a:r>
            <a:r>
              <a:rPr lang="nl-NL" dirty="0" smtClean="0">
                <a:solidFill>
                  <a:srgbClr val="FF0000"/>
                </a:solidFill>
              </a:rPr>
              <a:t>veroorzaakt</a:t>
            </a:r>
            <a:r>
              <a:rPr lang="nl-NL" dirty="0" smtClean="0"/>
              <a:t> </a:t>
            </a:r>
            <a:r>
              <a:rPr lang="nl-NL" dirty="0" smtClean="0">
                <a:solidFill>
                  <a:schemeClr val="tx1"/>
                </a:solidFill>
              </a:rPr>
              <a:t>door een plotselinge en tijdelijke </a:t>
            </a:r>
            <a:r>
              <a:rPr lang="nl-NL" dirty="0" smtClean="0">
                <a:solidFill>
                  <a:srgbClr val="FF0000"/>
                </a:solidFill>
              </a:rPr>
              <a:t>verstoring</a:t>
            </a:r>
            <a:r>
              <a:rPr lang="nl-NL" dirty="0" smtClean="0"/>
              <a:t> </a:t>
            </a:r>
            <a:r>
              <a:rPr lang="nl-NL" dirty="0" smtClean="0">
                <a:solidFill>
                  <a:schemeClr val="tx1"/>
                </a:solidFill>
              </a:rPr>
              <a:t>van</a:t>
            </a:r>
            <a:r>
              <a:rPr lang="nl-NL" dirty="0" smtClean="0"/>
              <a:t> </a:t>
            </a:r>
            <a:r>
              <a:rPr lang="nl-NL" dirty="0" smtClean="0">
                <a:solidFill>
                  <a:schemeClr val="tx1"/>
                </a:solidFill>
              </a:rPr>
              <a:t>de</a:t>
            </a:r>
            <a:r>
              <a:rPr lang="nl-NL" dirty="0" smtClean="0"/>
              <a:t> </a:t>
            </a:r>
            <a:r>
              <a:rPr lang="nl-NL" dirty="0" smtClean="0">
                <a:solidFill>
                  <a:srgbClr val="FF0000"/>
                </a:solidFill>
              </a:rPr>
              <a:t>elektrische prikkeloverdracht van de hersenen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Zo ontstaan epileptische aanvallen  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Er zijn verschillende aanvallen van korte afwezigheid tot langdurige aanvallen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Er is dan een tijdelijke verandering en /of verlies van bewust zijn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Je verliest de controle over bepaalde spieren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Bijvoorbeeld: je </a:t>
            </a:r>
            <a:r>
              <a:rPr lang="nl-NL" dirty="0" smtClean="0">
                <a:solidFill>
                  <a:srgbClr val="FF0000"/>
                </a:solidFill>
              </a:rPr>
              <a:t>armen</a:t>
            </a:r>
            <a:r>
              <a:rPr lang="nl-NL" dirty="0" smtClean="0">
                <a:solidFill>
                  <a:schemeClr val="tx1"/>
                </a:solidFill>
              </a:rPr>
              <a:t> en </a:t>
            </a:r>
            <a:r>
              <a:rPr lang="nl-NL" dirty="0" smtClean="0">
                <a:solidFill>
                  <a:srgbClr val="FF0000"/>
                </a:solidFill>
              </a:rPr>
              <a:t>benen</a:t>
            </a:r>
            <a:r>
              <a:rPr lang="nl-NL" dirty="0" smtClean="0">
                <a:solidFill>
                  <a:schemeClr val="tx1"/>
                </a:solidFill>
              </a:rPr>
              <a:t> gaan </a:t>
            </a:r>
            <a:r>
              <a:rPr lang="nl-NL" dirty="0" smtClean="0">
                <a:solidFill>
                  <a:srgbClr val="FF0000"/>
                </a:solidFill>
              </a:rPr>
              <a:t>schokken</a:t>
            </a:r>
            <a:r>
              <a:rPr lang="nl-NL" dirty="0" smtClean="0">
                <a:solidFill>
                  <a:schemeClr val="tx1"/>
                </a:solidFill>
              </a:rPr>
              <a:t> en je </a:t>
            </a:r>
            <a:r>
              <a:rPr lang="nl-NL" dirty="0" smtClean="0">
                <a:solidFill>
                  <a:srgbClr val="FF0000"/>
                </a:solidFill>
              </a:rPr>
              <a:t>verliest urine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Een </a:t>
            </a:r>
            <a:r>
              <a:rPr lang="nl-NL" dirty="0" smtClean="0">
                <a:solidFill>
                  <a:srgbClr val="FF0000"/>
                </a:solidFill>
              </a:rPr>
              <a:t>epileptische</a:t>
            </a:r>
            <a:r>
              <a:rPr lang="nl-NL" dirty="0" smtClean="0">
                <a:solidFill>
                  <a:schemeClr val="tx1"/>
                </a:solidFill>
              </a:rPr>
              <a:t> aanval verloopt bij </a:t>
            </a:r>
            <a:r>
              <a:rPr lang="nl-NL" dirty="0" smtClean="0">
                <a:solidFill>
                  <a:srgbClr val="FF0000"/>
                </a:solidFill>
              </a:rPr>
              <a:t>iedereen anders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Met </a:t>
            </a:r>
            <a:r>
              <a:rPr lang="nl-NL" dirty="0" smtClean="0">
                <a:solidFill>
                  <a:srgbClr val="FF0000"/>
                </a:solidFill>
              </a:rPr>
              <a:t>medicatie</a:t>
            </a:r>
            <a:r>
              <a:rPr lang="nl-NL" dirty="0" smtClean="0">
                <a:solidFill>
                  <a:schemeClr val="tx1"/>
                </a:solidFill>
              </a:rPr>
              <a:t> kan je het aantal en de ernst van de aanval </a:t>
            </a:r>
            <a:r>
              <a:rPr lang="nl-NL" dirty="0" smtClean="0">
                <a:solidFill>
                  <a:srgbClr val="FF0000"/>
                </a:solidFill>
              </a:rPr>
              <a:t>verminderen</a:t>
            </a:r>
          </a:p>
          <a:p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47226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3.3.3 Neurologische </a:t>
            </a:r>
            <a:r>
              <a:rPr lang="nl-NL" dirty="0" smtClean="0"/>
              <a:t>aandoeningen Dwarslaesie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Een</a:t>
            </a:r>
            <a:r>
              <a:rPr lang="nl-NL" dirty="0" smtClean="0"/>
              <a:t> </a:t>
            </a:r>
            <a:r>
              <a:rPr lang="nl-NL" dirty="0" smtClean="0">
                <a:solidFill>
                  <a:srgbClr val="FF0000"/>
                </a:solidFill>
              </a:rPr>
              <a:t>dwarslaesie</a:t>
            </a:r>
            <a:r>
              <a:rPr lang="nl-NL" dirty="0" smtClean="0"/>
              <a:t> </a:t>
            </a:r>
            <a:r>
              <a:rPr lang="nl-NL" dirty="0" smtClean="0">
                <a:solidFill>
                  <a:schemeClr val="tx1"/>
                </a:solidFill>
              </a:rPr>
              <a:t>is een </a:t>
            </a:r>
            <a:r>
              <a:rPr lang="nl-NL" dirty="0" smtClean="0">
                <a:solidFill>
                  <a:srgbClr val="FF0000"/>
                </a:solidFill>
              </a:rPr>
              <a:t>breuk</a:t>
            </a:r>
            <a:r>
              <a:rPr lang="nl-NL" dirty="0" smtClean="0"/>
              <a:t> of </a:t>
            </a:r>
            <a:r>
              <a:rPr lang="nl-NL" dirty="0" smtClean="0">
                <a:solidFill>
                  <a:srgbClr val="FF0000"/>
                </a:solidFill>
              </a:rPr>
              <a:t>beschadiging</a:t>
            </a:r>
            <a:r>
              <a:rPr lang="nl-NL" dirty="0" smtClean="0"/>
              <a:t> </a:t>
            </a:r>
            <a:r>
              <a:rPr lang="nl-NL" dirty="0" smtClean="0">
                <a:solidFill>
                  <a:schemeClr val="tx1"/>
                </a:solidFill>
              </a:rPr>
              <a:t>in de wervelkolom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Je zenuwbanen </a:t>
            </a:r>
            <a:r>
              <a:rPr lang="nl-NL" dirty="0" smtClean="0">
                <a:solidFill>
                  <a:srgbClr val="FF0000"/>
                </a:solidFill>
              </a:rPr>
              <a:t>beschadigen</a:t>
            </a:r>
            <a:r>
              <a:rPr lang="nl-NL" dirty="0" smtClean="0"/>
              <a:t> </a:t>
            </a:r>
            <a:r>
              <a:rPr lang="nl-NL" dirty="0" smtClean="0">
                <a:solidFill>
                  <a:schemeClr val="tx1"/>
                </a:solidFill>
              </a:rPr>
              <a:t>en er vallen zenuwen </a:t>
            </a:r>
            <a:r>
              <a:rPr lang="nl-NL" dirty="0" smtClean="0">
                <a:solidFill>
                  <a:srgbClr val="FF0000"/>
                </a:solidFill>
              </a:rPr>
              <a:t>uit</a:t>
            </a:r>
            <a:r>
              <a:rPr lang="nl-NL" dirty="0" smtClean="0"/>
              <a:t> </a:t>
            </a:r>
            <a:r>
              <a:rPr lang="nl-NL" dirty="0" smtClean="0">
                <a:solidFill>
                  <a:schemeClr val="tx1"/>
                </a:solidFill>
              </a:rPr>
              <a:t>die</a:t>
            </a:r>
            <a:r>
              <a:rPr lang="nl-NL" dirty="0" smtClean="0"/>
              <a:t> </a:t>
            </a:r>
            <a:r>
              <a:rPr lang="nl-NL" dirty="0" smtClean="0">
                <a:solidFill>
                  <a:srgbClr val="FF0000"/>
                </a:solidFill>
              </a:rPr>
              <a:t>onder</a:t>
            </a:r>
            <a:r>
              <a:rPr lang="nl-NL" dirty="0" smtClean="0"/>
              <a:t> </a:t>
            </a:r>
            <a:r>
              <a:rPr lang="nl-NL" dirty="0" smtClean="0">
                <a:solidFill>
                  <a:schemeClr val="tx1"/>
                </a:solidFill>
              </a:rPr>
              <a:t>de breuk zitten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Een dwarslaesie is nauwelijks te behandelen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Je kunt </a:t>
            </a:r>
            <a:r>
              <a:rPr lang="nl-NL" dirty="0">
                <a:solidFill>
                  <a:schemeClr val="tx1"/>
                </a:solidFill>
              </a:rPr>
              <a:t>een </a:t>
            </a:r>
            <a:r>
              <a:rPr lang="nl-NL" dirty="0">
                <a:solidFill>
                  <a:srgbClr val="FF0000"/>
                </a:solidFill>
              </a:rPr>
              <a:t>d</a:t>
            </a:r>
            <a:r>
              <a:rPr lang="nl-NL" dirty="0" smtClean="0">
                <a:solidFill>
                  <a:srgbClr val="FF0000"/>
                </a:solidFill>
              </a:rPr>
              <a:t>warslaesie</a:t>
            </a:r>
            <a:r>
              <a:rPr lang="nl-NL" dirty="0" smtClean="0"/>
              <a:t> </a:t>
            </a:r>
            <a:r>
              <a:rPr lang="nl-NL" dirty="0" smtClean="0">
                <a:solidFill>
                  <a:schemeClr val="tx1"/>
                </a:solidFill>
              </a:rPr>
              <a:t>krijgen door een </a:t>
            </a:r>
            <a:r>
              <a:rPr lang="nl-NL" dirty="0" smtClean="0">
                <a:solidFill>
                  <a:srgbClr val="FF0000"/>
                </a:solidFill>
              </a:rPr>
              <a:t>zwaar ongeval</a:t>
            </a:r>
            <a:r>
              <a:rPr lang="nl-NL" dirty="0" smtClean="0"/>
              <a:t>, </a:t>
            </a:r>
            <a:r>
              <a:rPr lang="nl-NL" dirty="0" smtClean="0">
                <a:solidFill>
                  <a:schemeClr val="tx1"/>
                </a:solidFill>
              </a:rPr>
              <a:t>een</a:t>
            </a:r>
            <a:r>
              <a:rPr lang="nl-NL" dirty="0" smtClean="0"/>
              <a:t> </a:t>
            </a:r>
            <a:r>
              <a:rPr lang="nl-NL" dirty="0" smtClean="0">
                <a:solidFill>
                  <a:srgbClr val="FF0000"/>
                </a:solidFill>
              </a:rPr>
              <a:t>infectie</a:t>
            </a:r>
            <a:r>
              <a:rPr lang="nl-NL" dirty="0" smtClean="0"/>
              <a:t> </a:t>
            </a:r>
            <a:r>
              <a:rPr lang="nl-NL" dirty="0" smtClean="0">
                <a:solidFill>
                  <a:schemeClr val="tx1"/>
                </a:solidFill>
              </a:rPr>
              <a:t>van het </a:t>
            </a:r>
            <a:r>
              <a:rPr lang="nl-NL" dirty="0" smtClean="0">
                <a:solidFill>
                  <a:srgbClr val="FF0000"/>
                </a:solidFill>
              </a:rPr>
              <a:t>ruggenmerg</a:t>
            </a:r>
            <a:r>
              <a:rPr lang="nl-NL" dirty="0" smtClean="0"/>
              <a:t> </a:t>
            </a:r>
            <a:r>
              <a:rPr lang="nl-NL" dirty="0" smtClean="0">
                <a:solidFill>
                  <a:schemeClr val="tx1"/>
                </a:solidFill>
              </a:rPr>
              <a:t>of een </a:t>
            </a:r>
            <a:r>
              <a:rPr lang="nl-NL" dirty="0" smtClean="0">
                <a:solidFill>
                  <a:srgbClr val="FF0000"/>
                </a:solidFill>
              </a:rPr>
              <a:t>tumor</a:t>
            </a:r>
            <a:r>
              <a:rPr lang="nl-NL" dirty="0" smtClean="0"/>
              <a:t> </a:t>
            </a:r>
            <a:r>
              <a:rPr lang="nl-NL" dirty="0" smtClean="0">
                <a:solidFill>
                  <a:schemeClr val="tx1"/>
                </a:solidFill>
              </a:rPr>
              <a:t>die drukt op het </a:t>
            </a:r>
            <a:r>
              <a:rPr lang="nl-NL" dirty="0" smtClean="0">
                <a:solidFill>
                  <a:srgbClr val="FF0000"/>
                </a:solidFill>
              </a:rPr>
              <a:t>ruggenmerg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Zo raken </a:t>
            </a:r>
            <a:r>
              <a:rPr lang="nl-NL" dirty="0" smtClean="0">
                <a:solidFill>
                  <a:srgbClr val="FF0000"/>
                </a:solidFill>
              </a:rPr>
              <a:t>je benen verlamd </a:t>
            </a:r>
            <a:r>
              <a:rPr lang="nl-NL" dirty="0" smtClean="0">
                <a:solidFill>
                  <a:schemeClr val="tx1"/>
                </a:solidFill>
              </a:rPr>
              <a:t>en bij grote letsels ook je </a:t>
            </a:r>
            <a:r>
              <a:rPr lang="nl-NL" dirty="0" smtClean="0">
                <a:solidFill>
                  <a:srgbClr val="FF0000"/>
                </a:solidFill>
              </a:rPr>
              <a:t>armen</a:t>
            </a:r>
            <a:r>
              <a:rPr lang="nl-NL" dirty="0" smtClean="0">
                <a:solidFill>
                  <a:schemeClr val="tx1"/>
                </a:solidFill>
              </a:rPr>
              <a:t> en </a:t>
            </a:r>
            <a:r>
              <a:rPr lang="nl-NL" dirty="0" smtClean="0">
                <a:solidFill>
                  <a:srgbClr val="FF0000"/>
                </a:solidFill>
              </a:rPr>
              <a:t>ademhalingsspieren.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Vaak</a:t>
            </a:r>
            <a:r>
              <a:rPr lang="nl-NL" dirty="0" smtClean="0">
                <a:solidFill>
                  <a:schemeClr val="tx1"/>
                </a:solidFill>
              </a:rPr>
              <a:t> kom je in een </a:t>
            </a:r>
            <a:r>
              <a:rPr lang="nl-NL" dirty="0" smtClean="0">
                <a:solidFill>
                  <a:srgbClr val="FF0000"/>
                </a:solidFill>
              </a:rPr>
              <a:t>rolstoel</a:t>
            </a:r>
            <a:r>
              <a:rPr lang="nl-NL" dirty="0" smtClean="0">
                <a:solidFill>
                  <a:schemeClr val="tx1"/>
                </a:solidFill>
              </a:rPr>
              <a:t> terecht</a:t>
            </a:r>
            <a:endParaRPr lang="nl-NL" dirty="0">
              <a:solidFill>
                <a:schemeClr val="tx1"/>
              </a:solidFill>
            </a:endParaRP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2955" y="958738"/>
            <a:ext cx="3239045" cy="2173514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9430" y="4804138"/>
            <a:ext cx="2466975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18450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Opdrachten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Ga naar welzijn.angerenstein.nl</a:t>
            </a:r>
          </a:p>
          <a:p>
            <a:r>
              <a:rPr lang="nl-NL" dirty="0" smtClean="0"/>
              <a:t>Ga </a:t>
            </a:r>
            <a:r>
              <a:rPr lang="nl-NL" dirty="0"/>
              <a:t>dan naar </a:t>
            </a:r>
            <a:r>
              <a:rPr lang="nl-NL" dirty="0" smtClean="0"/>
              <a:t>Ontwikkeling en omgeving thema 3 ziektebeelden</a:t>
            </a:r>
          </a:p>
          <a:p>
            <a:r>
              <a:rPr lang="nl-NL" dirty="0" smtClean="0"/>
              <a:t>Naar </a:t>
            </a:r>
            <a:r>
              <a:rPr lang="nl-NL" dirty="0"/>
              <a:t>VW thema 3</a:t>
            </a:r>
            <a:r>
              <a:rPr lang="nl-NL" dirty="0" smtClean="0"/>
              <a:t>(bovenste </a:t>
            </a:r>
            <a:r>
              <a:rPr lang="nl-NL" dirty="0"/>
              <a:t>bestandje van de twee)</a:t>
            </a:r>
          </a:p>
          <a:p>
            <a:r>
              <a:rPr lang="nl-NL" dirty="0">
                <a:solidFill>
                  <a:srgbClr val="FF0000"/>
                </a:solidFill>
              </a:rPr>
              <a:t>Maak </a:t>
            </a:r>
            <a:r>
              <a:rPr lang="nl-NL" dirty="0" smtClean="0">
                <a:solidFill>
                  <a:srgbClr val="FF0000"/>
                </a:solidFill>
              </a:rPr>
              <a:t>opdracht 4, 5 </a:t>
            </a:r>
            <a:r>
              <a:rPr lang="nl-NL" dirty="0">
                <a:solidFill>
                  <a:srgbClr val="FF0000"/>
                </a:solidFill>
              </a:rPr>
              <a:t>&amp; </a:t>
            </a:r>
            <a:r>
              <a:rPr lang="nl-NL" dirty="0" smtClean="0">
                <a:solidFill>
                  <a:srgbClr val="FF0000"/>
                </a:solidFill>
              </a:rPr>
              <a:t>6 en 7, opdracht 8, opdracht 9  doe deze opdracht in drietallen,  opdracht 10 samen </a:t>
            </a:r>
            <a:r>
              <a:rPr lang="nl-NL" dirty="0">
                <a:solidFill>
                  <a:srgbClr val="FF0000"/>
                </a:solidFill>
              </a:rPr>
              <a:t>overleggen is prima</a:t>
            </a:r>
          </a:p>
          <a:p>
            <a:r>
              <a:rPr lang="nl-NL" dirty="0"/>
              <a:t>Sla je opdrachten goed op in je pc, is bij de </a:t>
            </a:r>
            <a:r>
              <a:rPr lang="nl-NL" dirty="0" smtClean="0"/>
              <a:t>toets week) </a:t>
            </a:r>
            <a:r>
              <a:rPr lang="nl-NL" dirty="0"/>
              <a:t>je bewijs van inzet en voorwaarde om bij de toets een geldig cijfer te kunnen halen.</a:t>
            </a:r>
          </a:p>
          <a:p>
            <a:r>
              <a:rPr lang="nl-NL" dirty="0"/>
              <a:t>Aan het eind van deze les bespreken we de opdrachten na</a:t>
            </a:r>
          </a:p>
          <a:p>
            <a:r>
              <a:rPr lang="nl-NL" dirty="0"/>
              <a:t>Vóór de toets: inleveren alle gemaakte lesopdrachten (in één mail alle bestanden) naar </a:t>
            </a:r>
            <a:r>
              <a:rPr lang="nl-NL" b="1" dirty="0" smtClean="0"/>
              <a:t>f.groen@noorderpoort.nl    </a:t>
            </a:r>
            <a:r>
              <a:rPr lang="nl-NL" dirty="0" smtClean="0"/>
              <a:t>                                                                                </a:t>
            </a:r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6924" y="4205486"/>
            <a:ext cx="1835876" cy="1835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62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Leerdoelen van dit thema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solidFill>
                  <a:srgbClr val="FF0000"/>
                </a:solidFill>
              </a:rPr>
              <a:t>Je:</a:t>
            </a:r>
          </a:p>
          <a:p>
            <a:pPr marL="0" indent="0">
              <a:buNone/>
            </a:pPr>
            <a:r>
              <a:rPr lang="nl-NL" dirty="0">
                <a:solidFill>
                  <a:srgbClr val="FF0000"/>
                </a:solidFill>
              </a:rPr>
              <a:t>•</a:t>
            </a:r>
            <a:r>
              <a:rPr lang="nl-NL" dirty="0"/>
              <a:t>	</a:t>
            </a:r>
            <a:r>
              <a:rPr lang="nl-NL" dirty="0">
                <a:solidFill>
                  <a:srgbClr val="FF0000"/>
                </a:solidFill>
              </a:rPr>
              <a:t>herkent symptomen van veelvoorkomende acute ziektes en </a:t>
            </a:r>
            <a:r>
              <a:rPr lang="nl-NL" dirty="0" smtClean="0">
                <a:solidFill>
                  <a:srgbClr val="FF0000"/>
                </a:solidFill>
              </a:rPr>
              <a:t>		  	aandoeningen</a:t>
            </a:r>
            <a:endParaRPr lang="nl-NL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nl-NL" dirty="0">
                <a:solidFill>
                  <a:srgbClr val="FF0000"/>
                </a:solidFill>
              </a:rPr>
              <a:t>•	</a:t>
            </a:r>
            <a:r>
              <a:rPr lang="nl-NL" b="1" dirty="0">
                <a:solidFill>
                  <a:srgbClr val="FF0000"/>
                </a:solidFill>
              </a:rPr>
              <a:t>herkent symptomen van veelvoorkomende chronische ziektes, </a:t>
            </a:r>
            <a:r>
              <a:rPr lang="nl-NL" b="1" dirty="0" smtClean="0">
                <a:solidFill>
                  <a:srgbClr val="FF0000"/>
                </a:solidFill>
              </a:rPr>
              <a:t>	aandoeningen 	en </a:t>
            </a:r>
            <a:r>
              <a:rPr lang="nl-NL" b="1" dirty="0">
                <a:solidFill>
                  <a:srgbClr val="FF0000"/>
                </a:solidFill>
              </a:rPr>
              <a:t>beperkingen</a:t>
            </a:r>
          </a:p>
          <a:p>
            <a:pPr marL="0" indent="0">
              <a:buNone/>
            </a:pPr>
            <a:r>
              <a:rPr lang="nl-NL" dirty="0">
                <a:solidFill>
                  <a:srgbClr val="FF0000"/>
                </a:solidFill>
              </a:rPr>
              <a:t>•	beschrijft oorzaken van veelvoorkomende acute ziektes en aandoeningen</a:t>
            </a:r>
          </a:p>
          <a:p>
            <a:pPr marL="0" indent="0">
              <a:buNone/>
            </a:pPr>
            <a:r>
              <a:rPr lang="nl-NL" dirty="0">
                <a:solidFill>
                  <a:srgbClr val="FF0000"/>
                </a:solidFill>
              </a:rPr>
              <a:t>•	beschrijft oorzaken van veelvoorkomende chronische ziektes en </a:t>
            </a:r>
            <a:r>
              <a:rPr lang="nl-NL" dirty="0" smtClean="0">
                <a:solidFill>
                  <a:srgbClr val="FF0000"/>
                </a:solidFill>
              </a:rPr>
              <a:t>	aandoeningen</a:t>
            </a:r>
            <a:endParaRPr lang="nl-NL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nl-NL" dirty="0">
                <a:solidFill>
                  <a:srgbClr val="FF0000"/>
                </a:solidFill>
              </a:rPr>
              <a:t>•	presenteert met een fictieve casus de ziekte van Huntington en laat zien </a:t>
            </a:r>
            <a:r>
              <a:rPr lang="nl-NL" dirty="0" smtClean="0">
                <a:solidFill>
                  <a:srgbClr val="FF0000"/>
                </a:solidFill>
              </a:rPr>
              <a:t>	wat </a:t>
            </a:r>
            <a:r>
              <a:rPr lang="nl-NL" dirty="0">
                <a:solidFill>
                  <a:srgbClr val="FF0000"/>
                </a:solidFill>
              </a:rPr>
              <a:t>de gevolgen zijn voor de cliënt.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17389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3.3.1 Motorische aandoeningen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Steeds meer mensen hebben een chronische ziekte, stoornis of beperking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Dit komt doordat mensen steeds ouder worden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Motorische aandoeningen</a:t>
            </a:r>
            <a:r>
              <a:rPr lang="nl-NL" dirty="0" smtClean="0">
                <a:solidFill>
                  <a:schemeClr val="tx1"/>
                </a:solidFill>
              </a:rPr>
              <a:t>  is een aandoening aan het bewegings apparaat, zoals </a:t>
            </a:r>
            <a:r>
              <a:rPr lang="nl-NL" dirty="0" smtClean="0">
                <a:solidFill>
                  <a:srgbClr val="FF0000"/>
                </a:solidFill>
              </a:rPr>
              <a:t>gewrichten</a:t>
            </a:r>
            <a:r>
              <a:rPr lang="nl-NL" dirty="0" smtClean="0">
                <a:solidFill>
                  <a:schemeClr val="tx1"/>
                </a:solidFill>
              </a:rPr>
              <a:t>, </a:t>
            </a:r>
            <a:r>
              <a:rPr lang="nl-NL" dirty="0">
                <a:solidFill>
                  <a:srgbClr val="FF0000"/>
                </a:solidFill>
              </a:rPr>
              <a:t>kraakbeen</a:t>
            </a:r>
            <a:r>
              <a:rPr lang="nl-NL" dirty="0" smtClean="0">
                <a:solidFill>
                  <a:schemeClr val="tx1"/>
                </a:solidFill>
              </a:rPr>
              <a:t>, </a:t>
            </a:r>
            <a:r>
              <a:rPr lang="nl-NL" dirty="0" smtClean="0">
                <a:solidFill>
                  <a:srgbClr val="FF0000"/>
                </a:solidFill>
              </a:rPr>
              <a:t>pezen</a:t>
            </a:r>
            <a:r>
              <a:rPr lang="nl-NL" dirty="0" smtClean="0">
                <a:solidFill>
                  <a:schemeClr val="tx1"/>
                </a:solidFill>
              </a:rPr>
              <a:t> of </a:t>
            </a:r>
            <a:r>
              <a:rPr lang="nl-NL" dirty="0" smtClean="0">
                <a:solidFill>
                  <a:srgbClr val="FF0000"/>
                </a:solidFill>
              </a:rPr>
              <a:t>spieren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Spieren en gewrichten </a:t>
            </a:r>
            <a:r>
              <a:rPr lang="nl-NL" dirty="0" smtClean="0">
                <a:solidFill>
                  <a:schemeClr val="tx1"/>
                </a:solidFill>
              </a:rPr>
              <a:t>worden</a:t>
            </a:r>
            <a:r>
              <a:rPr lang="nl-NL" dirty="0" smtClean="0">
                <a:solidFill>
                  <a:srgbClr val="FF0000"/>
                </a:solidFill>
              </a:rPr>
              <a:t> aangestuurd </a:t>
            </a:r>
            <a:r>
              <a:rPr lang="nl-NL" dirty="0" smtClean="0">
                <a:solidFill>
                  <a:schemeClr val="tx1"/>
                </a:solidFill>
              </a:rPr>
              <a:t>door de </a:t>
            </a:r>
            <a:r>
              <a:rPr lang="nl-NL" dirty="0" smtClean="0">
                <a:solidFill>
                  <a:srgbClr val="FF0000"/>
                </a:solidFill>
              </a:rPr>
              <a:t>zenuwen, </a:t>
            </a:r>
            <a:r>
              <a:rPr lang="nl-NL" dirty="0" smtClean="0">
                <a:solidFill>
                  <a:schemeClr val="tx1"/>
                </a:solidFill>
              </a:rPr>
              <a:t>als de </a:t>
            </a:r>
            <a:r>
              <a:rPr lang="nl-NL" dirty="0" smtClean="0">
                <a:solidFill>
                  <a:srgbClr val="FF0000"/>
                </a:solidFill>
              </a:rPr>
              <a:t>zenuwen niet </a:t>
            </a:r>
            <a:r>
              <a:rPr lang="nl-NL" dirty="0" smtClean="0">
                <a:solidFill>
                  <a:schemeClr val="tx1"/>
                </a:solidFill>
              </a:rPr>
              <a:t>goed </a:t>
            </a:r>
            <a:r>
              <a:rPr lang="nl-NL" dirty="0" smtClean="0">
                <a:solidFill>
                  <a:srgbClr val="FF0000"/>
                </a:solidFill>
              </a:rPr>
              <a:t>functioneren ontstaan </a:t>
            </a:r>
            <a:r>
              <a:rPr lang="nl-NL" dirty="0" smtClean="0">
                <a:solidFill>
                  <a:schemeClr val="tx1"/>
                </a:solidFill>
              </a:rPr>
              <a:t>er ook </a:t>
            </a:r>
            <a:r>
              <a:rPr lang="nl-NL" dirty="0" smtClean="0">
                <a:solidFill>
                  <a:srgbClr val="FF0000"/>
                </a:solidFill>
              </a:rPr>
              <a:t>motorische problemen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We noemen dit </a:t>
            </a:r>
            <a:r>
              <a:rPr lang="nl-NL" b="1" dirty="0" smtClean="0">
                <a:solidFill>
                  <a:srgbClr val="FF0000"/>
                </a:solidFill>
              </a:rPr>
              <a:t>neuromusculaire aandoeningen</a:t>
            </a:r>
            <a:endParaRPr lang="nl-NL" b="1" dirty="0">
              <a:solidFill>
                <a:srgbClr val="FF0000"/>
              </a:solidFill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5475" y="4654041"/>
            <a:ext cx="2181529" cy="2095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0929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3.3.1 Reuma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FF0000"/>
                </a:solidFill>
              </a:rPr>
              <a:t>Reuma</a:t>
            </a:r>
            <a:r>
              <a:rPr lang="nl-NL" dirty="0" smtClean="0"/>
              <a:t> is een </a:t>
            </a:r>
            <a:r>
              <a:rPr lang="nl-NL" dirty="0" smtClean="0">
                <a:solidFill>
                  <a:srgbClr val="FF0000"/>
                </a:solidFill>
              </a:rPr>
              <a:t>chronische aandoening</a:t>
            </a:r>
            <a:r>
              <a:rPr lang="nl-NL" dirty="0" smtClean="0"/>
              <a:t> van de </a:t>
            </a:r>
            <a:r>
              <a:rPr lang="nl-NL" dirty="0" smtClean="0">
                <a:solidFill>
                  <a:srgbClr val="FF0000"/>
                </a:solidFill>
              </a:rPr>
              <a:t>gewrichten </a:t>
            </a:r>
            <a:r>
              <a:rPr lang="nl-NL" dirty="0" smtClean="0">
                <a:solidFill>
                  <a:schemeClr val="tx1"/>
                </a:solidFill>
              </a:rPr>
              <a:t>In </a:t>
            </a:r>
            <a:r>
              <a:rPr lang="nl-NL" dirty="0" smtClean="0">
                <a:solidFill>
                  <a:srgbClr val="FF0000"/>
                </a:solidFill>
              </a:rPr>
              <a:t>Nederland</a:t>
            </a:r>
            <a:r>
              <a:rPr lang="nl-NL" dirty="0" smtClean="0">
                <a:solidFill>
                  <a:schemeClr val="tx1"/>
                </a:solidFill>
              </a:rPr>
              <a:t> bij ongeveer </a:t>
            </a:r>
            <a:r>
              <a:rPr lang="nl-NL" dirty="0" smtClean="0">
                <a:solidFill>
                  <a:srgbClr val="FF0000"/>
                </a:solidFill>
              </a:rPr>
              <a:t>twee miljoen </a:t>
            </a:r>
            <a:r>
              <a:rPr lang="nl-NL" dirty="0" smtClean="0">
                <a:solidFill>
                  <a:schemeClr val="tx1"/>
                </a:solidFill>
              </a:rPr>
              <a:t>mensen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Reuma is een verzamelnaam van wel: 100 verschillende aandoeningen van gewrichten, pezen en spieren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Kenmerk</a:t>
            </a:r>
            <a:r>
              <a:rPr lang="nl-NL" dirty="0" smtClean="0">
                <a:solidFill>
                  <a:schemeClr val="tx1"/>
                </a:solidFill>
              </a:rPr>
              <a:t> van </a:t>
            </a:r>
            <a:r>
              <a:rPr lang="nl-NL" b="1" dirty="0" smtClean="0">
                <a:solidFill>
                  <a:schemeClr val="tx1"/>
                </a:solidFill>
              </a:rPr>
              <a:t>Reuma</a:t>
            </a:r>
            <a:r>
              <a:rPr lang="nl-NL" dirty="0" smtClean="0">
                <a:solidFill>
                  <a:schemeClr val="tx1"/>
                </a:solidFill>
              </a:rPr>
              <a:t> is: </a:t>
            </a:r>
            <a:r>
              <a:rPr lang="nl-NL" dirty="0" smtClean="0">
                <a:solidFill>
                  <a:srgbClr val="FF0000"/>
                </a:solidFill>
              </a:rPr>
              <a:t>pijnlijke stijve gewrichten (</a:t>
            </a:r>
            <a:r>
              <a:rPr lang="nl-NL" dirty="0" smtClean="0">
                <a:solidFill>
                  <a:schemeClr val="tx1"/>
                </a:solidFill>
              </a:rPr>
              <a:t>bij ouderen vaak een chronisch gezwollen gewrichten)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Bij </a:t>
            </a:r>
            <a:r>
              <a:rPr lang="nl-NL" dirty="0" smtClean="0">
                <a:solidFill>
                  <a:srgbClr val="FF0000"/>
                </a:solidFill>
              </a:rPr>
              <a:t>jongeren</a:t>
            </a:r>
            <a:r>
              <a:rPr lang="nl-NL" dirty="0" smtClean="0">
                <a:solidFill>
                  <a:schemeClr val="tx1"/>
                </a:solidFill>
              </a:rPr>
              <a:t> kun je ook  acute pijn in een gewricht krijgen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Deze aandoening heet</a:t>
            </a:r>
            <a:r>
              <a:rPr lang="nl-NL" dirty="0" smtClean="0">
                <a:solidFill>
                  <a:srgbClr val="FF0000"/>
                </a:solidFill>
              </a:rPr>
              <a:t>: ACUTE ARTITIS </a:t>
            </a:r>
            <a:r>
              <a:rPr lang="nl-NL" dirty="0" smtClean="0">
                <a:solidFill>
                  <a:schemeClr val="tx1"/>
                </a:solidFill>
              </a:rPr>
              <a:t>je hebt dan een acute gewrichtsontsteking</a:t>
            </a:r>
          </a:p>
          <a:p>
            <a:r>
              <a:rPr lang="nl-NL" b="1" u="sng" dirty="0" smtClean="0">
                <a:solidFill>
                  <a:srgbClr val="FF0000"/>
                </a:solidFill>
              </a:rPr>
              <a:t>Artrose</a:t>
            </a:r>
            <a:r>
              <a:rPr lang="nl-NL" u="sng" dirty="0" smtClean="0">
                <a:solidFill>
                  <a:srgbClr val="FF0000"/>
                </a:solidFill>
              </a:rPr>
              <a:t> </a:t>
            </a:r>
            <a:r>
              <a:rPr lang="nl-NL" dirty="0" smtClean="0">
                <a:solidFill>
                  <a:schemeClr val="tx1"/>
                </a:solidFill>
              </a:rPr>
              <a:t>is een </a:t>
            </a:r>
            <a:r>
              <a:rPr lang="nl-NL" dirty="0" smtClean="0">
                <a:solidFill>
                  <a:srgbClr val="FF0000"/>
                </a:solidFill>
              </a:rPr>
              <a:t>vorm</a:t>
            </a:r>
            <a:r>
              <a:rPr lang="nl-NL" dirty="0" smtClean="0">
                <a:solidFill>
                  <a:schemeClr val="tx1"/>
                </a:solidFill>
              </a:rPr>
              <a:t> van </a:t>
            </a:r>
            <a:r>
              <a:rPr lang="nl-NL" dirty="0" smtClean="0">
                <a:solidFill>
                  <a:srgbClr val="FF0000"/>
                </a:solidFill>
              </a:rPr>
              <a:t>reuma</a:t>
            </a:r>
            <a:r>
              <a:rPr lang="nl-NL" dirty="0" smtClean="0">
                <a:solidFill>
                  <a:schemeClr val="tx1"/>
                </a:solidFill>
              </a:rPr>
              <a:t>, waarbij je steeds </a:t>
            </a:r>
            <a:r>
              <a:rPr lang="nl-NL" dirty="0" smtClean="0">
                <a:solidFill>
                  <a:srgbClr val="FF0000"/>
                </a:solidFill>
              </a:rPr>
              <a:t>minder kraakbeen </a:t>
            </a:r>
            <a:r>
              <a:rPr lang="nl-NL" dirty="0" smtClean="0">
                <a:solidFill>
                  <a:schemeClr val="tx1"/>
                </a:solidFill>
              </a:rPr>
              <a:t>hebt de gewrichten raken geïrriteerd. </a:t>
            </a:r>
            <a:r>
              <a:rPr lang="nl-NL" dirty="0" smtClean="0">
                <a:solidFill>
                  <a:srgbClr val="FF0000"/>
                </a:solidFill>
              </a:rPr>
              <a:t>Behandeling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b="1" dirty="0" smtClean="0">
                <a:solidFill>
                  <a:schemeClr val="tx1"/>
                </a:solidFill>
              </a:rPr>
              <a:t>pijn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dirty="0" smtClean="0">
                <a:solidFill>
                  <a:srgbClr val="FF0000"/>
                </a:solidFill>
              </a:rPr>
              <a:t>bestrijding</a:t>
            </a:r>
          </a:p>
          <a:p>
            <a:endParaRPr lang="nl-NL" dirty="0">
              <a:solidFill>
                <a:schemeClr val="tx1"/>
              </a:solidFill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1050" y="3879804"/>
            <a:ext cx="3619500" cy="1266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1293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3.3.1 Osteoporose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FF0000"/>
                </a:solidFill>
              </a:rPr>
              <a:t>Osteoporose</a:t>
            </a:r>
            <a:r>
              <a:rPr lang="nl-NL" dirty="0" smtClean="0"/>
              <a:t> is een aandoening waarbij botten </a:t>
            </a:r>
            <a:r>
              <a:rPr lang="nl-NL" dirty="0" smtClean="0">
                <a:solidFill>
                  <a:srgbClr val="FF0000"/>
                </a:solidFill>
              </a:rPr>
              <a:t>ontkalken</a:t>
            </a:r>
            <a:r>
              <a:rPr lang="nl-NL" dirty="0" smtClean="0"/>
              <a:t> en daardoor </a:t>
            </a:r>
            <a:r>
              <a:rPr lang="nl-NL" dirty="0" smtClean="0">
                <a:solidFill>
                  <a:srgbClr val="FF0000"/>
                </a:solidFill>
              </a:rPr>
              <a:t>broos</a:t>
            </a:r>
            <a:r>
              <a:rPr lang="nl-NL" dirty="0" smtClean="0"/>
              <a:t> worden</a:t>
            </a:r>
            <a:endParaRPr lang="nl-NL" dirty="0"/>
          </a:p>
          <a:p>
            <a:r>
              <a:rPr lang="nl-NL" dirty="0" smtClean="0"/>
              <a:t>Botten </a:t>
            </a:r>
            <a:r>
              <a:rPr lang="nl-NL" dirty="0" smtClean="0">
                <a:solidFill>
                  <a:srgbClr val="FF0000"/>
                </a:solidFill>
              </a:rPr>
              <a:t>breken</a:t>
            </a:r>
            <a:r>
              <a:rPr lang="nl-NL" dirty="0" smtClean="0"/>
              <a:t> hierdoor </a:t>
            </a:r>
            <a:r>
              <a:rPr lang="nl-NL" dirty="0" smtClean="0">
                <a:solidFill>
                  <a:srgbClr val="FF0000"/>
                </a:solidFill>
              </a:rPr>
              <a:t>vaker</a:t>
            </a:r>
            <a:r>
              <a:rPr lang="nl-NL" dirty="0" smtClean="0"/>
              <a:t>, dit vraagt specifieke maatregelen</a:t>
            </a:r>
          </a:p>
          <a:p>
            <a:r>
              <a:rPr lang="nl-NL" dirty="0" smtClean="0"/>
              <a:t>Dit kan soms zo ver gaan, dat je alleen nog maar in bed mag blijven liggen om de kans op botbreuken te vermijden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3478" y="3932736"/>
            <a:ext cx="1771650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027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3.3.1 Spieratrofie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FF0000"/>
                </a:solidFill>
              </a:rPr>
              <a:t>Spieratrofie </a:t>
            </a:r>
            <a:r>
              <a:rPr lang="nl-NL" dirty="0" smtClean="0">
                <a:solidFill>
                  <a:schemeClr val="tx1"/>
                </a:solidFill>
              </a:rPr>
              <a:t>betekent dat </a:t>
            </a:r>
            <a:r>
              <a:rPr lang="nl-NL" dirty="0" smtClean="0">
                <a:solidFill>
                  <a:srgbClr val="FF0000"/>
                </a:solidFill>
              </a:rPr>
              <a:t>spieren</a:t>
            </a:r>
            <a:r>
              <a:rPr lang="nl-NL" dirty="0" smtClean="0">
                <a:solidFill>
                  <a:schemeClr val="tx1"/>
                </a:solidFill>
              </a:rPr>
              <a:t> in </a:t>
            </a:r>
            <a:r>
              <a:rPr lang="nl-NL" dirty="0" smtClean="0">
                <a:solidFill>
                  <a:srgbClr val="FF0000"/>
                </a:solidFill>
              </a:rPr>
              <a:t>volume afnemen </a:t>
            </a:r>
            <a:r>
              <a:rPr lang="nl-NL" dirty="0" smtClean="0">
                <a:solidFill>
                  <a:schemeClr val="tx1"/>
                </a:solidFill>
              </a:rPr>
              <a:t>en </a:t>
            </a:r>
            <a:r>
              <a:rPr lang="nl-NL" dirty="0" smtClean="0">
                <a:solidFill>
                  <a:srgbClr val="FF0000"/>
                </a:solidFill>
              </a:rPr>
              <a:t>zwakker</a:t>
            </a:r>
            <a:r>
              <a:rPr lang="nl-NL" dirty="0" smtClean="0">
                <a:solidFill>
                  <a:schemeClr val="tx1"/>
                </a:solidFill>
              </a:rPr>
              <a:t> worden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Spieren</a:t>
            </a:r>
            <a:r>
              <a:rPr lang="nl-NL" dirty="0" smtClean="0">
                <a:solidFill>
                  <a:schemeClr val="tx1"/>
                </a:solidFill>
              </a:rPr>
              <a:t> hebben </a:t>
            </a:r>
            <a:r>
              <a:rPr lang="nl-NL" dirty="0" smtClean="0">
                <a:solidFill>
                  <a:srgbClr val="FF0000"/>
                </a:solidFill>
              </a:rPr>
              <a:t>beweging</a:t>
            </a:r>
            <a:r>
              <a:rPr lang="nl-NL" dirty="0" smtClean="0">
                <a:solidFill>
                  <a:schemeClr val="tx1"/>
                </a:solidFill>
              </a:rPr>
              <a:t> nodig om </a:t>
            </a:r>
            <a:r>
              <a:rPr lang="nl-NL" dirty="0" smtClean="0">
                <a:solidFill>
                  <a:srgbClr val="FF0000"/>
                </a:solidFill>
              </a:rPr>
              <a:t>sterker</a:t>
            </a:r>
            <a:r>
              <a:rPr lang="nl-NL" dirty="0" smtClean="0">
                <a:solidFill>
                  <a:schemeClr val="tx1"/>
                </a:solidFill>
              </a:rPr>
              <a:t> te </a:t>
            </a:r>
            <a:r>
              <a:rPr lang="nl-NL" dirty="0" smtClean="0">
                <a:solidFill>
                  <a:srgbClr val="FF0000"/>
                </a:solidFill>
              </a:rPr>
              <a:t>blijven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Langdurig </a:t>
            </a:r>
            <a:r>
              <a:rPr lang="nl-NL" dirty="0" smtClean="0">
                <a:solidFill>
                  <a:srgbClr val="FF0000"/>
                </a:solidFill>
              </a:rPr>
              <a:t>inactiviteit</a:t>
            </a:r>
            <a:r>
              <a:rPr lang="nl-NL" dirty="0" smtClean="0">
                <a:solidFill>
                  <a:schemeClr val="tx1"/>
                </a:solidFill>
              </a:rPr>
              <a:t> door </a:t>
            </a:r>
            <a:r>
              <a:rPr lang="nl-NL" dirty="0" smtClean="0">
                <a:solidFill>
                  <a:srgbClr val="FF0000"/>
                </a:solidFill>
              </a:rPr>
              <a:t>verlamming</a:t>
            </a:r>
            <a:r>
              <a:rPr lang="nl-NL" dirty="0" smtClean="0">
                <a:solidFill>
                  <a:schemeClr val="tx1"/>
                </a:solidFill>
              </a:rPr>
              <a:t>, </a:t>
            </a:r>
            <a:r>
              <a:rPr lang="nl-NL" dirty="0" smtClean="0">
                <a:solidFill>
                  <a:srgbClr val="FF0000"/>
                </a:solidFill>
              </a:rPr>
              <a:t>bedlegerigheid</a:t>
            </a:r>
            <a:r>
              <a:rPr lang="nl-NL" dirty="0" smtClean="0">
                <a:solidFill>
                  <a:schemeClr val="tx1"/>
                </a:solidFill>
              </a:rPr>
              <a:t> en </a:t>
            </a:r>
            <a:r>
              <a:rPr lang="nl-NL" dirty="0" smtClean="0">
                <a:solidFill>
                  <a:srgbClr val="FF0000"/>
                </a:solidFill>
              </a:rPr>
              <a:t>gips</a:t>
            </a:r>
            <a:r>
              <a:rPr lang="nl-NL" dirty="0" smtClean="0">
                <a:solidFill>
                  <a:schemeClr val="tx1"/>
                </a:solidFill>
              </a:rPr>
              <a:t> zijn bekende oorzaken van </a:t>
            </a:r>
            <a:r>
              <a:rPr lang="nl-NL" dirty="0" smtClean="0">
                <a:solidFill>
                  <a:srgbClr val="FF0000"/>
                </a:solidFill>
              </a:rPr>
              <a:t>spieratrofie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Er kunnen ook </a:t>
            </a:r>
            <a:r>
              <a:rPr lang="nl-NL" dirty="0" smtClean="0">
                <a:solidFill>
                  <a:srgbClr val="FF0000"/>
                </a:solidFill>
              </a:rPr>
              <a:t>andere ziekten </a:t>
            </a:r>
            <a:r>
              <a:rPr lang="nl-NL" dirty="0" smtClean="0">
                <a:solidFill>
                  <a:schemeClr val="tx1"/>
                </a:solidFill>
              </a:rPr>
              <a:t>zijn die dit </a:t>
            </a:r>
            <a:r>
              <a:rPr lang="nl-NL" dirty="0" smtClean="0">
                <a:solidFill>
                  <a:srgbClr val="FF0000"/>
                </a:solidFill>
              </a:rPr>
              <a:t>veroorzaken</a:t>
            </a:r>
            <a:r>
              <a:rPr lang="nl-NL" dirty="0" smtClean="0">
                <a:solidFill>
                  <a:schemeClr val="tx1"/>
                </a:solidFill>
              </a:rPr>
              <a:t>.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Bijv.: </a:t>
            </a:r>
            <a:r>
              <a:rPr lang="nl-NL" dirty="0" smtClean="0">
                <a:solidFill>
                  <a:srgbClr val="FF0000"/>
                </a:solidFill>
              </a:rPr>
              <a:t>multiple sclerose </a:t>
            </a:r>
            <a:r>
              <a:rPr lang="nl-NL" dirty="0" smtClean="0">
                <a:solidFill>
                  <a:schemeClr val="tx1"/>
                </a:solidFill>
              </a:rPr>
              <a:t>of langdurig </a:t>
            </a:r>
            <a:r>
              <a:rPr lang="nl-NL" dirty="0" smtClean="0">
                <a:solidFill>
                  <a:srgbClr val="FF0000"/>
                </a:solidFill>
              </a:rPr>
              <a:t>alcoholmisbruik</a:t>
            </a:r>
            <a:endParaRPr lang="nl-NL" dirty="0">
              <a:solidFill>
                <a:srgbClr val="FF0000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8851" y="3925796"/>
            <a:ext cx="2590800" cy="151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2809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3.3.1 Spasme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85894" y="2173652"/>
            <a:ext cx="8596668" cy="3880773"/>
          </a:xfrm>
        </p:spPr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 Een </a:t>
            </a:r>
            <a:r>
              <a:rPr lang="nl-NL" dirty="0" smtClean="0">
                <a:solidFill>
                  <a:srgbClr val="FF0000"/>
                </a:solidFill>
              </a:rPr>
              <a:t>spasme</a:t>
            </a:r>
            <a:r>
              <a:rPr lang="nl-NL" dirty="0" smtClean="0">
                <a:solidFill>
                  <a:schemeClr val="tx1"/>
                </a:solidFill>
              </a:rPr>
              <a:t> is een </a:t>
            </a:r>
            <a:r>
              <a:rPr lang="nl-NL" dirty="0" smtClean="0">
                <a:solidFill>
                  <a:srgbClr val="FF0000"/>
                </a:solidFill>
              </a:rPr>
              <a:t>ongecontroleerde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dirty="0" smtClean="0">
                <a:solidFill>
                  <a:srgbClr val="FF0000"/>
                </a:solidFill>
              </a:rPr>
              <a:t>samentrekkingen</a:t>
            </a:r>
            <a:r>
              <a:rPr lang="nl-NL" dirty="0" smtClean="0">
                <a:solidFill>
                  <a:schemeClr val="tx1"/>
                </a:solidFill>
              </a:rPr>
              <a:t> van </a:t>
            </a:r>
            <a:r>
              <a:rPr lang="nl-NL" dirty="0" smtClean="0">
                <a:solidFill>
                  <a:srgbClr val="FF0000"/>
                </a:solidFill>
              </a:rPr>
              <a:t>spieren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Dit kan pijnlijk zijn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Spasmen</a:t>
            </a:r>
            <a:r>
              <a:rPr lang="nl-NL" dirty="0" smtClean="0">
                <a:solidFill>
                  <a:schemeClr val="tx1"/>
                </a:solidFill>
              </a:rPr>
              <a:t> ontstaan door het </a:t>
            </a:r>
            <a:r>
              <a:rPr lang="nl-NL" dirty="0" smtClean="0">
                <a:solidFill>
                  <a:srgbClr val="FF0000"/>
                </a:solidFill>
              </a:rPr>
              <a:t>ontbreken </a:t>
            </a:r>
            <a:r>
              <a:rPr lang="nl-NL" dirty="0" smtClean="0">
                <a:solidFill>
                  <a:schemeClr val="tx1"/>
                </a:solidFill>
              </a:rPr>
              <a:t>van een </a:t>
            </a:r>
            <a:r>
              <a:rPr lang="nl-NL" dirty="0" smtClean="0">
                <a:solidFill>
                  <a:srgbClr val="FF0000"/>
                </a:solidFill>
              </a:rPr>
              <a:t>remming</a:t>
            </a:r>
            <a:r>
              <a:rPr lang="nl-NL" dirty="0" smtClean="0">
                <a:solidFill>
                  <a:schemeClr val="tx1"/>
                </a:solidFill>
              </a:rPr>
              <a:t> op de </a:t>
            </a:r>
            <a:r>
              <a:rPr lang="nl-NL" dirty="0" smtClean="0">
                <a:solidFill>
                  <a:srgbClr val="FF0000"/>
                </a:solidFill>
              </a:rPr>
              <a:t>spierspanning </a:t>
            </a:r>
            <a:r>
              <a:rPr lang="nl-NL" dirty="0" smtClean="0">
                <a:solidFill>
                  <a:schemeClr val="tx1"/>
                </a:solidFill>
              </a:rPr>
              <a:t>die </a:t>
            </a:r>
            <a:r>
              <a:rPr lang="nl-NL" dirty="0">
                <a:solidFill>
                  <a:schemeClr val="tx1"/>
                </a:solidFill>
              </a:rPr>
              <a:t>je </a:t>
            </a:r>
            <a:r>
              <a:rPr lang="nl-NL" dirty="0">
                <a:solidFill>
                  <a:srgbClr val="FF0000"/>
                </a:solidFill>
              </a:rPr>
              <a:t>hersenen</a:t>
            </a:r>
            <a:r>
              <a:rPr lang="nl-NL" dirty="0">
                <a:solidFill>
                  <a:schemeClr val="tx1"/>
                </a:solidFill>
              </a:rPr>
              <a:t> moet </a:t>
            </a:r>
            <a:r>
              <a:rPr lang="nl-NL" dirty="0" smtClean="0">
                <a:solidFill>
                  <a:srgbClr val="FF0000"/>
                </a:solidFill>
              </a:rPr>
              <a:t>regelen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Spasme</a:t>
            </a:r>
            <a:r>
              <a:rPr lang="nl-NL" dirty="0" smtClean="0">
                <a:solidFill>
                  <a:schemeClr val="tx1"/>
                </a:solidFill>
              </a:rPr>
              <a:t> is dus een </a:t>
            </a:r>
            <a:r>
              <a:rPr lang="nl-NL" dirty="0" smtClean="0">
                <a:solidFill>
                  <a:srgbClr val="FF0000"/>
                </a:solidFill>
              </a:rPr>
              <a:t>hersenafwijking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Het kan </a:t>
            </a:r>
            <a:r>
              <a:rPr lang="nl-NL" dirty="0" smtClean="0">
                <a:solidFill>
                  <a:srgbClr val="FF0000"/>
                </a:solidFill>
              </a:rPr>
              <a:t>aangeboren</a:t>
            </a:r>
            <a:r>
              <a:rPr lang="nl-NL" dirty="0" smtClean="0">
                <a:solidFill>
                  <a:schemeClr val="tx1"/>
                </a:solidFill>
              </a:rPr>
              <a:t> zijn of </a:t>
            </a:r>
            <a:r>
              <a:rPr lang="nl-NL" dirty="0" smtClean="0">
                <a:solidFill>
                  <a:srgbClr val="FF0000"/>
                </a:solidFill>
              </a:rPr>
              <a:t>later</a:t>
            </a:r>
            <a:r>
              <a:rPr lang="nl-NL" dirty="0" smtClean="0">
                <a:solidFill>
                  <a:schemeClr val="tx1"/>
                </a:solidFill>
              </a:rPr>
              <a:t> in je leven </a:t>
            </a:r>
            <a:r>
              <a:rPr lang="nl-NL" dirty="0" smtClean="0">
                <a:solidFill>
                  <a:srgbClr val="FF0000"/>
                </a:solidFill>
              </a:rPr>
              <a:t>ontstaan</a:t>
            </a:r>
            <a:endParaRPr lang="nl-NL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3876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3.3.1 Amputatie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Bij zeer </a:t>
            </a:r>
            <a:r>
              <a:rPr lang="nl-NL" dirty="0" smtClean="0">
                <a:solidFill>
                  <a:srgbClr val="FF0000"/>
                </a:solidFill>
              </a:rPr>
              <a:t>ernstige aandoeningen </a:t>
            </a:r>
            <a:r>
              <a:rPr lang="nl-NL" dirty="0" smtClean="0">
                <a:solidFill>
                  <a:schemeClr val="tx1"/>
                </a:solidFill>
              </a:rPr>
              <a:t>van </a:t>
            </a:r>
            <a:r>
              <a:rPr lang="nl-NL" dirty="0" smtClean="0">
                <a:solidFill>
                  <a:srgbClr val="FF0000"/>
                </a:solidFill>
              </a:rPr>
              <a:t>ledematen</a:t>
            </a:r>
            <a:r>
              <a:rPr lang="nl-NL" dirty="0" smtClean="0">
                <a:solidFill>
                  <a:schemeClr val="tx1"/>
                </a:solidFill>
              </a:rPr>
              <a:t> kan </a:t>
            </a:r>
            <a:r>
              <a:rPr lang="nl-NL" dirty="0" smtClean="0">
                <a:solidFill>
                  <a:srgbClr val="FF0000"/>
                </a:solidFill>
              </a:rPr>
              <a:t>amputatie</a:t>
            </a:r>
            <a:r>
              <a:rPr lang="nl-NL" dirty="0" smtClean="0">
                <a:solidFill>
                  <a:schemeClr val="tx1"/>
                </a:solidFill>
              </a:rPr>
              <a:t> nodig zijn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De arts verwijdert dan operatief je ledematen of (delen ervan)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Bekend zijn amputaties van </a:t>
            </a:r>
            <a:r>
              <a:rPr lang="nl-NL" dirty="0" smtClean="0">
                <a:solidFill>
                  <a:srgbClr val="FF0000"/>
                </a:solidFill>
              </a:rPr>
              <a:t>tenen</a:t>
            </a:r>
            <a:r>
              <a:rPr lang="nl-NL" dirty="0" smtClean="0">
                <a:solidFill>
                  <a:schemeClr val="tx1"/>
                </a:solidFill>
              </a:rPr>
              <a:t> die </a:t>
            </a:r>
            <a:r>
              <a:rPr lang="nl-NL" dirty="0" smtClean="0">
                <a:solidFill>
                  <a:srgbClr val="FF0000"/>
                </a:solidFill>
              </a:rPr>
              <a:t>afgestorven</a:t>
            </a:r>
            <a:r>
              <a:rPr lang="nl-NL" dirty="0" smtClean="0">
                <a:solidFill>
                  <a:schemeClr val="tx1"/>
                </a:solidFill>
              </a:rPr>
              <a:t> zijn door </a:t>
            </a:r>
            <a:r>
              <a:rPr lang="nl-NL" dirty="0" smtClean="0">
                <a:solidFill>
                  <a:srgbClr val="FF0000"/>
                </a:solidFill>
              </a:rPr>
              <a:t>suikerziekte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Ook na en </a:t>
            </a:r>
            <a:r>
              <a:rPr lang="nl-NL" dirty="0" smtClean="0">
                <a:solidFill>
                  <a:srgbClr val="FF0000"/>
                </a:solidFill>
              </a:rPr>
              <a:t>ongeval</a:t>
            </a:r>
            <a:r>
              <a:rPr lang="nl-NL" dirty="0" smtClean="0">
                <a:solidFill>
                  <a:schemeClr val="tx1"/>
                </a:solidFill>
              </a:rPr>
              <a:t> kunnen je ledematen </a:t>
            </a:r>
            <a:r>
              <a:rPr lang="nl-NL" dirty="0" smtClean="0">
                <a:solidFill>
                  <a:srgbClr val="FF0000"/>
                </a:solidFill>
              </a:rPr>
              <a:t>afsterven</a:t>
            </a:r>
            <a:r>
              <a:rPr lang="nl-NL" dirty="0" smtClean="0">
                <a:solidFill>
                  <a:schemeClr val="tx1"/>
                </a:solidFill>
              </a:rPr>
              <a:t>, bij amputatie zal de arts proberen het </a:t>
            </a:r>
            <a:r>
              <a:rPr lang="nl-NL" dirty="0" smtClean="0">
                <a:solidFill>
                  <a:srgbClr val="FF0000"/>
                </a:solidFill>
              </a:rPr>
              <a:t>functieverlies</a:t>
            </a:r>
            <a:r>
              <a:rPr lang="nl-NL" dirty="0" smtClean="0">
                <a:solidFill>
                  <a:schemeClr val="tx1"/>
                </a:solidFill>
              </a:rPr>
              <a:t> zoveel mogelijk te </a:t>
            </a:r>
            <a:r>
              <a:rPr lang="nl-NL" dirty="0" smtClean="0">
                <a:solidFill>
                  <a:srgbClr val="FF0000"/>
                </a:solidFill>
              </a:rPr>
              <a:t>compenseren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door bijvoorbeeld  je een </a:t>
            </a:r>
            <a:r>
              <a:rPr lang="nl-NL" dirty="0" smtClean="0">
                <a:solidFill>
                  <a:srgbClr val="FF0000"/>
                </a:solidFill>
              </a:rPr>
              <a:t>kunstbeen/kunstarm</a:t>
            </a:r>
            <a:r>
              <a:rPr lang="nl-NL" dirty="0" smtClean="0">
                <a:solidFill>
                  <a:schemeClr val="tx1"/>
                </a:solidFill>
              </a:rPr>
              <a:t> te </a:t>
            </a:r>
            <a:r>
              <a:rPr lang="nl-NL" dirty="0" smtClean="0">
                <a:solidFill>
                  <a:srgbClr val="FF0000"/>
                </a:solidFill>
              </a:rPr>
              <a:t>geven</a:t>
            </a:r>
            <a:r>
              <a:rPr lang="nl-NL" dirty="0" smtClean="0">
                <a:solidFill>
                  <a:schemeClr val="tx1"/>
                </a:solidFill>
              </a:rPr>
              <a:t> dat door de amputatie is ontstaan</a:t>
            </a:r>
            <a:endParaRPr lang="nl-NL" dirty="0">
              <a:solidFill>
                <a:schemeClr val="tx1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2380" y="2160589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5758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3.3.2 Zintuigelijke aandoeningen B</a:t>
            </a:r>
            <a:r>
              <a:rPr lang="nl-NL" b="1" dirty="0" smtClean="0"/>
              <a:t>lindheid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Zintuigelijke aandoeningen zijn bijvoorbeeld  </a:t>
            </a:r>
            <a:r>
              <a:rPr lang="nl-NL" dirty="0" smtClean="0">
                <a:solidFill>
                  <a:srgbClr val="FF0000"/>
                </a:solidFill>
              </a:rPr>
              <a:t>blindheid</a:t>
            </a:r>
            <a:r>
              <a:rPr lang="nl-NL" dirty="0" smtClean="0"/>
              <a:t> en </a:t>
            </a:r>
            <a:r>
              <a:rPr lang="nl-NL" dirty="0" smtClean="0">
                <a:solidFill>
                  <a:srgbClr val="FF0000"/>
                </a:solidFill>
              </a:rPr>
              <a:t>doofheid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Blindheid </a:t>
            </a:r>
            <a:r>
              <a:rPr lang="nl-NL" dirty="0" smtClean="0">
                <a:solidFill>
                  <a:schemeClr val="tx1"/>
                </a:solidFill>
              </a:rPr>
              <a:t>is en </a:t>
            </a:r>
            <a:r>
              <a:rPr lang="nl-NL" dirty="0" smtClean="0">
                <a:solidFill>
                  <a:srgbClr val="FF0000"/>
                </a:solidFill>
              </a:rPr>
              <a:t>zintuigelijke aandoening </a:t>
            </a:r>
            <a:r>
              <a:rPr lang="nl-NL" dirty="0" smtClean="0">
                <a:solidFill>
                  <a:schemeClr val="tx1"/>
                </a:solidFill>
              </a:rPr>
              <a:t>die </a:t>
            </a:r>
            <a:r>
              <a:rPr lang="nl-NL" dirty="0" smtClean="0">
                <a:solidFill>
                  <a:srgbClr val="FF0000"/>
                </a:solidFill>
              </a:rPr>
              <a:t>aangeboren</a:t>
            </a:r>
            <a:r>
              <a:rPr lang="nl-NL" dirty="0" smtClean="0">
                <a:solidFill>
                  <a:schemeClr val="tx1"/>
                </a:solidFill>
              </a:rPr>
              <a:t> kan zijn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Blindheid kan ook later ontstaan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Je bent blind als je </a:t>
            </a:r>
            <a:r>
              <a:rPr lang="nl-NL" dirty="0" smtClean="0">
                <a:solidFill>
                  <a:srgbClr val="FF0000"/>
                </a:solidFill>
              </a:rPr>
              <a:t>gezichtsvermogen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dirty="0" smtClean="0">
                <a:solidFill>
                  <a:srgbClr val="FF0000"/>
                </a:solidFill>
              </a:rPr>
              <a:t>minder</a:t>
            </a:r>
            <a:r>
              <a:rPr lang="nl-NL" dirty="0" smtClean="0">
                <a:solidFill>
                  <a:schemeClr val="tx1"/>
                </a:solidFill>
              </a:rPr>
              <a:t> is </a:t>
            </a:r>
            <a:r>
              <a:rPr lang="nl-NL" b="1" dirty="0" smtClean="0">
                <a:solidFill>
                  <a:srgbClr val="FF0000"/>
                </a:solidFill>
              </a:rPr>
              <a:t>als 30%</a:t>
            </a:r>
          </a:p>
          <a:p>
            <a:r>
              <a:rPr lang="nl-NL" b="1" dirty="0" smtClean="0">
                <a:solidFill>
                  <a:srgbClr val="FF0000"/>
                </a:solidFill>
              </a:rPr>
              <a:t>Aangeboren blindheid </a:t>
            </a:r>
            <a:r>
              <a:rPr lang="nl-NL" b="1" dirty="0" smtClean="0">
                <a:solidFill>
                  <a:schemeClr val="tx1"/>
                </a:solidFill>
              </a:rPr>
              <a:t>is vaak </a:t>
            </a:r>
            <a:r>
              <a:rPr lang="nl-NL" b="1" dirty="0" smtClean="0">
                <a:solidFill>
                  <a:srgbClr val="FF0000"/>
                </a:solidFill>
              </a:rPr>
              <a:t>erfelijk </a:t>
            </a:r>
            <a:r>
              <a:rPr lang="nl-NL" b="1" dirty="0" smtClean="0">
                <a:solidFill>
                  <a:schemeClr val="tx1"/>
                </a:solidFill>
              </a:rPr>
              <a:t>bepaald</a:t>
            </a:r>
          </a:p>
          <a:p>
            <a:r>
              <a:rPr lang="nl-NL" b="1" dirty="0" smtClean="0">
                <a:solidFill>
                  <a:schemeClr val="tx1"/>
                </a:solidFill>
              </a:rPr>
              <a:t>Niet - aangeboren blindheid kan veel oorzaken hebben, zoals </a:t>
            </a:r>
            <a:r>
              <a:rPr lang="nl-NL" b="1" dirty="0" smtClean="0">
                <a:solidFill>
                  <a:srgbClr val="FF0000"/>
                </a:solidFill>
              </a:rPr>
              <a:t>aandoeningen</a:t>
            </a:r>
            <a:r>
              <a:rPr lang="nl-NL" b="1" dirty="0" smtClean="0">
                <a:solidFill>
                  <a:schemeClr val="tx1"/>
                </a:solidFill>
              </a:rPr>
              <a:t> in de </a:t>
            </a:r>
            <a:r>
              <a:rPr lang="nl-NL" b="1" dirty="0" smtClean="0">
                <a:solidFill>
                  <a:srgbClr val="FF0000"/>
                </a:solidFill>
              </a:rPr>
              <a:t>hersenen</a:t>
            </a:r>
            <a:r>
              <a:rPr lang="nl-NL" b="1" dirty="0" smtClean="0">
                <a:solidFill>
                  <a:schemeClr val="tx1"/>
                </a:solidFill>
              </a:rPr>
              <a:t> of </a:t>
            </a:r>
            <a:r>
              <a:rPr lang="nl-NL" b="1" dirty="0" smtClean="0">
                <a:solidFill>
                  <a:srgbClr val="FF0000"/>
                </a:solidFill>
              </a:rPr>
              <a:t>ouderdom</a:t>
            </a:r>
            <a:endParaRPr lang="nl-NL" b="1" dirty="0">
              <a:solidFill>
                <a:srgbClr val="FF0000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6838" y="872308"/>
            <a:ext cx="2174160" cy="211618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4731" y="4666161"/>
            <a:ext cx="2266950" cy="201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140344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3253</TotalTime>
  <Words>1045</Words>
  <Application>Microsoft Office PowerPoint</Application>
  <PresentationFormat>Breedbeeld</PresentationFormat>
  <Paragraphs>115</Paragraphs>
  <Slides>19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19</vt:i4>
      </vt:variant>
    </vt:vector>
  </HeadingPairs>
  <TitlesOfParts>
    <vt:vector size="23" baseType="lpstr">
      <vt:lpstr>Arial</vt:lpstr>
      <vt:lpstr>Wingdings</vt:lpstr>
      <vt:lpstr>Wingdings 3</vt:lpstr>
      <vt:lpstr>Facet</vt:lpstr>
      <vt:lpstr>Hoofdstuk 3.3 Chronische ziektebeelden</vt:lpstr>
      <vt:lpstr>Leerdoelen van dit thema</vt:lpstr>
      <vt:lpstr>3.3.1 Motorische aandoeningen</vt:lpstr>
      <vt:lpstr>3.3.1 Reuma</vt:lpstr>
      <vt:lpstr>3.3.1 Osteoporose</vt:lpstr>
      <vt:lpstr>3.3.1 Spieratrofie</vt:lpstr>
      <vt:lpstr>3.3.1 Spasme</vt:lpstr>
      <vt:lpstr>3.3.1 Amputatie</vt:lpstr>
      <vt:lpstr>3.3.2 Zintuigelijke aandoeningen Blindheid</vt:lpstr>
      <vt:lpstr>3.3.2 Zintuigelijke aandoeningen Doofheid</vt:lpstr>
      <vt:lpstr>3.3.3 Neurologische aandoeningen</vt:lpstr>
      <vt:lpstr>3.3.3 Neurologische aandoeningen Spina bifida</vt:lpstr>
      <vt:lpstr>3.3.3 Neurologische aandoeningen Multiple sclerose (MS)</vt:lpstr>
      <vt:lpstr>Cijfers en feiten van MS</vt:lpstr>
      <vt:lpstr>3.3.3 Neurologische aandoeningen Ziekte van Parkinson</vt:lpstr>
      <vt:lpstr>PowerPoint-presentatie</vt:lpstr>
      <vt:lpstr>3.3.3 Neurologische aandoeningen Epilepsie</vt:lpstr>
      <vt:lpstr>3.3.3 Neurologische aandoeningen Dwarslaesie</vt:lpstr>
      <vt:lpstr>Opdrachten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Hoofdstuk 3.3 Chronische ziektebeelden</dc:title>
  <dc:creator>Toon Groen</dc:creator>
  <cp:lastModifiedBy>Toon Groen</cp:lastModifiedBy>
  <cp:revision>38</cp:revision>
  <dcterms:created xsi:type="dcterms:W3CDTF">2019-11-20T12:39:26Z</dcterms:created>
  <dcterms:modified xsi:type="dcterms:W3CDTF">2019-11-24T16:34:21Z</dcterms:modified>
</cp:coreProperties>
</file>