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1" r:id="rId2"/>
    <p:sldId id="257" r:id="rId3"/>
    <p:sldId id="272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Thema 3 Ziektebeelden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2286000" lvl="5" indent="0">
              <a:buNone/>
            </a:pPr>
            <a:r>
              <a:rPr lang="nl-NL" sz="3600" dirty="0" smtClean="0"/>
              <a:t>Een </a:t>
            </a:r>
            <a:r>
              <a:rPr lang="nl-NL" sz="3600" dirty="0"/>
              <a:t>ziekte herken je zo!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140" y="1544812"/>
            <a:ext cx="5488826" cy="380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5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3.2.3	Seksueel overdraagbare aandoeningen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Seksueel </a:t>
            </a:r>
            <a:r>
              <a:rPr lang="nl-NL" dirty="0"/>
              <a:t>overdraagbare </a:t>
            </a:r>
            <a:r>
              <a:rPr lang="nl-NL" dirty="0" smtClean="0"/>
              <a:t>aandoening </a:t>
            </a:r>
            <a:r>
              <a:rPr lang="nl-NL" dirty="0" smtClean="0">
                <a:solidFill>
                  <a:srgbClr val="FF0000"/>
                </a:solidFill>
              </a:rPr>
              <a:t>(SOA) is een aandoening </a:t>
            </a:r>
            <a:r>
              <a:rPr lang="nl-NL" dirty="0" smtClean="0">
                <a:solidFill>
                  <a:schemeClr val="tx1"/>
                </a:solidFill>
              </a:rPr>
              <a:t>waarmee je </a:t>
            </a:r>
            <a:r>
              <a:rPr lang="nl-NL" dirty="0" smtClean="0">
                <a:solidFill>
                  <a:srgbClr val="FF0000"/>
                </a:solidFill>
              </a:rPr>
              <a:t>besmet</a:t>
            </a:r>
            <a:r>
              <a:rPr lang="nl-NL" dirty="0" smtClean="0">
                <a:solidFill>
                  <a:schemeClr val="tx1"/>
                </a:solidFill>
              </a:rPr>
              <a:t> kunt worden door </a:t>
            </a:r>
            <a:r>
              <a:rPr lang="nl-NL" dirty="0" smtClean="0">
                <a:solidFill>
                  <a:srgbClr val="FF0000"/>
                </a:solidFill>
              </a:rPr>
              <a:t>seksueel contact.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Je kunt een bacterie of virus overdragen via speeksel, voorvocht, vaginaal vocht, sperma en bloed.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vier meest voorkomende  </a:t>
            </a:r>
            <a:r>
              <a:rPr lang="nl-NL" dirty="0" smtClean="0">
                <a:solidFill>
                  <a:srgbClr val="FF0000"/>
                </a:solidFill>
              </a:rPr>
              <a:t>Soa’s</a:t>
            </a:r>
            <a:r>
              <a:rPr lang="nl-NL" dirty="0" smtClean="0">
                <a:solidFill>
                  <a:schemeClr val="tx1"/>
                </a:solidFill>
              </a:rPr>
              <a:t> in Nederland zijn: </a:t>
            </a:r>
            <a:r>
              <a:rPr lang="nl-NL" dirty="0" smtClean="0">
                <a:solidFill>
                  <a:srgbClr val="FF0000"/>
                </a:solidFill>
              </a:rPr>
              <a:t>chlamydia</a:t>
            </a:r>
            <a:r>
              <a:rPr lang="nl-NL" dirty="0" smtClean="0">
                <a:solidFill>
                  <a:schemeClr val="tx1"/>
                </a:solidFill>
              </a:rPr>
              <a:t>, </a:t>
            </a:r>
            <a:r>
              <a:rPr lang="nl-NL" b="1" dirty="0" smtClean="0">
                <a:solidFill>
                  <a:srgbClr val="FF0000"/>
                </a:solidFill>
              </a:rPr>
              <a:t>gonorroe</a:t>
            </a:r>
            <a:r>
              <a:rPr lang="nl-NL" dirty="0" smtClean="0">
                <a:solidFill>
                  <a:srgbClr val="FF0000"/>
                </a:solidFill>
              </a:rPr>
              <a:t>, genitale wratten </a:t>
            </a:r>
            <a:r>
              <a:rPr lang="nl-NL" dirty="0" smtClean="0">
                <a:solidFill>
                  <a:schemeClr val="tx1"/>
                </a:solidFill>
              </a:rPr>
              <a:t>en </a:t>
            </a:r>
            <a:r>
              <a:rPr lang="nl-NL" dirty="0" smtClean="0">
                <a:solidFill>
                  <a:srgbClr val="FF0000"/>
                </a:solidFill>
              </a:rPr>
              <a:t>herpes genitalis.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Zie tabel op blz. 64/65  overzicht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0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3.2.4	Hersenbloeding en herseninfarct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veel voorkomend neurologische aandoening is het </a:t>
            </a:r>
            <a:r>
              <a:rPr lang="nl-NL" dirty="0" smtClean="0">
                <a:solidFill>
                  <a:srgbClr val="FF0000"/>
                </a:solidFill>
              </a:rPr>
              <a:t>Cerebraal Vasculair Accident (</a:t>
            </a:r>
            <a:r>
              <a:rPr lang="nl-NL" b="1" dirty="0" smtClean="0">
                <a:solidFill>
                  <a:srgbClr val="FF0000"/>
                </a:solidFill>
              </a:rPr>
              <a:t>CVA</a:t>
            </a:r>
            <a:r>
              <a:rPr lang="nl-NL" dirty="0" smtClean="0">
                <a:solidFill>
                  <a:srgbClr val="FF0000"/>
                </a:solidFill>
              </a:rPr>
              <a:t>).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Dit betekend letterlijk een </a:t>
            </a:r>
            <a:r>
              <a:rPr lang="nl-NL" dirty="0" smtClean="0">
                <a:solidFill>
                  <a:srgbClr val="FF0000"/>
                </a:solidFill>
              </a:rPr>
              <a:t>ongeluk in de hersenen; bloedingen of stolsels in de bloedvaten.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Dit veroorzaakt </a:t>
            </a:r>
            <a:r>
              <a:rPr lang="nl-NL" dirty="0" smtClean="0">
                <a:solidFill>
                  <a:srgbClr val="FF0000"/>
                </a:solidFill>
              </a:rPr>
              <a:t>hersenbeschadiging.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Een veel voorkomend voorbeeld van een </a:t>
            </a:r>
            <a:r>
              <a:rPr lang="nl-NL" b="1" dirty="0" smtClean="0">
                <a:solidFill>
                  <a:srgbClr val="FF0000"/>
                </a:solidFill>
              </a:rPr>
              <a:t>CVA</a:t>
            </a:r>
            <a:r>
              <a:rPr lang="nl-NL" dirty="0" smtClean="0">
                <a:solidFill>
                  <a:srgbClr val="FF0000"/>
                </a:solidFill>
              </a:rPr>
              <a:t>  is een </a:t>
            </a:r>
            <a:r>
              <a:rPr lang="nl-NL" b="1" dirty="0" smtClean="0">
                <a:solidFill>
                  <a:srgbClr val="FF0000"/>
                </a:solidFill>
              </a:rPr>
              <a:t>Herseninfarct</a:t>
            </a:r>
            <a:r>
              <a:rPr lang="nl-NL" dirty="0" smtClean="0">
                <a:solidFill>
                  <a:srgbClr val="FF0000"/>
                </a:solidFill>
              </a:rPr>
              <a:t>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Dan wordt de </a:t>
            </a:r>
            <a:r>
              <a:rPr lang="nl-NL" dirty="0" smtClean="0">
                <a:solidFill>
                  <a:srgbClr val="FF0000"/>
                </a:solidFill>
              </a:rPr>
              <a:t>doorbloeding</a:t>
            </a:r>
            <a:r>
              <a:rPr lang="nl-NL" dirty="0" smtClean="0">
                <a:solidFill>
                  <a:schemeClr val="tx1"/>
                </a:solidFill>
              </a:rPr>
              <a:t>  van een bloedvat voor </a:t>
            </a:r>
            <a:r>
              <a:rPr lang="nl-NL" dirty="0" smtClean="0">
                <a:solidFill>
                  <a:srgbClr val="FF0000"/>
                </a:solidFill>
              </a:rPr>
              <a:t>korte</a:t>
            </a:r>
            <a:r>
              <a:rPr lang="nl-NL" dirty="0" smtClean="0">
                <a:solidFill>
                  <a:schemeClr val="tx1"/>
                </a:solidFill>
              </a:rPr>
              <a:t> of </a:t>
            </a:r>
            <a:r>
              <a:rPr lang="nl-NL" dirty="0" smtClean="0">
                <a:solidFill>
                  <a:srgbClr val="FF0000"/>
                </a:solidFill>
              </a:rPr>
              <a:t>langere</a:t>
            </a:r>
            <a:r>
              <a:rPr lang="nl-NL" dirty="0" smtClean="0">
                <a:solidFill>
                  <a:schemeClr val="tx1"/>
                </a:solidFill>
              </a:rPr>
              <a:t> tijd </a:t>
            </a:r>
            <a:r>
              <a:rPr lang="nl-NL" dirty="0" smtClean="0">
                <a:solidFill>
                  <a:srgbClr val="FF0000"/>
                </a:solidFill>
              </a:rPr>
              <a:t>afgesloten.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Er kunnen hierdoor veel klachten optreden bijvoorbeeld: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De aansturing van de </a:t>
            </a:r>
            <a:r>
              <a:rPr lang="nl-NL" dirty="0" smtClean="0">
                <a:solidFill>
                  <a:srgbClr val="FF0000"/>
                </a:solidFill>
              </a:rPr>
              <a:t>spieren</a:t>
            </a:r>
            <a:r>
              <a:rPr lang="nl-NL" dirty="0" smtClean="0">
                <a:solidFill>
                  <a:schemeClr val="tx1"/>
                </a:solidFill>
              </a:rPr>
              <a:t>, horen, </a:t>
            </a:r>
            <a:r>
              <a:rPr lang="nl-NL" dirty="0" smtClean="0">
                <a:solidFill>
                  <a:srgbClr val="FF0000"/>
                </a:solidFill>
              </a:rPr>
              <a:t>spreken</a:t>
            </a:r>
            <a:r>
              <a:rPr lang="nl-NL" dirty="0" smtClean="0">
                <a:solidFill>
                  <a:schemeClr val="tx1"/>
                </a:solidFill>
              </a:rPr>
              <a:t>, zien en </a:t>
            </a:r>
            <a:r>
              <a:rPr lang="nl-NL" dirty="0" smtClean="0">
                <a:solidFill>
                  <a:srgbClr val="FF0000"/>
                </a:solidFill>
              </a:rPr>
              <a:t>ruiken</a:t>
            </a:r>
            <a:r>
              <a:rPr lang="nl-NL" dirty="0" smtClean="0">
                <a:solidFill>
                  <a:schemeClr val="tx1"/>
                </a:solidFill>
              </a:rPr>
              <a:t> kunnen </a:t>
            </a:r>
            <a:r>
              <a:rPr lang="nl-NL" dirty="0" smtClean="0">
                <a:solidFill>
                  <a:srgbClr val="FF0000"/>
                </a:solidFill>
              </a:rPr>
              <a:t>verstoord</a:t>
            </a:r>
            <a:r>
              <a:rPr lang="nl-NL" dirty="0" smtClean="0">
                <a:solidFill>
                  <a:schemeClr val="tx1"/>
                </a:solidFill>
              </a:rPr>
              <a:t> raken door een </a:t>
            </a:r>
            <a:r>
              <a:rPr lang="nl-NL" dirty="0" smtClean="0">
                <a:solidFill>
                  <a:srgbClr val="FF0000"/>
                </a:solidFill>
              </a:rPr>
              <a:t>herseninfarct</a:t>
            </a:r>
          </a:p>
          <a:p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543" y="3297651"/>
            <a:ext cx="3491457" cy="297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2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Hersenbloeding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6969" y="2082212"/>
            <a:ext cx="8596668" cy="3880773"/>
          </a:xfrm>
        </p:spPr>
        <p:txBody>
          <a:bodyPr/>
          <a:lstStyle/>
          <a:p>
            <a:r>
              <a:rPr lang="nl-NL" dirty="0" smtClean="0"/>
              <a:t>Een ander voorbeeld van een </a:t>
            </a:r>
            <a:r>
              <a:rPr lang="nl-NL" dirty="0" smtClean="0">
                <a:solidFill>
                  <a:srgbClr val="FF0000"/>
                </a:solidFill>
              </a:rPr>
              <a:t>CVA</a:t>
            </a:r>
            <a:r>
              <a:rPr lang="nl-NL" dirty="0" smtClean="0"/>
              <a:t> is een </a:t>
            </a:r>
            <a:r>
              <a:rPr lang="nl-NL" dirty="0" smtClean="0">
                <a:solidFill>
                  <a:srgbClr val="FF0000"/>
                </a:solidFill>
              </a:rPr>
              <a:t>hersenbloeding.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Dan </a:t>
            </a:r>
            <a:r>
              <a:rPr lang="nl-NL" dirty="0" smtClean="0">
                <a:solidFill>
                  <a:srgbClr val="FF0000"/>
                </a:solidFill>
              </a:rPr>
              <a:t>barst</a:t>
            </a:r>
            <a:r>
              <a:rPr lang="nl-NL" dirty="0" smtClean="0">
                <a:solidFill>
                  <a:schemeClr val="tx1"/>
                </a:solidFill>
              </a:rPr>
              <a:t> er een </a:t>
            </a:r>
            <a:r>
              <a:rPr lang="nl-NL" dirty="0" smtClean="0">
                <a:solidFill>
                  <a:srgbClr val="FF0000"/>
                </a:solidFill>
              </a:rPr>
              <a:t>bloedvat</a:t>
            </a:r>
            <a:r>
              <a:rPr lang="nl-NL" dirty="0" smtClean="0">
                <a:solidFill>
                  <a:schemeClr val="tx1"/>
                </a:solidFill>
              </a:rPr>
              <a:t> en raken de hersenen beschadigt door het </a:t>
            </a:r>
            <a:r>
              <a:rPr lang="nl-NL" dirty="0" smtClean="0">
                <a:solidFill>
                  <a:srgbClr val="FF0000"/>
                </a:solidFill>
              </a:rPr>
              <a:t>bloed</a:t>
            </a:r>
            <a:r>
              <a:rPr lang="nl-NL" dirty="0" smtClean="0">
                <a:solidFill>
                  <a:schemeClr val="tx1"/>
                </a:solidFill>
              </a:rPr>
              <a:t> dat op plaatsen komt waar het niet hoort.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Bloed</a:t>
            </a:r>
            <a:r>
              <a:rPr lang="nl-NL" dirty="0" smtClean="0">
                <a:solidFill>
                  <a:schemeClr val="tx1"/>
                </a:solidFill>
              </a:rPr>
              <a:t> kan gaan </a:t>
            </a:r>
            <a:r>
              <a:rPr lang="nl-NL" dirty="0" smtClean="0">
                <a:solidFill>
                  <a:srgbClr val="FF0000"/>
                </a:solidFill>
              </a:rPr>
              <a:t>stollen</a:t>
            </a:r>
            <a:r>
              <a:rPr lang="nl-NL" dirty="0" smtClean="0">
                <a:solidFill>
                  <a:schemeClr val="tx1"/>
                </a:solidFill>
              </a:rPr>
              <a:t> waardoor er te veel </a:t>
            </a:r>
            <a:r>
              <a:rPr lang="nl-NL" dirty="0" smtClean="0">
                <a:solidFill>
                  <a:srgbClr val="FF0000"/>
                </a:solidFill>
              </a:rPr>
              <a:t>druk</a:t>
            </a:r>
            <a:r>
              <a:rPr lang="nl-NL" dirty="0" smtClean="0">
                <a:solidFill>
                  <a:schemeClr val="tx1"/>
                </a:solidFill>
              </a:rPr>
              <a:t> komt in de </a:t>
            </a:r>
            <a:r>
              <a:rPr lang="nl-NL" dirty="0" smtClean="0">
                <a:solidFill>
                  <a:srgbClr val="FF0000"/>
                </a:solidFill>
              </a:rPr>
              <a:t>hersenen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Een </a:t>
            </a:r>
            <a:r>
              <a:rPr lang="nl-NL" dirty="0" smtClean="0">
                <a:solidFill>
                  <a:srgbClr val="FF0000"/>
                </a:solidFill>
              </a:rPr>
              <a:t>hersenbloeding</a:t>
            </a:r>
            <a:r>
              <a:rPr lang="nl-NL" dirty="0" smtClean="0">
                <a:solidFill>
                  <a:schemeClr val="tx1"/>
                </a:solidFill>
              </a:rPr>
              <a:t> kan ontstaan door een </a:t>
            </a:r>
            <a:r>
              <a:rPr lang="nl-NL" dirty="0" smtClean="0">
                <a:solidFill>
                  <a:srgbClr val="FF0000"/>
                </a:solidFill>
              </a:rPr>
              <a:t>zwakke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plek</a:t>
            </a:r>
            <a:r>
              <a:rPr lang="nl-NL" dirty="0" smtClean="0">
                <a:solidFill>
                  <a:schemeClr val="tx1"/>
                </a:solidFill>
              </a:rPr>
              <a:t> in een </a:t>
            </a:r>
            <a:r>
              <a:rPr lang="nl-NL" dirty="0" smtClean="0">
                <a:solidFill>
                  <a:srgbClr val="FF0000"/>
                </a:solidFill>
              </a:rPr>
              <a:t>bloedvat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Net als bij een herseninfarct zijn de </a:t>
            </a:r>
            <a:r>
              <a:rPr lang="nl-NL" dirty="0" smtClean="0">
                <a:solidFill>
                  <a:srgbClr val="FF0000"/>
                </a:solidFill>
              </a:rPr>
              <a:t>symptomen afhankelijk </a:t>
            </a:r>
            <a:r>
              <a:rPr lang="nl-NL" dirty="0" smtClean="0">
                <a:solidFill>
                  <a:schemeClr val="tx1"/>
                </a:solidFill>
              </a:rPr>
              <a:t>van de </a:t>
            </a:r>
            <a:r>
              <a:rPr lang="nl-NL" dirty="0" smtClean="0">
                <a:solidFill>
                  <a:srgbClr val="FF0000"/>
                </a:solidFill>
              </a:rPr>
              <a:t>plek </a:t>
            </a:r>
            <a:r>
              <a:rPr lang="nl-NL" dirty="0" smtClean="0">
                <a:solidFill>
                  <a:schemeClr val="tx1"/>
                </a:solidFill>
              </a:rPr>
              <a:t>in de </a:t>
            </a:r>
            <a:r>
              <a:rPr lang="nl-NL" dirty="0" smtClean="0">
                <a:solidFill>
                  <a:srgbClr val="FF0000"/>
                </a:solidFill>
              </a:rPr>
              <a:t>hersenen </a:t>
            </a:r>
            <a:r>
              <a:rPr lang="nl-NL" dirty="0" smtClean="0">
                <a:solidFill>
                  <a:schemeClr val="tx1"/>
                </a:solidFill>
              </a:rPr>
              <a:t>waar de </a:t>
            </a:r>
            <a:r>
              <a:rPr lang="nl-NL" dirty="0" smtClean="0">
                <a:solidFill>
                  <a:srgbClr val="FF0000"/>
                </a:solidFill>
              </a:rPr>
              <a:t>beschadiging optreed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3" y="1489166"/>
            <a:ext cx="2418804" cy="241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9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/>
              <a:t>3.2.5	Ziekten van uitscheidingsorgaan en darmen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Nieren</a:t>
            </a:r>
            <a:r>
              <a:rPr lang="nl-NL" dirty="0" smtClean="0"/>
              <a:t>, </a:t>
            </a:r>
            <a:r>
              <a:rPr lang="nl-NL" dirty="0" smtClean="0">
                <a:solidFill>
                  <a:srgbClr val="FF0000"/>
                </a:solidFill>
              </a:rPr>
              <a:t>blaas</a:t>
            </a:r>
            <a:r>
              <a:rPr lang="nl-NL" dirty="0" smtClean="0"/>
              <a:t> en </a:t>
            </a:r>
            <a:r>
              <a:rPr lang="nl-NL" dirty="0" smtClean="0">
                <a:solidFill>
                  <a:srgbClr val="FF0000"/>
                </a:solidFill>
              </a:rPr>
              <a:t>urinebuis</a:t>
            </a:r>
            <a:r>
              <a:rPr lang="nl-NL" dirty="0" smtClean="0"/>
              <a:t> zijn belangrijke </a:t>
            </a:r>
            <a:r>
              <a:rPr lang="nl-NL" dirty="0" smtClean="0">
                <a:solidFill>
                  <a:srgbClr val="FF0000"/>
                </a:solidFill>
              </a:rPr>
              <a:t>uitscheidingsorganen.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Nieren </a:t>
            </a:r>
            <a:r>
              <a:rPr lang="nl-NL" dirty="0" smtClean="0">
                <a:solidFill>
                  <a:schemeClr val="tx1"/>
                </a:solidFill>
              </a:rPr>
              <a:t>vervullen een belangrijke functie bij het </a:t>
            </a:r>
            <a:r>
              <a:rPr lang="nl-NL" dirty="0" smtClean="0">
                <a:solidFill>
                  <a:srgbClr val="FF0000"/>
                </a:solidFill>
              </a:rPr>
              <a:t>uitscheiden van afvalstoffen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Nieren produceren ook </a:t>
            </a:r>
            <a:r>
              <a:rPr lang="nl-NL" dirty="0" smtClean="0">
                <a:solidFill>
                  <a:srgbClr val="FF0000"/>
                </a:solidFill>
              </a:rPr>
              <a:t>hormonen</a:t>
            </a:r>
            <a:r>
              <a:rPr lang="nl-NL" dirty="0" smtClean="0">
                <a:solidFill>
                  <a:schemeClr val="tx1"/>
                </a:solidFill>
              </a:rPr>
              <a:t> die de </a:t>
            </a:r>
            <a:r>
              <a:rPr lang="nl-NL" dirty="0" smtClean="0">
                <a:solidFill>
                  <a:srgbClr val="FF0000"/>
                </a:solidFill>
              </a:rPr>
              <a:t>vochtbalans</a:t>
            </a:r>
            <a:r>
              <a:rPr lang="nl-NL" dirty="0" smtClean="0">
                <a:solidFill>
                  <a:schemeClr val="tx1"/>
                </a:solidFill>
              </a:rPr>
              <a:t> in je lichaam regelen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 Als je nieren </a:t>
            </a:r>
            <a:r>
              <a:rPr lang="nl-NL" dirty="0" smtClean="0">
                <a:solidFill>
                  <a:srgbClr val="FF0000"/>
                </a:solidFill>
              </a:rPr>
              <a:t>niet functioneren </a:t>
            </a:r>
            <a:r>
              <a:rPr lang="nl-NL" dirty="0" smtClean="0">
                <a:solidFill>
                  <a:schemeClr val="tx1"/>
                </a:solidFill>
              </a:rPr>
              <a:t>kun je overlijden er blijven dan te veel </a:t>
            </a:r>
            <a:r>
              <a:rPr lang="nl-NL" dirty="0" smtClean="0">
                <a:solidFill>
                  <a:srgbClr val="FF0000"/>
                </a:solidFill>
              </a:rPr>
              <a:t>afvalstoffen</a:t>
            </a:r>
            <a:r>
              <a:rPr lang="nl-NL" dirty="0" smtClean="0">
                <a:solidFill>
                  <a:schemeClr val="tx1"/>
                </a:solidFill>
              </a:rPr>
              <a:t> in je lichaam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Omdat je lichaam vergiftigd raakt, ben je vermoeid en verzwakt.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 </a:t>
            </a:r>
            <a:r>
              <a:rPr lang="nl-NL" dirty="0" smtClean="0">
                <a:solidFill>
                  <a:srgbClr val="FF0000"/>
                </a:solidFill>
              </a:rPr>
              <a:t>slecht functionerende </a:t>
            </a:r>
            <a:r>
              <a:rPr lang="nl-NL" dirty="0" smtClean="0">
                <a:solidFill>
                  <a:schemeClr val="tx1"/>
                </a:solidFill>
              </a:rPr>
              <a:t>nieren kan je je bloed laten </a:t>
            </a:r>
            <a:r>
              <a:rPr lang="nl-NL" dirty="0" smtClean="0">
                <a:solidFill>
                  <a:srgbClr val="FF0000"/>
                </a:solidFill>
              </a:rPr>
              <a:t>spoelen</a:t>
            </a:r>
            <a:r>
              <a:rPr lang="nl-NL" dirty="0" smtClean="0">
                <a:solidFill>
                  <a:schemeClr val="tx1"/>
                </a:solidFill>
              </a:rPr>
              <a:t> door </a:t>
            </a:r>
            <a:r>
              <a:rPr lang="nl-NL" dirty="0" smtClean="0">
                <a:solidFill>
                  <a:srgbClr val="FF0000"/>
                </a:solidFill>
              </a:rPr>
              <a:t>nierdialyse</a:t>
            </a:r>
          </a:p>
          <a:p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787" y="3997235"/>
            <a:ext cx="3754435" cy="286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39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Blaasontsteking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</a:t>
            </a:r>
            <a:r>
              <a:rPr lang="nl-NL" dirty="0" smtClean="0">
                <a:solidFill>
                  <a:srgbClr val="FF0000"/>
                </a:solidFill>
              </a:rPr>
              <a:t>blaasontsteking</a:t>
            </a:r>
            <a:r>
              <a:rPr lang="nl-NL" dirty="0" smtClean="0"/>
              <a:t> is een </a:t>
            </a:r>
            <a:r>
              <a:rPr lang="nl-NL" dirty="0" smtClean="0">
                <a:solidFill>
                  <a:srgbClr val="FF0000"/>
                </a:solidFill>
              </a:rPr>
              <a:t>ontsteking</a:t>
            </a:r>
            <a:r>
              <a:rPr lang="nl-NL" dirty="0" smtClean="0"/>
              <a:t> van de </a:t>
            </a:r>
            <a:r>
              <a:rPr lang="nl-NL" dirty="0" smtClean="0">
                <a:solidFill>
                  <a:srgbClr val="FF0000"/>
                </a:solidFill>
              </a:rPr>
              <a:t>blaaswand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Blaasontsteking </a:t>
            </a:r>
            <a:r>
              <a:rPr lang="nl-NL" dirty="0" smtClean="0">
                <a:solidFill>
                  <a:schemeClr val="tx1"/>
                </a:solidFill>
              </a:rPr>
              <a:t>wordt </a:t>
            </a:r>
            <a:r>
              <a:rPr lang="nl-NL" dirty="0" smtClean="0">
                <a:solidFill>
                  <a:srgbClr val="FF0000"/>
                </a:solidFill>
              </a:rPr>
              <a:t>veroorzaakt</a:t>
            </a:r>
            <a:r>
              <a:rPr lang="nl-NL" dirty="0" smtClean="0">
                <a:solidFill>
                  <a:schemeClr val="tx1"/>
                </a:solidFill>
              </a:rPr>
              <a:t> door een </a:t>
            </a:r>
            <a:r>
              <a:rPr lang="nl-NL" dirty="0" smtClean="0">
                <a:solidFill>
                  <a:srgbClr val="FF0000"/>
                </a:solidFill>
              </a:rPr>
              <a:t>bacterie</a:t>
            </a:r>
            <a:r>
              <a:rPr lang="nl-NL" dirty="0" smtClean="0">
                <a:solidFill>
                  <a:schemeClr val="tx1"/>
                </a:solidFill>
              </a:rPr>
              <a:t> die via de </a:t>
            </a:r>
            <a:r>
              <a:rPr lang="nl-NL" dirty="0" smtClean="0">
                <a:solidFill>
                  <a:srgbClr val="FF0000"/>
                </a:solidFill>
              </a:rPr>
              <a:t>urinebuis</a:t>
            </a:r>
            <a:r>
              <a:rPr lang="nl-NL" dirty="0" smtClean="0">
                <a:solidFill>
                  <a:schemeClr val="tx1"/>
                </a:solidFill>
              </a:rPr>
              <a:t> in de blaas komt en vervolgens </a:t>
            </a:r>
            <a:r>
              <a:rPr lang="nl-NL" dirty="0" smtClean="0">
                <a:solidFill>
                  <a:srgbClr val="FF0000"/>
                </a:solidFill>
              </a:rPr>
              <a:t>de blaas infecteert,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Blaasontsteking </a:t>
            </a:r>
            <a:r>
              <a:rPr lang="nl-NL" dirty="0" smtClean="0">
                <a:solidFill>
                  <a:schemeClr val="tx1"/>
                </a:solidFill>
              </a:rPr>
              <a:t>komt vaker voor bij vrouwen als bij mannen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Bij </a:t>
            </a:r>
            <a:r>
              <a:rPr lang="nl-NL" dirty="0" smtClean="0">
                <a:solidFill>
                  <a:srgbClr val="FF0000"/>
                </a:solidFill>
              </a:rPr>
              <a:t>kinderen</a:t>
            </a:r>
            <a:r>
              <a:rPr lang="nl-NL" dirty="0" smtClean="0">
                <a:solidFill>
                  <a:schemeClr val="tx1"/>
                </a:solidFill>
              </a:rPr>
              <a:t> kan de ontsteking zich voor doen door een </a:t>
            </a:r>
            <a:r>
              <a:rPr lang="nl-NL" dirty="0" smtClean="0">
                <a:solidFill>
                  <a:srgbClr val="FF0000"/>
                </a:solidFill>
              </a:rPr>
              <a:t>afwijking</a:t>
            </a:r>
            <a:r>
              <a:rPr lang="nl-NL" dirty="0" smtClean="0">
                <a:solidFill>
                  <a:schemeClr val="tx1"/>
                </a:solidFill>
              </a:rPr>
              <a:t> in de urinewegen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Is de ontsteking </a:t>
            </a:r>
            <a:r>
              <a:rPr lang="nl-NL" dirty="0" smtClean="0">
                <a:solidFill>
                  <a:srgbClr val="FF0000"/>
                </a:solidFill>
              </a:rPr>
              <a:t>chronisch</a:t>
            </a:r>
            <a:r>
              <a:rPr lang="nl-NL" dirty="0" smtClean="0">
                <a:solidFill>
                  <a:schemeClr val="tx1"/>
                </a:solidFill>
              </a:rPr>
              <a:t>, dan wordt dit veroorzaakt door een beschadiging van het slijmvlies.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Symptomen</a:t>
            </a:r>
            <a:r>
              <a:rPr lang="nl-NL" dirty="0" smtClean="0">
                <a:solidFill>
                  <a:schemeClr val="tx1"/>
                </a:solidFill>
              </a:rPr>
              <a:t>: vaak plassen, brandende pijn tijdens plassen, sterk ruikende urine, soms bloed in de urine en zeurende pijn in je onderbuik.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130" y="2609306"/>
            <a:ext cx="3015887" cy="226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1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Ga naar welzijn.angerenstein.nl</a:t>
            </a:r>
          </a:p>
          <a:p>
            <a:r>
              <a:rPr lang="nl-NL" dirty="0" smtClean="0"/>
              <a:t>Ga </a:t>
            </a:r>
            <a:r>
              <a:rPr lang="nl-NL" dirty="0"/>
              <a:t>dan naar </a:t>
            </a:r>
            <a:r>
              <a:rPr lang="nl-NL" dirty="0" smtClean="0"/>
              <a:t>Ontwikkeling en omgeving thema 3 ziektebeelden</a:t>
            </a:r>
          </a:p>
          <a:p>
            <a:r>
              <a:rPr lang="nl-NL" dirty="0" smtClean="0"/>
              <a:t>Naar </a:t>
            </a:r>
            <a:r>
              <a:rPr lang="nl-NL" dirty="0"/>
              <a:t>VW thema 3</a:t>
            </a:r>
            <a:r>
              <a:rPr lang="nl-NL" dirty="0" smtClean="0"/>
              <a:t>(bovenste </a:t>
            </a:r>
            <a:r>
              <a:rPr lang="nl-NL" dirty="0"/>
              <a:t>bestandje van de twee)</a:t>
            </a:r>
          </a:p>
          <a:p>
            <a:r>
              <a:rPr lang="nl-NL" dirty="0"/>
              <a:t>Maak </a:t>
            </a:r>
            <a:r>
              <a:rPr lang="nl-NL" dirty="0" smtClean="0"/>
              <a:t>opdracht 4, 5 </a:t>
            </a:r>
            <a:r>
              <a:rPr lang="nl-NL" dirty="0"/>
              <a:t>&amp; </a:t>
            </a:r>
            <a:r>
              <a:rPr lang="nl-NL" dirty="0" smtClean="0"/>
              <a:t>6 en 7,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bij de </a:t>
            </a:r>
            <a:r>
              <a:rPr lang="nl-NL" dirty="0" smtClean="0"/>
              <a:t>toets week) </a:t>
            </a:r>
            <a:r>
              <a:rPr lang="nl-NL" dirty="0"/>
              <a:t>je bewijs van inzet en voorwaarde om bij de toets een geldig cijfer te kunnen halen.</a:t>
            </a:r>
          </a:p>
          <a:p>
            <a:r>
              <a:rPr lang="nl-NL" dirty="0"/>
              <a:t>Aan het eind van deze les bespreken we de opdrachten na</a:t>
            </a:r>
          </a:p>
          <a:p>
            <a:r>
              <a:rPr lang="nl-NL" dirty="0"/>
              <a:t>Vóór de toets: inleveren alle gemaakte lesopdrachten (in één mail alle bestanden) naar </a:t>
            </a:r>
            <a:r>
              <a:rPr lang="nl-NL" b="1" dirty="0" smtClean="0"/>
              <a:t>f.groen@noorderpoort.nl    </a:t>
            </a:r>
            <a:r>
              <a:rPr lang="nl-NL" dirty="0" smtClean="0"/>
              <a:t>                                                                                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924" y="4205486"/>
            <a:ext cx="1835876" cy="183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36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Thema 3 Ziektebeelden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Ontwikkeling en omgeving, 978 90 3722 362 0</a:t>
            </a:r>
          </a:p>
          <a:p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36" y="3166682"/>
            <a:ext cx="3090663" cy="296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47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Doelstellingen van dit thema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Je: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</a:t>
            </a:r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herkent symptomen van veelvoorkomende acute ziektes en </a:t>
            </a:r>
            <a:r>
              <a:rPr lang="nl-NL" dirty="0" smtClean="0">
                <a:solidFill>
                  <a:srgbClr val="FF0000"/>
                </a:solidFill>
              </a:rPr>
              <a:t>		  	aandoeningen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	herkent symptomen van veelvoorkomende chronische ziektes, aandoeningen </a:t>
            </a:r>
            <a:r>
              <a:rPr lang="nl-NL" dirty="0" smtClean="0">
                <a:solidFill>
                  <a:srgbClr val="FF0000"/>
                </a:solidFill>
              </a:rPr>
              <a:t>	en </a:t>
            </a:r>
            <a:r>
              <a:rPr lang="nl-NL" dirty="0">
                <a:solidFill>
                  <a:srgbClr val="FF0000"/>
                </a:solidFill>
              </a:rPr>
              <a:t>beperkingen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	beschrijft oorzaken van veelvoorkomende acute ziektes en aandoeningen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	beschrijft oorzaken van veelvoorkomende chronische ziektes en </a:t>
            </a:r>
            <a:r>
              <a:rPr lang="nl-NL" dirty="0" smtClean="0">
                <a:solidFill>
                  <a:srgbClr val="FF0000"/>
                </a:solidFill>
              </a:rPr>
              <a:t>	aandoeningen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•	presenteert met een fictieve casus de ziekte van Huntington en laat zien </a:t>
            </a:r>
            <a:r>
              <a:rPr lang="nl-NL" dirty="0" smtClean="0">
                <a:solidFill>
                  <a:srgbClr val="FF0000"/>
                </a:solidFill>
              </a:rPr>
              <a:t>	wat </a:t>
            </a:r>
            <a:r>
              <a:rPr lang="nl-NL" dirty="0">
                <a:solidFill>
                  <a:srgbClr val="FF0000"/>
                </a:solidFill>
              </a:rPr>
              <a:t>de gevolgen zijn voor de cliënt.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8598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3.1 Veel voorkomende ziekten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3.1.1	Stoornis en beperking</a:t>
            </a:r>
          </a:p>
          <a:p>
            <a:r>
              <a:rPr lang="nl-NL" dirty="0"/>
              <a:t>3.1.2	Acute ziekte en chronische ziekte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901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3.1 Veel voorkomende </a:t>
            </a:r>
            <a:r>
              <a:rPr lang="nl-NL" dirty="0" smtClean="0"/>
              <a:t>ziekten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3.1.1	Stoornis en beperking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Ziektebeelden, stoornissen en beperkingen kunnen zich voordoen als </a:t>
            </a:r>
            <a:r>
              <a:rPr lang="nl-NL" dirty="0" smtClean="0">
                <a:solidFill>
                  <a:srgbClr val="FF0000"/>
                </a:solidFill>
              </a:rPr>
              <a:t>acute</a:t>
            </a:r>
            <a:r>
              <a:rPr lang="nl-NL" dirty="0" smtClean="0"/>
              <a:t> </a:t>
            </a:r>
            <a:r>
              <a:rPr lang="nl-NL" dirty="0"/>
              <a:t>ziekte of </a:t>
            </a:r>
            <a:r>
              <a:rPr lang="nl-NL" dirty="0">
                <a:solidFill>
                  <a:srgbClr val="FF0000"/>
                </a:solidFill>
              </a:rPr>
              <a:t>chronische</a:t>
            </a:r>
            <a:r>
              <a:rPr lang="nl-NL" dirty="0"/>
              <a:t> </a:t>
            </a:r>
            <a:r>
              <a:rPr lang="nl-NL" dirty="0" smtClean="0"/>
              <a:t>ziekte</a:t>
            </a:r>
          </a:p>
          <a:p>
            <a:endParaRPr lang="nl-NL" dirty="0" smtClean="0"/>
          </a:p>
          <a:p>
            <a:r>
              <a:rPr lang="nl-NL" dirty="0" smtClean="0"/>
              <a:t>Een </a:t>
            </a:r>
            <a:r>
              <a:rPr lang="nl-NL" dirty="0" smtClean="0">
                <a:solidFill>
                  <a:srgbClr val="FF0000"/>
                </a:solidFill>
              </a:rPr>
              <a:t>stoornis</a:t>
            </a:r>
            <a:r>
              <a:rPr lang="nl-NL" dirty="0" smtClean="0"/>
              <a:t>  duidt op een </a:t>
            </a:r>
            <a:r>
              <a:rPr lang="nl-NL" b="1" dirty="0" smtClean="0"/>
              <a:t>afwijking</a:t>
            </a:r>
            <a:r>
              <a:rPr lang="nl-NL" dirty="0" smtClean="0"/>
              <a:t> in je </a:t>
            </a:r>
            <a:r>
              <a:rPr lang="nl-NL" b="1" dirty="0" smtClean="0"/>
              <a:t>lichaam</a:t>
            </a:r>
            <a:r>
              <a:rPr lang="nl-NL" dirty="0" smtClean="0"/>
              <a:t> of </a:t>
            </a:r>
            <a:r>
              <a:rPr lang="nl-NL" b="1" dirty="0" smtClean="0"/>
              <a:t>geest</a:t>
            </a:r>
            <a:r>
              <a:rPr lang="nl-NL" dirty="0" smtClean="0"/>
              <a:t> of het </a:t>
            </a:r>
            <a:r>
              <a:rPr lang="nl-NL" b="1" dirty="0" smtClean="0"/>
              <a:t>functioneren</a:t>
            </a:r>
            <a:r>
              <a:rPr lang="nl-NL" dirty="0" smtClean="0"/>
              <a:t> daarvan.</a:t>
            </a:r>
          </a:p>
          <a:p>
            <a:r>
              <a:rPr lang="nl-NL" dirty="0" smtClean="0"/>
              <a:t>Voorbeeld: geheugen stoornis.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Het begrip </a:t>
            </a:r>
            <a:r>
              <a:rPr lang="nl-NL" dirty="0" smtClean="0">
                <a:solidFill>
                  <a:srgbClr val="FF0000"/>
                </a:solidFill>
              </a:rPr>
              <a:t>beperking duidt op verminderd functioneren </a:t>
            </a:r>
            <a:r>
              <a:rPr lang="nl-NL" dirty="0" smtClean="0">
                <a:solidFill>
                  <a:schemeClr val="tx1"/>
                </a:solidFill>
              </a:rPr>
              <a:t>door de </a:t>
            </a:r>
            <a:r>
              <a:rPr lang="nl-NL" dirty="0" smtClean="0">
                <a:solidFill>
                  <a:srgbClr val="FF0000"/>
                </a:solidFill>
              </a:rPr>
              <a:t>gevolgen</a:t>
            </a:r>
            <a:r>
              <a:rPr lang="nl-NL" dirty="0" smtClean="0">
                <a:solidFill>
                  <a:schemeClr val="tx1"/>
                </a:solidFill>
              </a:rPr>
              <a:t> van een </a:t>
            </a:r>
            <a:r>
              <a:rPr lang="nl-NL" dirty="0" smtClean="0">
                <a:solidFill>
                  <a:srgbClr val="FF0000"/>
                </a:solidFill>
              </a:rPr>
              <a:t>ziekte</a:t>
            </a:r>
            <a:r>
              <a:rPr lang="nl-NL" dirty="0" smtClean="0">
                <a:solidFill>
                  <a:schemeClr val="tx1"/>
                </a:solidFill>
              </a:rPr>
              <a:t> of </a:t>
            </a:r>
            <a:r>
              <a:rPr lang="nl-NL" dirty="0" smtClean="0">
                <a:solidFill>
                  <a:srgbClr val="FF0000"/>
                </a:solidFill>
              </a:rPr>
              <a:t>aandoening.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165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3.1.2	Acute ziekte en chronische ziekte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</a:t>
            </a:r>
            <a:r>
              <a:rPr lang="nl-NL" dirty="0" smtClean="0">
                <a:solidFill>
                  <a:srgbClr val="FF0000"/>
                </a:solidFill>
              </a:rPr>
              <a:t>acute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ziekte</a:t>
            </a:r>
            <a:r>
              <a:rPr lang="nl-NL" dirty="0" smtClean="0"/>
              <a:t> treed </a:t>
            </a:r>
            <a:r>
              <a:rPr lang="nl-NL" b="1" dirty="0" smtClean="0"/>
              <a:t>plotseling</a:t>
            </a:r>
            <a:r>
              <a:rPr lang="nl-NL" dirty="0" smtClean="0"/>
              <a:t> en </a:t>
            </a:r>
            <a:r>
              <a:rPr lang="nl-NL" b="1" dirty="0" smtClean="0"/>
              <a:t>onverwacht</a:t>
            </a:r>
            <a:r>
              <a:rPr lang="nl-NL" dirty="0" smtClean="0"/>
              <a:t> op en kan ook snel weer verdwijnen.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Een </a:t>
            </a:r>
            <a:r>
              <a:rPr lang="nl-NL" dirty="0" smtClean="0">
                <a:solidFill>
                  <a:srgbClr val="FF0000"/>
                </a:solidFill>
              </a:rPr>
              <a:t>chronische ziekte </a:t>
            </a:r>
            <a:r>
              <a:rPr lang="nl-NL" dirty="0" smtClean="0"/>
              <a:t>ontstaat </a:t>
            </a:r>
            <a:r>
              <a:rPr lang="nl-NL" dirty="0" smtClean="0">
                <a:solidFill>
                  <a:srgbClr val="FF0000"/>
                </a:solidFill>
              </a:rPr>
              <a:t>geleidelijk</a:t>
            </a:r>
            <a:r>
              <a:rPr lang="nl-NL" dirty="0" smtClean="0"/>
              <a:t> en kan </a:t>
            </a:r>
            <a:r>
              <a:rPr lang="nl-NL" dirty="0" smtClean="0">
                <a:solidFill>
                  <a:srgbClr val="FF0000"/>
                </a:solidFill>
              </a:rPr>
              <a:t>langdurige</a:t>
            </a:r>
            <a:r>
              <a:rPr lang="nl-NL" dirty="0" smtClean="0"/>
              <a:t> klachten veroorzaken.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387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3.2 Acute ziektebeelden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3.2.1	Verkoudheid en </a:t>
            </a:r>
            <a:r>
              <a:rPr lang="nl-NL" dirty="0" smtClean="0"/>
              <a:t>griep</a:t>
            </a:r>
          </a:p>
          <a:p>
            <a:endParaRPr lang="nl-NL" dirty="0"/>
          </a:p>
          <a:p>
            <a:r>
              <a:rPr lang="nl-NL" dirty="0"/>
              <a:t>3.2.2	Allergische </a:t>
            </a:r>
            <a:r>
              <a:rPr lang="nl-NL" dirty="0" smtClean="0"/>
              <a:t>reactie</a:t>
            </a:r>
          </a:p>
          <a:p>
            <a:endParaRPr lang="nl-NL" dirty="0"/>
          </a:p>
          <a:p>
            <a:r>
              <a:rPr lang="nl-NL" dirty="0" smtClean="0"/>
              <a:t>3.2.3	Seksueel overdraagbare aandoeningen</a:t>
            </a:r>
          </a:p>
          <a:p>
            <a:endParaRPr lang="nl-NL" dirty="0" smtClean="0"/>
          </a:p>
          <a:p>
            <a:r>
              <a:rPr lang="nl-NL" dirty="0" smtClean="0"/>
              <a:t>3.2.4	Hersenbloeding en herseninfarct</a:t>
            </a:r>
          </a:p>
          <a:p>
            <a:endParaRPr lang="nl-NL" dirty="0" smtClean="0"/>
          </a:p>
          <a:p>
            <a:r>
              <a:rPr lang="nl-NL" dirty="0" smtClean="0"/>
              <a:t>3.2.5</a:t>
            </a:r>
            <a:r>
              <a:rPr lang="nl-NL" dirty="0"/>
              <a:t>	Ziekten van uitscheidingsorgaan en darmen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713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3.2.1	Verkoudheid en griep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Verkoudheid</a:t>
            </a:r>
            <a:r>
              <a:rPr lang="nl-NL" dirty="0" smtClean="0"/>
              <a:t> is een veel voorkomende </a:t>
            </a:r>
            <a:r>
              <a:rPr lang="nl-NL" dirty="0" smtClean="0">
                <a:solidFill>
                  <a:srgbClr val="FF0000"/>
                </a:solidFill>
              </a:rPr>
              <a:t>acute</a:t>
            </a:r>
            <a:r>
              <a:rPr lang="nl-NL" dirty="0" smtClean="0"/>
              <a:t> ziekte</a:t>
            </a:r>
          </a:p>
          <a:p>
            <a:endParaRPr lang="nl-NL" dirty="0" smtClean="0"/>
          </a:p>
          <a:p>
            <a:r>
              <a:rPr lang="nl-NL" dirty="0" smtClean="0"/>
              <a:t>Je herkent </a:t>
            </a:r>
            <a:r>
              <a:rPr lang="nl-NL" dirty="0" smtClean="0">
                <a:solidFill>
                  <a:srgbClr val="FF0000"/>
                </a:solidFill>
              </a:rPr>
              <a:t>verkoudheid</a:t>
            </a:r>
            <a:r>
              <a:rPr lang="nl-NL" dirty="0" smtClean="0"/>
              <a:t> aan: </a:t>
            </a:r>
            <a:r>
              <a:rPr lang="nl-NL" dirty="0" smtClean="0">
                <a:solidFill>
                  <a:srgbClr val="FF0000"/>
                </a:solidFill>
              </a:rPr>
              <a:t>hoofdpijn, loopneus, zere keel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Bij </a:t>
            </a:r>
            <a:r>
              <a:rPr lang="nl-NL" dirty="0" smtClean="0">
                <a:solidFill>
                  <a:srgbClr val="FF0000"/>
                </a:solidFill>
              </a:rPr>
              <a:t>griep </a:t>
            </a:r>
            <a:r>
              <a:rPr lang="nl-NL" dirty="0" smtClean="0">
                <a:solidFill>
                  <a:schemeClr val="tx1"/>
                </a:solidFill>
              </a:rPr>
              <a:t>heb je naast </a:t>
            </a:r>
            <a:r>
              <a:rPr lang="nl-NL" dirty="0" smtClean="0">
                <a:solidFill>
                  <a:srgbClr val="FF0000"/>
                </a:solidFill>
              </a:rPr>
              <a:t>verkoudheid</a:t>
            </a:r>
            <a:r>
              <a:rPr lang="nl-NL" dirty="0" smtClean="0">
                <a:solidFill>
                  <a:schemeClr val="tx1"/>
                </a:solidFill>
              </a:rPr>
              <a:t> ook </a:t>
            </a:r>
            <a:r>
              <a:rPr lang="nl-NL" dirty="0" smtClean="0">
                <a:solidFill>
                  <a:srgbClr val="FF0000"/>
                </a:solidFill>
              </a:rPr>
              <a:t>koorts</a:t>
            </a:r>
            <a:r>
              <a:rPr lang="nl-NL" dirty="0" smtClean="0">
                <a:solidFill>
                  <a:schemeClr val="tx1"/>
                </a:solidFill>
              </a:rPr>
              <a:t> en </a:t>
            </a:r>
            <a:r>
              <a:rPr lang="nl-NL" dirty="0" smtClean="0">
                <a:solidFill>
                  <a:srgbClr val="FF0000"/>
                </a:solidFill>
              </a:rPr>
              <a:t>spierpijn </a:t>
            </a:r>
            <a:r>
              <a:rPr lang="nl-NL" dirty="0" smtClean="0">
                <a:solidFill>
                  <a:schemeClr val="tx1"/>
                </a:solidFill>
              </a:rPr>
              <a:t>(meestal s ’winters)</a:t>
            </a:r>
          </a:p>
          <a:p>
            <a:pPr marL="0" indent="0">
              <a:buNone/>
            </a:pP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Griep kan het lichaam verzwakken en complicaties veroorzaken</a:t>
            </a:r>
          </a:p>
          <a:p>
            <a:pPr lvl="7"/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851" y="262028"/>
            <a:ext cx="3336744" cy="333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0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3.2.2	Allergische reactie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Allergie</a:t>
            </a:r>
            <a:r>
              <a:rPr lang="nl-NL" dirty="0" smtClean="0"/>
              <a:t> is een overgevoelige reactie van het lichaam.</a:t>
            </a:r>
          </a:p>
          <a:p>
            <a:r>
              <a:rPr lang="nl-NL" dirty="0" smtClean="0"/>
              <a:t>Roodheid , zwelling, pijn en jeuk zijn veel voorkomende symptomen.</a:t>
            </a:r>
          </a:p>
          <a:p>
            <a:r>
              <a:rPr lang="nl-NL" dirty="0" smtClean="0"/>
              <a:t>Het gaat om reacties van </a:t>
            </a:r>
            <a:r>
              <a:rPr lang="nl-NL" dirty="0" smtClean="0">
                <a:solidFill>
                  <a:srgbClr val="FF0000"/>
                </a:solidFill>
              </a:rPr>
              <a:t>allergeen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Allergeen</a:t>
            </a:r>
            <a:r>
              <a:rPr lang="nl-NL" dirty="0" smtClean="0">
                <a:solidFill>
                  <a:srgbClr val="FF0000"/>
                </a:solidFill>
              </a:rPr>
              <a:t> is de stof of prikkel die de overgevoelige reactie veroorzaakt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Voorbeeld: </a:t>
            </a:r>
            <a:r>
              <a:rPr lang="nl-NL" dirty="0" smtClean="0">
                <a:solidFill>
                  <a:srgbClr val="FF0000"/>
                </a:solidFill>
              </a:rPr>
              <a:t>hooi koorts </a:t>
            </a:r>
            <a:r>
              <a:rPr lang="nl-NL" dirty="0" smtClean="0">
                <a:solidFill>
                  <a:schemeClr val="tx1"/>
                </a:solidFill>
              </a:rPr>
              <a:t>wordt veroorzaakt door stuifmeel.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Als behandeling wordt dan vaak </a:t>
            </a:r>
            <a:r>
              <a:rPr lang="nl-NL" dirty="0" smtClean="0">
                <a:solidFill>
                  <a:srgbClr val="FF0000"/>
                </a:solidFill>
              </a:rPr>
              <a:t>histamine</a:t>
            </a:r>
            <a:r>
              <a:rPr lang="nl-NL" dirty="0" smtClean="0">
                <a:solidFill>
                  <a:schemeClr val="tx1"/>
                </a:solidFill>
              </a:rPr>
              <a:t> gebruikt,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290" y="1930401"/>
            <a:ext cx="3569062" cy="356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1275</TotalTime>
  <Words>706</Words>
  <Application>Microsoft Office PowerPoint</Application>
  <PresentationFormat>Breedbeeld</PresentationFormat>
  <Paragraphs>104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Thema 3 Ziektebeelden</vt:lpstr>
      <vt:lpstr> Thema 3 Ziektebeelden </vt:lpstr>
      <vt:lpstr>Doelstellingen van dit thema</vt:lpstr>
      <vt:lpstr>3.1 Veel voorkomende ziekten</vt:lpstr>
      <vt:lpstr>3.1 Veel voorkomende ziekten 3.1.1 Stoornis en beperking </vt:lpstr>
      <vt:lpstr>3.1.2 Acute ziekte en chronische ziekte </vt:lpstr>
      <vt:lpstr>3.2 Acute ziektebeelden</vt:lpstr>
      <vt:lpstr>3.2.1 Verkoudheid en griep </vt:lpstr>
      <vt:lpstr>3.2.2 Allergische reactie </vt:lpstr>
      <vt:lpstr>3.2.3 Seksueel overdraagbare aandoeningen</vt:lpstr>
      <vt:lpstr>3.2.4 Hersenbloeding en herseninfarct </vt:lpstr>
      <vt:lpstr>Hersenbloeding</vt:lpstr>
      <vt:lpstr>3.2.5 Ziekten van uitscheidingsorgaan en darmen </vt:lpstr>
      <vt:lpstr>Blaasontsteking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Toon Groen</dc:creator>
  <cp:lastModifiedBy>Toon Groen</cp:lastModifiedBy>
  <cp:revision>30</cp:revision>
  <dcterms:created xsi:type="dcterms:W3CDTF">2019-11-14T17:32:35Z</dcterms:created>
  <dcterms:modified xsi:type="dcterms:W3CDTF">2019-11-17T12:29:06Z</dcterms:modified>
</cp:coreProperties>
</file>