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7" r:id="rId6"/>
    <p:sldId id="274" r:id="rId7"/>
    <p:sldId id="258" r:id="rId8"/>
    <p:sldId id="260" r:id="rId9"/>
    <p:sldId id="261" r:id="rId10"/>
    <p:sldId id="270" r:id="rId11"/>
    <p:sldId id="262" r:id="rId12"/>
    <p:sldId id="263" r:id="rId13"/>
    <p:sldId id="264" r:id="rId14"/>
    <p:sldId id="265" r:id="rId15"/>
    <p:sldId id="259" r:id="rId16"/>
    <p:sldId id="271" r:id="rId17"/>
    <p:sldId id="267" r:id="rId18"/>
    <p:sldId id="268" r:id="rId19"/>
    <p:sldId id="269" r:id="rId20"/>
    <p:sldId id="272" r:id="rId21"/>
    <p:sldId id="273" r:id="rId22"/>
    <p:sldId id="276" r:id="rId23"/>
    <p:sldId id="275" r:id="rId24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5A690-9A98-4728-AFA1-E4099B202708}" type="datetimeFigureOut">
              <a:rPr lang="nl-NL" smtClean="0"/>
              <a:t>12-11-2019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F61CB-A140-4026-B5C2-3D6845358E84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5A690-9A98-4728-AFA1-E4099B202708}" type="datetimeFigureOut">
              <a:rPr lang="nl-NL" smtClean="0"/>
              <a:t>12-11-2019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F61CB-A140-4026-B5C2-3D6845358E84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5A690-9A98-4728-AFA1-E4099B202708}" type="datetimeFigureOut">
              <a:rPr lang="nl-NL" smtClean="0"/>
              <a:t>12-11-2019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F61CB-A140-4026-B5C2-3D6845358E84}" type="slidenum">
              <a:rPr lang="nl-NL" smtClean="0"/>
              <a:t>‹nr.›</a:t>
            </a:fld>
            <a:endParaRPr lang="nl-NL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5A690-9A98-4728-AFA1-E4099B202708}" type="datetimeFigureOut">
              <a:rPr lang="nl-NL" smtClean="0"/>
              <a:t>12-11-2019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F61CB-A140-4026-B5C2-3D6845358E84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5A690-9A98-4728-AFA1-E4099B202708}" type="datetimeFigureOut">
              <a:rPr lang="nl-NL" smtClean="0"/>
              <a:t>12-11-2019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F61CB-A140-4026-B5C2-3D6845358E84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5A690-9A98-4728-AFA1-E4099B202708}" type="datetimeFigureOut">
              <a:rPr lang="nl-NL" smtClean="0"/>
              <a:t>12-11-2019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F61CB-A140-4026-B5C2-3D6845358E84}" type="slidenum">
              <a:rPr lang="nl-NL" smtClean="0"/>
              <a:t>‹nr.›</a:t>
            </a:fld>
            <a:endParaRPr lang="nl-NL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5A690-9A98-4728-AFA1-E4099B202708}" type="datetimeFigureOut">
              <a:rPr lang="nl-NL" smtClean="0"/>
              <a:t>12-11-2019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F61CB-A140-4026-B5C2-3D6845358E84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5A690-9A98-4728-AFA1-E4099B202708}" type="datetimeFigureOut">
              <a:rPr lang="nl-NL" smtClean="0"/>
              <a:t>12-11-2019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F61CB-A140-4026-B5C2-3D6845358E84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5A690-9A98-4728-AFA1-E4099B202708}" type="datetimeFigureOut">
              <a:rPr lang="nl-NL" smtClean="0"/>
              <a:t>12-11-2019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F61CB-A140-4026-B5C2-3D6845358E84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5A690-9A98-4728-AFA1-E4099B202708}" type="datetimeFigureOut">
              <a:rPr lang="nl-NL" smtClean="0"/>
              <a:t>12-11-2019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F61CB-A140-4026-B5C2-3D6845358E84}" type="slidenum">
              <a:rPr lang="nl-NL" smtClean="0"/>
              <a:t>‹nr.›</a:t>
            </a:fld>
            <a:endParaRPr lang="nl-NL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D5A690-9A98-4728-AFA1-E4099B202708}" type="datetimeFigureOut">
              <a:rPr lang="nl-NL" smtClean="0"/>
              <a:t>12-11-2019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9F61CB-A140-4026-B5C2-3D6845358E84}" type="slidenum">
              <a:rPr lang="nl-NL" smtClean="0"/>
              <a:t>‹nr.›</a:t>
            </a:fld>
            <a:endParaRPr lang="nl-NL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44D5A690-9A98-4728-AFA1-E4099B202708}" type="datetimeFigureOut">
              <a:rPr lang="nl-NL" smtClean="0"/>
              <a:t>12-11-2019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FC9F61CB-A140-4026-B5C2-3D6845358E84}" type="slidenum">
              <a:rPr lang="nl-NL" smtClean="0"/>
              <a:t>‹nr.›</a:t>
            </a:fld>
            <a:endParaRPr lang="nl-NL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nl-NL" sz="5400" dirty="0"/>
              <a:t>VAATCHIRURGIE</a:t>
            </a:r>
            <a:br>
              <a:rPr lang="nl-NL" sz="5400" dirty="0"/>
            </a:br>
            <a:r>
              <a:rPr lang="nl-NL" sz="5400" dirty="0"/>
              <a:t>UMCG </a:t>
            </a:r>
            <a:br>
              <a:rPr lang="nl-NL" sz="5400" dirty="0"/>
            </a:br>
            <a:r>
              <a:rPr lang="nl-NL" sz="5400" dirty="0"/>
              <a:t>verpleegafdeling C4VA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789040"/>
            <a:ext cx="3245346" cy="20186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12764537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872067" y="548680"/>
            <a:ext cx="7408333" cy="5577483"/>
          </a:xfrm>
        </p:spPr>
        <p:txBody>
          <a:bodyPr>
            <a:normAutofit/>
          </a:bodyPr>
          <a:lstStyle/>
          <a:p>
            <a:r>
              <a:rPr lang="nl-NL" sz="2800" b="1" dirty="0"/>
              <a:t>Oorzaken aortadissectie:</a:t>
            </a:r>
          </a:p>
          <a:p>
            <a:endParaRPr lang="nl-NL" sz="2800" b="1" dirty="0"/>
          </a:p>
          <a:p>
            <a:r>
              <a:rPr lang="nl-NL" dirty="0"/>
              <a:t>- degeneratie middelste wand van het bloedvat, atherosclerose</a:t>
            </a:r>
          </a:p>
          <a:p>
            <a:endParaRPr lang="nl-NL" dirty="0"/>
          </a:p>
          <a:p>
            <a:r>
              <a:rPr lang="nl-NL" dirty="0"/>
              <a:t>- arteritis, ontsteking bloedvat -&gt; verzwakking -&gt; scheur</a:t>
            </a:r>
          </a:p>
          <a:p>
            <a:endParaRPr lang="nl-NL" dirty="0"/>
          </a:p>
          <a:p>
            <a:r>
              <a:rPr lang="nl-NL" dirty="0"/>
              <a:t>Zwakke hartkleppen</a:t>
            </a:r>
          </a:p>
          <a:p>
            <a:endParaRPr lang="nl-NL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 flipH="1">
            <a:off x="395536" y="338328"/>
            <a:ext cx="61664" cy="66336"/>
          </a:xfrm>
        </p:spPr>
        <p:txBody>
          <a:bodyPr>
            <a:normAutofit fontScale="90000"/>
          </a:bodyPr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07355246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872067" y="1700808"/>
            <a:ext cx="7408333" cy="4425355"/>
          </a:xfrm>
        </p:spPr>
        <p:txBody>
          <a:bodyPr/>
          <a:lstStyle/>
          <a:p>
            <a:r>
              <a:rPr lang="nl-NL" dirty="0"/>
              <a:t>Operatief door inhechten </a:t>
            </a:r>
          </a:p>
          <a:p>
            <a:pPr marL="0" indent="0">
              <a:buNone/>
            </a:pPr>
            <a:r>
              <a:rPr lang="nl-NL" dirty="0"/>
              <a:t>prothese altijd bij type A</a:t>
            </a:r>
          </a:p>
          <a:p>
            <a:endParaRPr lang="nl-NL" dirty="0"/>
          </a:p>
          <a:p>
            <a:pPr>
              <a:buFontTx/>
              <a:buChar char="-"/>
            </a:pPr>
            <a:r>
              <a:rPr lang="nl-NL" dirty="0"/>
              <a:t>Conservatief door </a:t>
            </a:r>
          </a:p>
          <a:p>
            <a:pPr marL="0" indent="0">
              <a:buNone/>
            </a:pPr>
            <a:r>
              <a:rPr lang="nl-NL" dirty="0"/>
              <a:t>bloeddrukregulatie bij type B</a:t>
            </a:r>
          </a:p>
          <a:p>
            <a:r>
              <a:rPr lang="nl-NL" dirty="0"/>
              <a:t>Streef &lt;120 diastole</a:t>
            </a:r>
          </a:p>
          <a:p>
            <a:r>
              <a:rPr lang="nl-NL" dirty="0"/>
              <a:t>Risico’s door ingreep te groot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Behandeling dissectie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8400" y="2348880"/>
            <a:ext cx="2324056" cy="36958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8077184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251520" y="1920073"/>
            <a:ext cx="7408333" cy="3450696"/>
          </a:xfrm>
        </p:spPr>
        <p:txBody>
          <a:bodyPr/>
          <a:lstStyle/>
          <a:p>
            <a:pPr marL="0" indent="0">
              <a:buNone/>
            </a:pPr>
            <a:r>
              <a:rPr lang="nl-NL" dirty="0"/>
              <a:t>Wondtoilet</a:t>
            </a:r>
          </a:p>
          <a:p>
            <a:pPr marL="0" indent="0">
              <a:buNone/>
            </a:pPr>
            <a:r>
              <a:rPr lang="nl-NL" dirty="0"/>
              <a:t>Dotteren + stent</a:t>
            </a:r>
          </a:p>
          <a:p>
            <a:pPr marL="0" indent="0">
              <a:buNone/>
            </a:pPr>
            <a:r>
              <a:rPr lang="nl-NL" dirty="0"/>
              <a:t>Bypass</a:t>
            </a:r>
          </a:p>
          <a:p>
            <a:pPr marL="0" indent="0">
              <a:buNone/>
            </a:pPr>
            <a:r>
              <a:rPr lang="nl-NL" dirty="0"/>
              <a:t>Amputatie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Diabetische voet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17032"/>
            <a:ext cx="3514725" cy="258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700808"/>
            <a:ext cx="5231169" cy="194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3081" y="3749564"/>
            <a:ext cx="3294221" cy="2457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49508001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Kleine wondjes, grote gevolgen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1" y="2924944"/>
            <a:ext cx="4050999" cy="3156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924944"/>
            <a:ext cx="3934132" cy="3156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846658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Dotterprocedure beenvaten</a:t>
            </a:r>
          </a:p>
        </p:txBody>
      </p:sp>
      <p:sp>
        <p:nvSpPr>
          <p:cNvPr id="5" name="Tekstvak 4"/>
          <p:cNvSpPr txBox="1"/>
          <p:nvPr/>
        </p:nvSpPr>
        <p:spPr>
          <a:xfrm>
            <a:off x="597431" y="2146355"/>
            <a:ext cx="633670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>
                <a:solidFill>
                  <a:schemeClr val="tx2"/>
                </a:solidFill>
              </a:rPr>
              <a:t>Probleem:	verstopping bloedvat been</a:t>
            </a:r>
          </a:p>
          <a:p>
            <a:r>
              <a:rPr lang="nl-NL" sz="2000" b="1" dirty="0">
                <a:solidFill>
                  <a:schemeClr val="tx2"/>
                </a:solidFill>
              </a:rPr>
              <a:t>Oorzaak:	atherosclerose</a:t>
            </a:r>
          </a:p>
          <a:p>
            <a:r>
              <a:rPr lang="nl-NL" sz="2000" b="1" dirty="0">
                <a:solidFill>
                  <a:schemeClr val="tx2"/>
                </a:solidFill>
              </a:rPr>
              <a:t>		trombus</a:t>
            </a:r>
          </a:p>
          <a:p>
            <a:r>
              <a:rPr lang="nl-NL" sz="2000" b="1" dirty="0">
                <a:solidFill>
                  <a:schemeClr val="tx2"/>
                </a:solidFill>
              </a:rPr>
              <a:t>		diabetes</a:t>
            </a:r>
          </a:p>
          <a:p>
            <a:r>
              <a:rPr lang="nl-NL" sz="2000" b="1" dirty="0">
                <a:solidFill>
                  <a:schemeClr val="tx2"/>
                </a:solidFill>
              </a:rPr>
              <a:t>Doel dotteren:	minimale ingreep, </a:t>
            </a:r>
          </a:p>
          <a:p>
            <a:r>
              <a:rPr lang="nl-NL" sz="2000" b="1" dirty="0">
                <a:solidFill>
                  <a:schemeClr val="tx2"/>
                </a:solidFill>
              </a:rPr>
              <a:t>		maximaal resultaat</a:t>
            </a:r>
          </a:p>
          <a:p>
            <a:endParaRPr lang="nl-NL" sz="2000" b="1" dirty="0">
              <a:solidFill>
                <a:schemeClr val="tx2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112751"/>
            <a:ext cx="4478821" cy="37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9864009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Bypass benen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32855"/>
            <a:ext cx="2808312" cy="26493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kstvak 4"/>
          <p:cNvSpPr txBox="1"/>
          <p:nvPr/>
        </p:nvSpPr>
        <p:spPr>
          <a:xfrm>
            <a:off x="395536" y="4869160"/>
            <a:ext cx="81369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b="1" dirty="0">
                <a:solidFill>
                  <a:schemeClr val="tx2"/>
                </a:solidFill>
              </a:rPr>
              <a:t>Probleem: 	Verstopping grote beenvaten</a:t>
            </a:r>
          </a:p>
          <a:p>
            <a:r>
              <a:rPr lang="nl-NL" sz="2000" b="1" dirty="0">
                <a:solidFill>
                  <a:schemeClr val="tx2"/>
                </a:solidFill>
              </a:rPr>
              <a:t>Oorzaak: 	Atherosclerose</a:t>
            </a:r>
          </a:p>
          <a:p>
            <a:r>
              <a:rPr lang="nl-NL" sz="2000" b="1" dirty="0">
                <a:solidFill>
                  <a:schemeClr val="tx2"/>
                </a:solidFill>
              </a:rPr>
              <a:t>		diabetes</a:t>
            </a:r>
          </a:p>
          <a:p>
            <a:r>
              <a:rPr lang="nl-NL" sz="2000" b="1" dirty="0">
                <a:solidFill>
                  <a:schemeClr val="tx2"/>
                </a:solidFill>
              </a:rPr>
              <a:t>Doel operatie:	verstopping verhelpen met een bypass waardoor 			bloedvoorziening  verbeterd</a:t>
            </a:r>
          </a:p>
          <a:p>
            <a:r>
              <a:rPr lang="nl-NL" sz="2000" b="1" dirty="0">
                <a:solidFill>
                  <a:schemeClr val="tx2"/>
                </a:solidFill>
              </a:rPr>
              <a:t>Verpleegkundige aandachtspunten na bypass ok?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916833"/>
            <a:ext cx="3441891" cy="2865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 flipH="1">
            <a:off x="9684568" y="5805264"/>
            <a:ext cx="540073" cy="360770"/>
          </a:xfrm>
          <a:ln>
            <a:solidFill>
              <a:schemeClr val="accent1"/>
            </a:solidFill>
          </a:ln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18217858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Aneurysma buik</a:t>
            </a:r>
          </a:p>
        </p:txBody>
      </p:sp>
      <p:sp>
        <p:nvSpPr>
          <p:cNvPr id="4" name="Tekstvak 3"/>
          <p:cNvSpPr txBox="1"/>
          <p:nvPr/>
        </p:nvSpPr>
        <p:spPr>
          <a:xfrm>
            <a:off x="251520" y="4149080"/>
            <a:ext cx="554461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>
                <a:solidFill>
                  <a:schemeClr val="tx2"/>
                </a:solidFill>
              </a:rPr>
              <a:t>Normale doorsnee aorta 2 cm</a:t>
            </a:r>
          </a:p>
          <a:p>
            <a:endParaRPr lang="nl-NL" b="1" dirty="0">
              <a:solidFill>
                <a:schemeClr val="tx2"/>
              </a:solidFill>
            </a:endParaRPr>
          </a:p>
          <a:p>
            <a:r>
              <a:rPr lang="nl-NL" b="1" dirty="0">
                <a:solidFill>
                  <a:schemeClr val="tx2"/>
                </a:solidFill>
              </a:rPr>
              <a:t>Toevalsbevinding aneurysma of bij klachten</a:t>
            </a:r>
          </a:p>
          <a:p>
            <a:endParaRPr lang="nl-NL" b="1" dirty="0">
              <a:solidFill>
                <a:schemeClr val="tx2"/>
              </a:solidFill>
            </a:endParaRPr>
          </a:p>
          <a:p>
            <a:r>
              <a:rPr lang="nl-NL" b="1" dirty="0">
                <a:solidFill>
                  <a:schemeClr val="tx2"/>
                </a:solidFill>
              </a:rPr>
              <a:t>Risico op ruptuur:	 vanaf 5 cm bij vrouw tot 5,5 cm bij 		 </a:t>
            </a:r>
            <a:r>
              <a:rPr lang="nl-NL" b="1" dirty="0" err="1">
                <a:solidFill>
                  <a:schemeClr val="tx2"/>
                </a:solidFill>
              </a:rPr>
              <a:t>man</a:t>
            </a:r>
            <a:r>
              <a:rPr lang="nl-NL" b="1" dirty="0" err="1">
                <a:solidFill>
                  <a:schemeClr val="tx2"/>
                </a:solidFill>
                <a:sym typeface="Wingdings" panose="05000000000000000000" pitchFamily="2" charset="2"/>
              </a:rPr>
              <a:t>hoge</a:t>
            </a:r>
            <a:r>
              <a:rPr lang="nl-NL" b="1" dirty="0">
                <a:solidFill>
                  <a:schemeClr val="tx2"/>
                </a:solidFill>
                <a:sym typeface="Wingdings" panose="05000000000000000000" pitchFamily="2" charset="2"/>
              </a:rPr>
              <a:t> mortaliteit !</a:t>
            </a:r>
          </a:p>
          <a:p>
            <a:endParaRPr lang="nl-NL" b="1" dirty="0">
              <a:solidFill>
                <a:schemeClr val="tx2"/>
              </a:solidFill>
              <a:sym typeface="Wingdings" panose="05000000000000000000" pitchFamily="2" charset="2"/>
            </a:endParaRPr>
          </a:p>
          <a:p>
            <a:r>
              <a:rPr lang="nl-NL" b="1" dirty="0">
                <a:solidFill>
                  <a:schemeClr val="tx2"/>
                </a:solidFill>
                <a:sym typeface="Wingdings" panose="05000000000000000000" pitchFamily="2" charset="2"/>
              </a:rPr>
              <a:t>Operatie uitschakelen aneurysma </a:t>
            </a:r>
            <a:r>
              <a:rPr lang="nl-NL" b="1" dirty="0" err="1">
                <a:solidFill>
                  <a:schemeClr val="tx2"/>
                </a:solidFill>
                <a:sym typeface="Wingdings" panose="05000000000000000000" pitchFamily="2" charset="2"/>
              </a:rPr>
              <a:t>dmv</a:t>
            </a:r>
            <a:r>
              <a:rPr lang="nl-NL" b="1" dirty="0">
                <a:solidFill>
                  <a:schemeClr val="tx2"/>
                </a:solidFill>
                <a:sym typeface="Wingdings" panose="05000000000000000000" pitchFamily="2" charset="2"/>
              </a:rPr>
              <a:t> prothese</a:t>
            </a:r>
            <a:endParaRPr lang="nl-NL" b="1" dirty="0">
              <a:solidFill>
                <a:schemeClr val="tx2"/>
              </a:solidFill>
            </a:endParaRPr>
          </a:p>
          <a:p>
            <a:endParaRPr lang="nl-NL" b="1" u="sng" dirty="0">
              <a:solidFill>
                <a:schemeClr val="tx2"/>
              </a:solidFill>
            </a:endParaRPr>
          </a:p>
          <a:p>
            <a:endParaRPr lang="nl-NL" b="1" u="sng" dirty="0">
              <a:solidFill>
                <a:schemeClr val="tx2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340768"/>
            <a:ext cx="3456384" cy="2753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628800"/>
            <a:ext cx="4286345" cy="30100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8954971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Open AAA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4565745"/>
            <a:ext cx="3168352" cy="2292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868982"/>
            <a:ext cx="2952328" cy="2583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>
          <a:xfrm>
            <a:off x="755576" y="1983696"/>
            <a:ext cx="7408333" cy="4469639"/>
          </a:xfrm>
        </p:spPr>
        <p:txBody>
          <a:bodyPr/>
          <a:lstStyle/>
          <a:p>
            <a:r>
              <a:rPr lang="nl-NL" dirty="0"/>
              <a:t>Laparotomie</a:t>
            </a:r>
          </a:p>
          <a:p>
            <a:r>
              <a:rPr lang="nl-NL" dirty="0"/>
              <a:t>Post ok IC opname</a:t>
            </a:r>
          </a:p>
          <a:p>
            <a:r>
              <a:rPr lang="nl-NL" dirty="0"/>
              <a:t>Risico complicaties</a:t>
            </a:r>
          </a:p>
          <a:p>
            <a:r>
              <a:rPr lang="nl-NL" dirty="0"/>
              <a:t>Lange ligduur</a:t>
            </a:r>
          </a:p>
          <a:p>
            <a:endParaRPr lang="nl-NL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55071"/>
            <a:ext cx="3051296" cy="4061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5050427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Endo</a:t>
            </a:r>
            <a:r>
              <a:rPr lang="nl-NL" dirty="0"/>
              <a:t> AAA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Via lies</a:t>
            </a:r>
          </a:p>
          <a:p>
            <a:r>
              <a:rPr lang="nl-NL" dirty="0"/>
              <a:t>Radiologisch</a:t>
            </a:r>
          </a:p>
          <a:p>
            <a:r>
              <a:rPr lang="nl-NL" dirty="0"/>
              <a:t>Weinig complicaties</a:t>
            </a:r>
          </a:p>
          <a:p>
            <a:r>
              <a:rPr lang="nl-NL" dirty="0"/>
              <a:t>Korte ligduur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9452" y="2348880"/>
            <a:ext cx="5342994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0709475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nl-NL" dirty="0"/>
              <a:t>Twee opties als patiënt naar ziekenhuis gebracht is:</a:t>
            </a:r>
          </a:p>
          <a:p>
            <a:pPr marL="0" indent="0">
              <a:buNone/>
            </a:pPr>
            <a:r>
              <a:rPr lang="nl-NL" dirty="0"/>
              <a:t>1. </a:t>
            </a:r>
            <a:r>
              <a:rPr lang="nl-NL" dirty="0" err="1"/>
              <a:t>Zsm</a:t>
            </a:r>
            <a:r>
              <a:rPr lang="nl-NL" dirty="0"/>
              <a:t> weer naar huis</a:t>
            </a:r>
          </a:p>
          <a:p>
            <a:r>
              <a:rPr lang="nl-NL" dirty="0"/>
              <a:t>Transport ambulance nog mogelijk? </a:t>
            </a:r>
          </a:p>
          <a:p>
            <a:r>
              <a:rPr lang="nl-NL" dirty="0"/>
              <a:t>Palliatieve  thuiszorg, middelen en materialen, </a:t>
            </a:r>
          </a:p>
          <a:p>
            <a:r>
              <a:rPr lang="nl-NL" dirty="0"/>
              <a:t>Huisarts neemt zorg over</a:t>
            </a:r>
          </a:p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dirty="0"/>
              <a:t>2. Bij opname 1 persoonskamer</a:t>
            </a:r>
          </a:p>
          <a:p>
            <a:r>
              <a:rPr lang="nl-NL" dirty="0"/>
              <a:t> </a:t>
            </a:r>
            <a:r>
              <a:rPr lang="nl-NL" dirty="0" err="1"/>
              <a:t>rooming</a:t>
            </a:r>
            <a:r>
              <a:rPr lang="nl-NL" dirty="0"/>
              <a:t> in familie, warme zorg, </a:t>
            </a:r>
            <a:r>
              <a:rPr lang="nl-NL" dirty="0" err="1"/>
              <a:t>tlc</a:t>
            </a:r>
            <a:endParaRPr lang="nl-NL" dirty="0"/>
          </a:p>
          <a:p>
            <a:r>
              <a:rPr lang="nl-NL" dirty="0"/>
              <a:t>Palliatieve sedatie keuze</a:t>
            </a:r>
          </a:p>
          <a:p>
            <a:r>
              <a:rPr lang="nl-NL" dirty="0"/>
              <a:t>Mogelijkheid tot bewust afscheid nemen van familie</a:t>
            </a:r>
          </a:p>
          <a:p>
            <a:r>
              <a:rPr lang="nl-NL" dirty="0"/>
              <a:t>Tijdsduur tot overlijden van paar uur tot paar dagen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Niets doen is ook een optie…..</a:t>
            </a:r>
          </a:p>
        </p:txBody>
      </p:sp>
    </p:spTree>
    <p:extLst>
      <p:ext uri="{BB962C8B-B14F-4D97-AF65-F5344CB8AC3E}">
        <p14:creationId xmlns:p14="http://schemas.microsoft.com/office/powerpoint/2010/main" val="15294929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l-NL" dirty="0"/>
              <a:t>Wie zijn wij?</a:t>
            </a:r>
            <a:br>
              <a:rPr lang="nl-NL" dirty="0"/>
            </a:br>
            <a:endParaRPr lang="nl-NL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>
          <a:xfrm>
            <a:off x="683568" y="1556792"/>
            <a:ext cx="7408333" cy="3450696"/>
          </a:xfrm>
        </p:spPr>
        <p:txBody>
          <a:bodyPr/>
          <a:lstStyle/>
          <a:p>
            <a:pPr marL="0" indent="0">
              <a:buNone/>
            </a:pPr>
            <a:r>
              <a:rPr lang="nl-NL" b="1" dirty="0"/>
              <a:t>Jenny Bosker		regieverpleegkundige C4VA</a:t>
            </a:r>
          </a:p>
          <a:p>
            <a:pPr marL="0" indent="0">
              <a:buNone/>
            </a:pPr>
            <a:r>
              <a:rPr lang="nl-NL" b="1" dirty="0"/>
              <a:t>HBO-V gediplomeerd sinds 2000</a:t>
            </a:r>
          </a:p>
          <a:p>
            <a:pPr marL="0" indent="0">
              <a:buNone/>
            </a:pPr>
            <a:r>
              <a:rPr lang="nl-NL" b="1" dirty="0"/>
              <a:t>Michele ter Voert	regieverpleegkundige C4VA</a:t>
            </a:r>
          </a:p>
          <a:p>
            <a:pPr marL="0" indent="0">
              <a:buNone/>
            </a:pPr>
            <a:r>
              <a:rPr lang="nl-NL" b="1" dirty="0"/>
              <a:t>HBO-V gediplomeerd sinds 2015</a:t>
            </a:r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852936"/>
            <a:ext cx="3672408" cy="36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43128310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VRAGEN???</a:t>
            </a:r>
          </a:p>
        </p:txBody>
      </p:sp>
      <p:pic>
        <p:nvPicPr>
          <p:cNvPr id="1028" name="Picture 4" descr="Afbeeldingsresultaat voor cartoon vraagteke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697215"/>
            <a:ext cx="3594635" cy="4570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jdelijke aanduiding voor inhoud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35070247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nl-NL" b="1" dirty="0"/>
              <a:t>Totaal 30 bedden</a:t>
            </a:r>
            <a:endParaRPr lang="nl-NL" dirty="0"/>
          </a:p>
          <a:p>
            <a:r>
              <a:rPr lang="nl-NL" dirty="0"/>
              <a:t>15 bedden hepatobiliaire chirurgie en levertransplantaties</a:t>
            </a:r>
          </a:p>
          <a:p>
            <a:r>
              <a:rPr lang="nl-NL" dirty="0"/>
              <a:t>15 bedden vaatchirurgie</a:t>
            </a:r>
          </a:p>
          <a:p>
            <a:endParaRPr lang="nl-NL" dirty="0"/>
          </a:p>
          <a:p>
            <a:r>
              <a:rPr lang="nl-NL" b="1" dirty="0"/>
              <a:t>Team</a:t>
            </a:r>
          </a:p>
          <a:p>
            <a:r>
              <a:rPr lang="nl-NL" b="1" dirty="0"/>
              <a:t>1</a:t>
            </a:r>
            <a:r>
              <a:rPr lang="nl-NL" dirty="0"/>
              <a:t> hoofdverpleegkundige</a:t>
            </a:r>
          </a:p>
          <a:p>
            <a:r>
              <a:rPr lang="nl-NL" b="1" dirty="0"/>
              <a:t>5</a:t>
            </a:r>
            <a:r>
              <a:rPr lang="nl-NL" dirty="0"/>
              <a:t> regieverpleegkundigen</a:t>
            </a:r>
          </a:p>
          <a:p>
            <a:r>
              <a:rPr lang="nl-NL" b="1" dirty="0"/>
              <a:t>39</a:t>
            </a:r>
            <a:r>
              <a:rPr lang="nl-NL" dirty="0"/>
              <a:t> verpleegkundigen, mix seniorverpleegkundigen en verpleegkundigen</a:t>
            </a:r>
          </a:p>
          <a:p>
            <a:r>
              <a:rPr lang="nl-NL" b="1" dirty="0"/>
              <a:t>7</a:t>
            </a:r>
            <a:r>
              <a:rPr lang="nl-NL" dirty="0"/>
              <a:t> stagiaires /leerlingen</a:t>
            </a:r>
          </a:p>
          <a:p>
            <a:r>
              <a:rPr lang="nl-NL" b="1" dirty="0"/>
              <a:t>4</a:t>
            </a:r>
            <a:r>
              <a:rPr lang="nl-NL" dirty="0"/>
              <a:t> voedingsassistenten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C4VA</a:t>
            </a:r>
          </a:p>
        </p:txBody>
      </p:sp>
    </p:spTree>
    <p:extLst>
      <p:ext uri="{BB962C8B-B14F-4D97-AF65-F5344CB8AC3E}">
        <p14:creationId xmlns:p14="http://schemas.microsoft.com/office/powerpoint/2010/main" val="3827189338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Vaatstelsel 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356" y="2674938"/>
            <a:ext cx="3451225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 descr="Hart anatomie, bloedsomloop, menselijk bloed slagader, medische illustratie Stockfoto - 390852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1314063"/>
            <a:ext cx="5362486" cy="5362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Vermenigvuldigen 1"/>
          <p:cNvSpPr/>
          <p:nvPr/>
        </p:nvSpPr>
        <p:spPr>
          <a:xfrm>
            <a:off x="3419872" y="1988840"/>
            <a:ext cx="730520" cy="720080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" name="Vermenigvuldigen 3"/>
          <p:cNvSpPr/>
          <p:nvPr/>
        </p:nvSpPr>
        <p:spPr>
          <a:xfrm>
            <a:off x="3556532" y="3039728"/>
            <a:ext cx="457200" cy="490509"/>
          </a:xfrm>
          <a:prstGeom prst="mathMultiply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1624085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sz="2000" dirty="0"/>
              <a:t>Een TIA kan een gevolg zijn van een carotisstenose, waar of niet waar?</a:t>
            </a:r>
          </a:p>
          <a:p>
            <a:r>
              <a:rPr lang="nl-NL" sz="2000" dirty="0"/>
              <a:t>Roken is geen risico factor voor hart- en vaatziekten, waar of niet waar?</a:t>
            </a:r>
          </a:p>
          <a:p>
            <a:r>
              <a:rPr lang="nl-NL" sz="2000" dirty="0"/>
              <a:t>De </a:t>
            </a:r>
            <a:r>
              <a:rPr lang="nl-NL" sz="2000" dirty="0" err="1"/>
              <a:t>arteria</a:t>
            </a:r>
            <a:r>
              <a:rPr lang="nl-NL" sz="2000" dirty="0"/>
              <a:t> </a:t>
            </a:r>
            <a:r>
              <a:rPr lang="nl-NL" sz="2000" dirty="0" err="1"/>
              <a:t>poplitea</a:t>
            </a:r>
            <a:r>
              <a:rPr lang="nl-NL" sz="2000" dirty="0"/>
              <a:t> zit ter hoogte van je knie, waar of niet waar?</a:t>
            </a:r>
          </a:p>
          <a:p>
            <a:r>
              <a:rPr lang="nl-NL" sz="2000" dirty="0"/>
              <a:t>Capillairen zijn de grootste bloedvaten in je lichaam, waar of niet waar?</a:t>
            </a:r>
          </a:p>
          <a:p>
            <a:r>
              <a:rPr lang="nl-NL" sz="2000" dirty="0"/>
              <a:t>Bij kritieke ischemie heb je rustpijn in een ledemaat, waar of niet waar?</a:t>
            </a:r>
          </a:p>
          <a:p>
            <a:r>
              <a:rPr lang="nl-NL" sz="2000" dirty="0"/>
              <a:t>Een aneurysma is altijd dodelijk, waar of niet waar?</a:t>
            </a:r>
          </a:p>
          <a:p>
            <a:pPr marL="0" indent="0">
              <a:buNone/>
            </a:pPr>
            <a:endParaRPr lang="nl-NL" sz="2000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Even jullie kennis testen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343" y="692696"/>
            <a:ext cx="891183" cy="8911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5221973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sz="3200" b="1" dirty="0"/>
              <a:t>Carotis stenose </a:t>
            </a:r>
          </a:p>
          <a:p>
            <a:endParaRPr lang="nl-NL" dirty="0"/>
          </a:p>
          <a:p>
            <a:r>
              <a:rPr lang="nl-NL" dirty="0"/>
              <a:t>1</a:t>
            </a:r>
            <a:r>
              <a:rPr lang="nl-NL" baseline="30000" dirty="0"/>
              <a:t>e</a:t>
            </a:r>
            <a:r>
              <a:rPr lang="nl-NL" dirty="0"/>
              <a:t> waarschuwing TIA  </a:t>
            </a:r>
            <a:r>
              <a:rPr lang="nl-NL" sz="1200" dirty="0"/>
              <a:t>tintelingen, doof gevoel</a:t>
            </a:r>
          </a:p>
          <a:p>
            <a:r>
              <a:rPr lang="nl-NL" sz="1200" dirty="0"/>
              <a:t>- periode moeilijk praten</a:t>
            </a:r>
          </a:p>
          <a:p>
            <a:r>
              <a:rPr lang="nl-NL" sz="1200" dirty="0"/>
              <a:t>- tintelingen doof gevoel</a:t>
            </a:r>
          </a:p>
          <a:p>
            <a:r>
              <a:rPr lang="nl-NL" sz="1200" dirty="0"/>
              <a:t>- afhangende mondhoek</a:t>
            </a:r>
          </a:p>
          <a:p>
            <a:r>
              <a:rPr lang="nl-NL" sz="1200" dirty="0"/>
              <a:t>-voorbijgaande blindheid oog</a:t>
            </a:r>
          </a:p>
          <a:p>
            <a:endParaRPr lang="nl-NL" sz="1200" dirty="0"/>
          </a:p>
          <a:p>
            <a:r>
              <a:rPr lang="nl-NL" sz="1200" dirty="0"/>
              <a:t>Onderzoek -&gt; diagnose -&gt; operatie ja/nee</a:t>
            </a:r>
          </a:p>
          <a:p>
            <a:r>
              <a:rPr lang="nl-NL" sz="1200" dirty="0"/>
              <a:t>Operatie ja, post ok pacu 24 uur, daarna verpleegafdeling met frequente bloeddrukcontroles, wondcontroles en motoriek, </a:t>
            </a:r>
            <a:r>
              <a:rPr lang="nl-NL" sz="1200" dirty="0" err="1"/>
              <a:t>cave</a:t>
            </a:r>
            <a:r>
              <a:rPr lang="nl-NL" sz="1200" dirty="0"/>
              <a:t> hoofdpijn bij hyperperfusie syndroom</a:t>
            </a:r>
          </a:p>
          <a:p>
            <a:r>
              <a:rPr lang="nl-NL" sz="1800" b="1" dirty="0"/>
              <a:t>Waar zou hier je </a:t>
            </a:r>
            <a:r>
              <a:rPr lang="nl-NL" sz="1800" b="1" dirty="0" err="1"/>
              <a:t>post-operatieve</a:t>
            </a:r>
            <a:r>
              <a:rPr lang="nl-NL" sz="1800" b="1" dirty="0"/>
              <a:t> zorg op C4 uit bestaan?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/>
              <a:t>Van top tot teen vaatproblemen 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412776"/>
            <a:ext cx="4279332" cy="3744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5770093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  <a:p>
            <a:endParaRPr lang="nl-NL" dirty="0"/>
          </a:p>
          <a:p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Carotis desobstructie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0378" y="2708920"/>
            <a:ext cx="3980825" cy="3317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185801"/>
            <a:ext cx="4634637" cy="29184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337303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710589" y="404664"/>
            <a:ext cx="7408333" cy="4209331"/>
          </a:xfrm>
        </p:spPr>
        <p:txBody>
          <a:bodyPr/>
          <a:lstStyle/>
          <a:p>
            <a:r>
              <a:rPr lang="nl-NL" sz="2800" b="1" dirty="0"/>
              <a:t>Aortadissectie A en/of B</a:t>
            </a:r>
          </a:p>
          <a:p>
            <a:endParaRPr lang="nl-NL" sz="2800" b="1" dirty="0"/>
          </a:p>
          <a:p>
            <a:r>
              <a:rPr lang="nl-NL" dirty="0"/>
              <a:t>Scheur middelste laag aorta </a:t>
            </a:r>
            <a:r>
              <a:rPr lang="nl-NL" dirty="0">
                <a:sym typeface="Wingdings" panose="05000000000000000000" pitchFamily="2" charset="2"/>
              </a:rPr>
              <a:t> verminderde bloedstroom of scheur</a:t>
            </a:r>
            <a:endParaRPr lang="nl-NL" dirty="0"/>
          </a:p>
          <a:p>
            <a:r>
              <a:rPr lang="nl-NL" dirty="0"/>
              <a:t>2,6 – 3,5 per 100.000 personen per jaar</a:t>
            </a:r>
          </a:p>
          <a:p>
            <a:r>
              <a:rPr lang="nl-NL" dirty="0"/>
              <a:t>65% man</a:t>
            </a:r>
          </a:p>
          <a:p>
            <a:r>
              <a:rPr lang="nl-NL" dirty="0"/>
              <a:t>Gemiddelde leeftijd 63 jaar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 flipV="1">
            <a:off x="349817" y="1591054"/>
            <a:ext cx="45719" cy="253769"/>
          </a:xfrm>
        </p:spPr>
        <p:txBody>
          <a:bodyPr>
            <a:normAutofit fontScale="90000"/>
          </a:bodyPr>
          <a:lstStyle/>
          <a:p>
            <a:endParaRPr lang="nl-NL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731644"/>
            <a:ext cx="3482799" cy="2207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048" y="3557452"/>
            <a:ext cx="4411812" cy="2717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5196688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inhoud 1"/>
          <p:cNvSpPr>
            <a:spLocks noGrp="1"/>
          </p:cNvSpPr>
          <p:nvPr>
            <p:ph idx="1"/>
          </p:nvPr>
        </p:nvSpPr>
        <p:spPr>
          <a:xfrm>
            <a:off x="827584" y="548680"/>
            <a:ext cx="7408333" cy="5577483"/>
          </a:xfrm>
        </p:spPr>
        <p:txBody>
          <a:bodyPr/>
          <a:lstStyle/>
          <a:p>
            <a:r>
              <a:rPr lang="nl-NL" sz="2800" b="1" dirty="0"/>
              <a:t>Symptomen aortadissectie:</a:t>
            </a:r>
          </a:p>
          <a:p>
            <a:r>
              <a:rPr lang="nl-NL" dirty="0"/>
              <a:t>- scherpe, stekende pijn borst (symptomen hartinfarct)</a:t>
            </a:r>
          </a:p>
          <a:p>
            <a:r>
              <a:rPr lang="nl-NL" dirty="0"/>
              <a:t>- bleke huid, zwakke pols</a:t>
            </a:r>
          </a:p>
          <a:p>
            <a:r>
              <a:rPr lang="nl-NL" dirty="0"/>
              <a:t>- kortademig</a:t>
            </a:r>
          </a:p>
          <a:p>
            <a:r>
              <a:rPr lang="nl-NL" dirty="0"/>
              <a:t>- duizelig, misselijk, zweten</a:t>
            </a: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>
          <a:xfrm>
            <a:off x="8604448" y="1545336"/>
            <a:ext cx="82352" cy="45719"/>
          </a:xfrm>
        </p:spPr>
        <p:txBody>
          <a:bodyPr>
            <a:normAutofit fontScale="90000"/>
          </a:bodyPr>
          <a:lstStyle/>
          <a:p>
            <a:endParaRPr lang="nl-NL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140968"/>
            <a:ext cx="4639196" cy="421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0525622"/>
      </p:ext>
    </p:extLst>
  </p:cSld>
  <p:clrMapOvr>
    <a:masterClrMapping/>
  </p:clrMapOvr>
  <p:transition spd="slow">
    <p:push dir="u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olfvorm">
  <a:themeElements>
    <a:clrScheme name="Golfv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Golfv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Golfv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7E6EAFB7E375B4FA8D2FF7FD64788B7" ma:contentTypeVersion="11" ma:contentTypeDescription="Een nieuw document maken." ma:contentTypeScope="" ma:versionID="be347a3661c201bdaba1158c622a009c">
  <xsd:schema xmlns:xsd="http://www.w3.org/2001/XMLSchema" xmlns:xs="http://www.w3.org/2001/XMLSchema" xmlns:p="http://schemas.microsoft.com/office/2006/metadata/properties" xmlns:ns3="0bfbde32-856c-4dfd-bc38-4322d606c322" xmlns:ns4="169eb86d-0fb8-4364-bb17-d27f6b2029d0" targetNamespace="http://schemas.microsoft.com/office/2006/metadata/properties" ma:root="true" ma:fieldsID="9677344e0c4e757849032e7e67c918ab" ns3:_="" ns4:_="">
    <xsd:import namespace="0bfbde32-856c-4dfd-bc38-4322d606c322"/>
    <xsd:import namespace="169eb86d-0fb8-4364-bb17-d27f6b2029d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DateTaken" minOccurs="0"/>
                <xsd:element ref="ns4:MediaServiceGenerationTime" minOccurs="0"/>
                <xsd:element ref="ns4:MediaServiceEventHashCode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fbde32-856c-4dfd-bc38-4322d606c322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Gedeeld met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Gedeeld met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Hint-hash delen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9eb86d-0fb8-4364-bb17-d27f6b2029d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MediaServiceAutoTags" ma:description="" ma:internalName="MediaServiceAutoTags" ma:readOnly="true">
      <xsd:simpleType>
        <xsd:restriction base="dms:Text"/>
      </xsd:simpleType>
    </xsd:element>
    <xsd:element name="MediaServiceOCR" ma:index="14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B054418-69DA-475C-893E-AA9D3C252FAF}">
  <ds:schemaRefs>
    <ds:schemaRef ds:uri="http://purl.org/dc/elements/1.1/"/>
    <ds:schemaRef ds:uri="http://schemas.microsoft.com/office/2006/documentManagement/types"/>
    <ds:schemaRef ds:uri="http://schemas.openxmlformats.org/package/2006/metadata/core-properties"/>
    <ds:schemaRef ds:uri="169eb86d-0fb8-4364-bb17-d27f6b2029d0"/>
    <ds:schemaRef ds:uri="0bfbde32-856c-4dfd-bc38-4322d606c322"/>
    <ds:schemaRef ds:uri="http://schemas.microsoft.com/office/infopath/2007/PartnerControls"/>
    <ds:schemaRef ds:uri="http://purl.org/dc/terms/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DAF831D-635A-45E1-B1CE-C443D04777F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6FA0787-658E-41AD-9690-DA73125AA0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bfbde32-856c-4dfd-bc38-4322d606c322"/>
    <ds:schemaRef ds:uri="169eb86d-0fb8-4364-bb17-d27f6b2029d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0</TotalTime>
  <Words>438</Words>
  <Application>Microsoft Office PowerPoint</Application>
  <PresentationFormat>Diavoorstelling (4:3)</PresentationFormat>
  <Paragraphs>118</Paragraphs>
  <Slides>20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20</vt:i4>
      </vt:variant>
    </vt:vector>
  </HeadingPairs>
  <TitlesOfParts>
    <vt:vector size="23" baseType="lpstr">
      <vt:lpstr>Candara</vt:lpstr>
      <vt:lpstr>Symbol</vt:lpstr>
      <vt:lpstr>Golfvorm</vt:lpstr>
      <vt:lpstr>VAATCHIRURGIE UMCG  verpleegafdeling C4VA</vt:lpstr>
      <vt:lpstr>Wie zijn wij? </vt:lpstr>
      <vt:lpstr>C4VA</vt:lpstr>
      <vt:lpstr>Vaatstelsel </vt:lpstr>
      <vt:lpstr>Even jullie kennis testen</vt:lpstr>
      <vt:lpstr>Van top tot teen vaatproblemen </vt:lpstr>
      <vt:lpstr>Carotis desobstructie</vt:lpstr>
      <vt:lpstr>PowerPoint-presentatie</vt:lpstr>
      <vt:lpstr>PowerPoint-presentatie</vt:lpstr>
      <vt:lpstr>PowerPoint-presentatie</vt:lpstr>
      <vt:lpstr>Behandeling dissectie</vt:lpstr>
      <vt:lpstr>Diabetische voet</vt:lpstr>
      <vt:lpstr>Kleine wondjes, grote gevolgen</vt:lpstr>
      <vt:lpstr>Dotterprocedure beenvaten</vt:lpstr>
      <vt:lpstr>Bypass benen</vt:lpstr>
      <vt:lpstr>Aneurysma buik</vt:lpstr>
      <vt:lpstr>Open AAA</vt:lpstr>
      <vt:lpstr>Endo AAA</vt:lpstr>
      <vt:lpstr>Niets doen is ook een optie…..</vt:lpstr>
      <vt:lpstr>VRAGEN???</vt:lpstr>
    </vt:vector>
  </TitlesOfParts>
  <Company>Universitair Medisch Centrum Groningen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VAATCHIRURGIE UMCG  verpleegafdeling C4VA</dc:title>
  <dc:creator>Bosker, J (chir)</dc:creator>
  <cp:lastModifiedBy>Ester Varwijk</cp:lastModifiedBy>
  <cp:revision>72</cp:revision>
  <dcterms:created xsi:type="dcterms:W3CDTF">2019-10-03T10:19:09Z</dcterms:created>
  <dcterms:modified xsi:type="dcterms:W3CDTF">2019-11-12T22:08:24Z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0x010100B7E6EAFB7E375B4FA8D2FF7FD64788B7</vt:lpwstr>
  </property>
</Properties>
</file>