
<file path=[Content_Types].xml><?xml version="1.0" encoding="utf-8"?>
<Types xmlns="http://schemas.openxmlformats.org/package/2006/content-types">
  <Default Extension="bin" ContentType="application/vnd.openxmlformats-officedocument.oleObject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6" r:id="rId1"/>
  </p:sldMasterIdLst>
  <p:notesMasterIdLst>
    <p:notesMasterId r:id="rId15"/>
  </p:notesMasterIdLst>
  <p:handoutMasterIdLst>
    <p:handoutMasterId r:id="rId16"/>
  </p:handoutMasterIdLst>
  <p:sldIdLst>
    <p:sldId id="256" r:id="rId2"/>
    <p:sldId id="278" r:id="rId3"/>
    <p:sldId id="283" r:id="rId4"/>
    <p:sldId id="297" r:id="rId5"/>
    <p:sldId id="293" r:id="rId6"/>
    <p:sldId id="284" r:id="rId7"/>
    <p:sldId id="288" r:id="rId8"/>
    <p:sldId id="289" r:id="rId9"/>
    <p:sldId id="292" r:id="rId10"/>
    <p:sldId id="294" r:id="rId11"/>
    <p:sldId id="295" r:id="rId12"/>
    <p:sldId id="298" r:id="rId13"/>
    <p:sldId id="299" r:id="rId14"/>
  </p:sldIdLst>
  <p:sldSz cx="9144000" cy="6858000" type="screen4x3"/>
  <p:notesSz cx="6797675" cy="98726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3110">
          <p15:clr>
            <a:srgbClr val="A4A3A4"/>
          </p15:clr>
        </p15:guide>
        <p15:guide id="4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C03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1327" autoAdjust="0"/>
  </p:normalViewPr>
  <p:slideViewPr>
    <p:cSldViewPr>
      <p:cViewPr varScale="1">
        <p:scale>
          <a:sx n="61" d="100"/>
          <a:sy n="61" d="100"/>
        </p:scale>
        <p:origin x="2074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2" d="100"/>
          <a:sy n="82" d="100"/>
        </p:scale>
        <p:origin x="-3180" y="-96"/>
      </p:cViewPr>
      <p:guideLst>
        <p:guide orient="horz" pos="2880"/>
        <p:guide pos="2160"/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svg"/><Relationship Id="rId1" Type="http://schemas.openxmlformats.org/officeDocument/2006/relationships/image" Target="../media/image17.png"/><Relationship Id="rId4" Type="http://schemas.openxmlformats.org/officeDocument/2006/relationships/image" Target="../media/image20.sv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svg"/><Relationship Id="rId1" Type="http://schemas.openxmlformats.org/officeDocument/2006/relationships/image" Target="../media/image17.png"/><Relationship Id="rId4" Type="http://schemas.openxmlformats.org/officeDocument/2006/relationships/image" Target="../media/image20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18/5/colors/Iconchunking_neutralbg_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97358C6-7219-4F77-8445-F0B440335BBB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E16C97C1-1474-4817-A20D-966DC6DC17F1}">
      <dgm:prSet/>
      <dgm:spPr/>
      <dgm:t>
        <a:bodyPr/>
        <a:lstStyle/>
        <a:p>
          <a:r>
            <a:rPr lang="nl-NL" b="1"/>
            <a:t>Video fragment</a:t>
          </a:r>
          <a:endParaRPr lang="en-US"/>
        </a:p>
      </dgm:t>
    </dgm:pt>
    <dgm:pt modelId="{909B57FA-8D6A-4B40-9C6B-6D33F28D07DD}" type="parTrans" cxnId="{2679E16D-AD41-42C2-93DB-173963583777}">
      <dgm:prSet/>
      <dgm:spPr/>
      <dgm:t>
        <a:bodyPr/>
        <a:lstStyle/>
        <a:p>
          <a:endParaRPr lang="en-US"/>
        </a:p>
      </dgm:t>
    </dgm:pt>
    <dgm:pt modelId="{E655BC71-EFAD-45D2-B938-5B680234357C}" type="sibTrans" cxnId="{2679E16D-AD41-42C2-93DB-173963583777}">
      <dgm:prSet/>
      <dgm:spPr/>
      <dgm:t>
        <a:bodyPr/>
        <a:lstStyle/>
        <a:p>
          <a:endParaRPr lang="en-US"/>
        </a:p>
      </dgm:t>
    </dgm:pt>
    <dgm:pt modelId="{B221EF17-2F91-4ADE-BAB6-A63C0E14F101}">
      <dgm:prSet/>
      <dgm:spPr/>
      <dgm:t>
        <a:bodyPr/>
        <a:lstStyle/>
        <a:p>
          <a:r>
            <a:rPr lang="nl-NL" b="1"/>
            <a:t>Leerdoelen</a:t>
          </a:r>
          <a:endParaRPr lang="en-US"/>
        </a:p>
      </dgm:t>
    </dgm:pt>
    <dgm:pt modelId="{885FAF24-8092-4EA1-AC11-6FA22CEA6920}" type="parTrans" cxnId="{40F06D6F-49A7-4F52-9AC3-0913DCD208E7}">
      <dgm:prSet/>
      <dgm:spPr/>
      <dgm:t>
        <a:bodyPr/>
        <a:lstStyle/>
        <a:p>
          <a:endParaRPr lang="en-US"/>
        </a:p>
      </dgm:t>
    </dgm:pt>
    <dgm:pt modelId="{E7E7CE9F-A150-4B6A-91EE-5A4150413AED}" type="sibTrans" cxnId="{40F06D6F-49A7-4F52-9AC3-0913DCD208E7}">
      <dgm:prSet/>
      <dgm:spPr/>
      <dgm:t>
        <a:bodyPr/>
        <a:lstStyle/>
        <a:p>
          <a:endParaRPr lang="en-US"/>
        </a:p>
      </dgm:t>
    </dgm:pt>
    <dgm:pt modelId="{4704AE1B-B298-44B9-BC61-9B80E8E85ACD}">
      <dgm:prSet/>
      <dgm:spPr/>
      <dgm:t>
        <a:bodyPr/>
        <a:lstStyle/>
        <a:p>
          <a:r>
            <a:rPr lang="nl-NL" b="1"/>
            <a:t>Uitleg </a:t>
          </a:r>
          <a:endParaRPr lang="en-US"/>
        </a:p>
      </dgm:t>
    </dgm:pt>
    <dgm:pt modelId="{4AE9BFF9-8DA0-4A8B-9365-FA41F46ADFB3}" type="parTrans" cxnId="{3A8D8D14-019C-4D35-A9E9-5AEED0F604F0}">
      <dgm:prSet/>
      <dgm:spPr/>
      <dgm:t>
        <a:bodyPr/>
        <a:lstStyle/>
        <a:p>
          <a:endParaRPr lang="en-US"/>
        </a:p>
      </dgm:t>
    </dgm:pt>
    <dgm:pt modelId="{B7E2B1CE-FBDB-4EF5-BD9B-66D2709B748F}" type="sibTrans" cxnId="{3A8D8D14-019C-4D35-A9E9-5AEED0F604F0}">
      <dgm:prSet/>
      <dgm:spPr/>
      <dgm:t>
        <a:bodyPr/>
        <a:lstStyle/>
        <a:p>
          <a:endParaRPr lang="en-US"/>
        </a:p>
      </dgm:t>
    </dgm:pt>
    <dgm:pt modelId="{4581B2FE-A51C-4EC9-BE21-DFE1B024237E}">
      <dgm:prSet/>
      <dgm:spPr/>
      <dgm:t>
        <a:bodyPr/>
        <a:lstStyle/>
        <a:p>
          <a:r>
            <a:rPr lang="nl-NL" b="1"/>
            <a:t>Opdracht maken</a:t>
          </a:r>
          <a:endParaRPr lang="en-US"/>
        </a:p>
      </dgm:t>
    </dgm:pt>
    <dgm:pt modelId="{288EFD90-0BC1-4D91-B27C-1C5E2A1145CE}" type="parTrans" cxnId="{E2001E90-2CE6-4E91-9AEC-68DC3287798B}">
      <dgm:prSet/>
      <dgm:spPr/>
      <dgm:t>
        <a:bodyPr/>
        <a:lstStyle/>
        <a:p>
          <a:endParaRPr lang="en-US"/>
        </a:p>
      </dgm:t>
    </dgm:pt>
    <dgm:pt modelId="{03AECC8A-5CF3-4D5E-9E66-35C470A9174E}" type="sibTrans" cxnId="{E2001E90-2CE6-4E91-9AEC-68DC3287798B}">
      <dgm:prSet/>
      <dgm:spPr/>
      <dgm:t>
        <a:bodyPr/>
        <a:lstStyle/>
        <a:p>
          <a:endParaRPr lang="en-US"/>
        </a:p>
      </dgm:t>
    </dgm:pt>
    <dgm:pt modelId="{BAA3A7C0-AF1B-4B58-B0D2-4ECD8C049D37}">
      <dgm:prSet/>
      <dgm:spPr/>
      <dgm:t>
        <a:bodyPr/>
        <a:lstStyle/>
        <a:p>
          <a:r>
            <a:rPr lang="nl-NL" b="1"/>
            <a:t>LessonUp</a:t>
          </a:r>
          <a:endParaRPr lang="en-US"/>
        </a:p>
      </dgm:t>
    </dgm:pt>
    <dgm:pt modelId="{0CAC3376-33C1-468B-B998-01B08DF95677}" type="parTrans" cxnId="{5ABA384D-3394-4D95-A342-F22D66047545}">
      <dgm:prSet/>
      <dgm:spPr/>
      <dgm:t>
        <a:bodyPr/>
        <a:lstStyle/>
        <a:p>
          <a:endParaRPr lang="en-US"/>
        </a:p>
      </dgm:t>
    </dgm:pt>
    <dgm:pt modelId="{AC322E34-DFEF-442D-B7A0-889BA145DDB5}" type="sibTrans" cxnId="{5ABA384D-3394-4D95-A342-F22D66047545}">
      <dgm:prSet/>
      <dgm:spPr/>
      <dgm:t>
        <a:bodyPr/>
        <a:lstStyle/>
        <a:p>
          <a:endParaRPr lang="en-US"/>
        </a:p>
      </dgm:t>
    </dgm:pt>
    <dgm:pt modelId="{7BB8BC18-EFBF-46B8-8B4A-C379F1EAA1DC}">
      <dgm:prSet/>
      <dgm:spPr/>
      <dgm:t>
        <a:bodyPr/>
        <a:lstStyle/>
        <a:p>
          <a:r>
            <a:rPr lang="nl-NL" b="1" dirty="0"/>
            <a:t>Leerdoelen nabespreken</a:t>
          </a:r>
          <a:endParaRPr lang="en-US" dirty="0"/>
        </a:p>
      </dgm:t>
    </dgm:pt>
    <dgm:pt modelId="{2D6B1B96-9B59-4370-AC38-69CEA7D3A8B3}" type="parTrans" cxnId="{C438DB95-48D9-419A-B595-C70B2442403F}">
      <dgm:prSet/>
      <dgm:spPr/>
      <dgm:t>
        <a:bodyPr/>
        <a:lstStyle/>
        <a:p>
          <a:endParaRPr lang="en-US"/>
        </a:p>
      </dgm:t>
    </dgm:pt>
    <dgm:pt modelId="{3BC66DE1-421A-414A-8C65-2099DD1303E7}" type="sibTrans" cxnId="{C438DB95-48D9-419A-B595-C70B2442403F}">
      <dgm:prSet/>
      <dgm:spPr/>
      <dgm:t>
        <a:bodyPr/>
        <a:lstStyle/>
        <a:p>
          <a:endParaRPr lang="en-US"/>
        </a:p>
      </dgm:t>
    </dgm:pt>
    <dgm:pt modelId="{96057BB4-0480-4AC9-ABE5-8EDFD2BB5F59}">
      <dgm:prSet/>
      <dgm:spPr/>
      <dgm:t>
        <a:bodyPr/>
        <a:lstStyle/>
        <a:p>
          <a:r>
            <a:rPr lang="nl-NL" b="1"/>
            <a:t>Aflsuiten</a:t>
          </a:r>
          <a:endParaRPr lang="en-US"/>
        </a:p>
      </dgm:t>
    </dgm:pt>
    <dgm:pt modelId="{DF860E96-7F47-4232-B894-09C9AC16FD94}" type="parTrans" cxnId="{723094B0-D037-4024-9276-4A1A46104713}">
      <dgm:prSet/>
      <dgm:spPr/>
      <dgm:t>
        <a:bodyPr/>
        <a:lstStyle/>
        <a:p>
          <a:endParaRPr lang="en-US"/>
        </a:p>
      </dgm:t>
    </dgm:pt>
    <dgm:pt modelId="{480A5EEF-81A3-4CBB-BB94-32C0B9ABB4B5}" type="sibTrans" cxnId="{723094B0-D037-4024-9276-4A1A46104713}">
      <dgm:prSet/>
      <dgm:spPr/>
      <dgm:t>
        <a:bodyPr/>
        <a:lstStyle/>
        <a:p>
          <a:endParaRPr lang="en-US"/>
        </a:p>
      </dgm:t>
    </dgm:pt>
    <dgm:pt modelId="{2F4F5DE4-1302-4E7A-A8BE-41DADACB71F9}" type="pres">
      <dgm:prSet presAssocID="{197358C6-7219-4F77-8445-F0B440335BBB}" presName="linear" presStyleCnt="0">
        <dgm:presLayoutVars>
          <dgm:animLvl val="lvl"/>
          <dgm:resizeHandles val="exact"/>
        </dgm:presLayoutVars>
      </dgm:prSet>
      <dgm:spPr/>
    </dgm:pt>
    <dgm:pt modelId="{BC229C0E-4A93-4D6E-8630-1584013CAA95}" type="pres">
      <dgm:prSet presAssocID="{E16C97C1-1474-4817-A20D-966DC6DC17F1}" presName="parentText" presStyleLbl="node1" presStyleIdx="0" presStyleCnt="7">
        <dgm:presLayoutVars>
          <dgm:chMax val="0"/>
          <dgm:bulletEnabled val="1"/>
        </dgm:presLayoutVars>
      </dgm:prSet>
      <dgm:spPr/>
    </dgm:pt>
    <dgm:pt modelId="{85E3DA3D-CB38-4342-874E-0C79A34B1568}" type="pres">
      <dgm:prSet presAssocID="{E655BC71-EFAD-45D2-B938-5B680234357C}" presName="spacer" presStyleCnt="0"/>
      <dgm:spPr/>
    </dgm:pt>
    <dgm:pt modelId="{8968C25D-2236-47E0-9267-2F14F816D662}" type="pres">
      <dgm:prSet presAssocID="{B221EF17-2F91-4ADE-BAB6-A63C0E14F101}" presName="parentText" presStyleLbl="node1" presStyleIdx="1" presStyleCnt="7">
        <dgm:presLayoutVars>
          <dgm:chMax val="0"/>
          <dgm:bulletEnabled val="1"/>
        </dgm:presLayoutVars>
      </dgm:prSet>
      <dgm:spPr/>
    </dgm:pt>
    <dgm:pt modelId="{6D07CE81-96D2-4F5A-83F5-51118743E79D}" type="pres">
      <dgm:prSet presAssocID="{E7E7CE9F-A150-4B6A-91EE-5A4150413AED}" presName="spacer" presStyleCnt="0"/>
      <dgm:spPr/>
    </dgm:pt>
    <dgm:pt modelId="{7069D4AF-E92F-495A-B08E-E68B2C17869F}" type="pres">
      <dgm:prSet presAssocID="{4704AE1B-B298-44B9-BC61-9B80E8E85ACD}" presName="parentText" presStyleLbl="node1" presStyleIdx="2" presStyleCnt="7">
        <dgm:presLayoutVars>
          <dgm:chMax val="0"/>
          <dgm:bulletEnabled val="1"/>
        </dgm:presLayoutVars>
      </dgm:prSet>
      <dgm:spPr/>
    </dgm:pt>
    <dgm:pt modelId="{9980D010-46B3-4ACF-867E-50A06055332C}" type="pres">
      <dgm:prSet presAssocID="{B7E2B1CE-FBDB-4EF5-BD9B-66D2709B748F}" presName="spacer" presStyleCnt="0"/>
      <dgm:spPr/>
    </dgm:pt>
    <dgm:pt modelId="{1C67E7A9-C85F-40F9-B73B-A1F60BFF334F}" type="pres">
      <dgm:prSet presAssocID="{4581B2FE-A51C-4EC9-BE21-DFE1B024237E}" presName="parentText" presStyleLbl="node1" presStyleIdx="3" presStyleCnt="7">
        <dgm:presLayoutVars>
          <dgm:chMax val="0"/>
          <dgm:bulletEnabled val="1"/>
        </dgm:presLayoutVars>
      </dgm:prSet>
      <dgm:spPr/>
    </dgm:pt>
    <dgm:pt modelId="{9BA98B44-83DE-4764-98E0-C40A5C4F5E41}" type="pres">
      <dgm:prSet presAssocID="{03AECC8A-5CF3-4D5E-9E66-35C470A9174E}" presName="spacer" presStyleCnt="0"/>
      <dgm:spPr/>
    </dgm:pt>
    <dgm:pt modelId="{C87EDD89-8673-43EC-8E83-9534BB841BB7}" type="pres">
      <dgm:prSet presAssocID="{BAA3A7C0-AF1B-4B58-B0D2-4ECD8C049D37}" presName="parentText" presStyleLbl="node1" presStyleIdx="4" presStyleCnt="7">
        <dgm:presLayoutVars>
          <dgm:chMax val="0"/>
          <dgm:bulletEnabled val="1"/>
        </dgm:presLayoutVars>
      </dgm:prSet>
      <dgm:spPr/>
    </dgm:pt>
    <dgm:pt modelId="{5BD8D9A3-5804-4296-9FCE-0A4CF34764B2}" type="pres">
      <dgm:prSet presAssocID="{AC322E34-DFEF-442D-B7A0-889BA145DDB5}" presName="spacer" presStyleCnt="0"/>
      <dgm:spPr/>
    </dgm:pt>
    <dgm:pt modelId="{135E9A48-286C-4AF1-A04B-08E33EC3F874}" type="pres">
      <dgm:prSet presAssocID="{7BB8BC18-EFBF-46B8-8B4A-C379F1EAA1DC}" presName="parentText" presStyleLbl="node1" presStyleIdx="5" presStyleCnt="7">
        <dgm:presLayoutVars>
          <dgm:chMax val="0"/>
          <dgm:bulletEnabled val="1"/>
        </dgm:presLayoutVars>
      </dgm:prSet>
      <dgm:spPr/>
    </dgm:pt>
    <dgm:pt modelId="{421B3FB6-8965-494C-B16E-45730B825FF2}" type="pres">
      <dgm:prSet presAssocID="{3BC66DE1-421A-414A-8C65-2099DD1303E7}" presName="spacer" presStyleCnt="0"/>
      <dgm:spPr/>
    </dgm:pt>
    <dgm:pt modelId="{D8BBC456-DCF0-43AE-9220-22B2414755D9}" type="pres">
      <dgm:prSet presAssocID="{96057BB4-0480-4AC9-ABE5-8EDFD2BB5F59}" presName="parentText" presStyleLbl="node1" presStyleIdx="6" presStyleCnt="7">
        <dgm:presLayoutVars>
          <dgm:chMax val="0"/>
          <dgm:bulletEnabled val="1"/>
        </dgm:presLayoutVars>
      </dgm:prSet>
      <dgm:spPr/>
    </dgm:pt>
  </dgm:ptLst>
  <dgm:cxnLst>
    <dgm:cxn modelId="{02DCFC09-9451-42D5-BE39-5091978E0EB4}" type="presOf" srcId="{4704AE1B-B298-44B9-BC61-9B80E8E85ACD}" destId="{7069D4AF-E92F-495A-B08E-E68B2C17869F}" srcOrd="0" destOrd="0" presId="urn:microsoft.com/office/officeart/2005/8/layout/vList2"/>
    <dgm:cxn modelId="{3A8D8D14-019C-4D35-A9E9-5AEED0F604F0}" srcId="{197358C6-7219-4F77-8445-F0B440335BBB}" destId="{4704AE1B-B298-44B9-BC61-9B80E8E85ACD}" srcOrd="2" destOrd="0" parTransId="{4AE9BFF9-8DA0-4A8B-9365-FA41F46ADFB3}" sibTransId="{B7E2B1CE-FBDB-4EF5-BD9B-66D2709B748F}"/>
    <dgm:cxn modelId="{81FCD14A-DCA5-4457-B081-782543EE66B8}" type="presOf" srcId="{BAA3A7C0-AF1B-4B58-B0D2-4ECD8C049D37}" destId="{C87EDD89-8673-43EC-8E83-9534BB841BB7}" srcOrd="0" destOrd="0" presId="urn:microsoft.com/office/officeart/2005/8/layout/vList2"/>
    <dgm:cxn modelId="{5ABA384D-3394-4D95-A342-F22D66047545}" srcId="{197358C6-7219-4F77-8445-F0B440335BBB}" destId="{BAA3A7C0-AF1B-4B58-B0D2-4ECD8C049D37}" srcOrd="4" destOrd="0" parTransId="{0CAC3376-33C1-468B-B998-01B08DF95677}" sibTransId="{AC322E34-DFEF-442D-B7A0-889BA145DDB5}"/>
    <dgm:cxn modelId="{2679E16D-AD41-42C2-93DB-173963583777}" srcId="{197358C6-7219-4F77-8445-F0B440335BBB}" destId="{E16C97C1-1474-4817-A20D-966DC6DC17F1}" srcOrd="0" destOrd="0" parTransId="{909B57FA-8D6A-4B40-9C6B-6D33F28D07DD}" sibTransId="{E655BC71-EFAD-45D2-B938-5B680234357C}"/>
    <dgm:cxn modelId="{40F06D6F-49A7-4F52-9AC3-0913DCD208E7}" srcId="{197358C6-7219-4F77-8445-F0B440335BBB}" destId="{B221EF17-2F91-4ADE-BAB6-A63C0E14F101}" srcOrd="1" destOrd="0" parTransId="{885FAF24-8092-4EA1-AC11-6FA22CEA6920}" sibTransId="{E7E7CE9F-A150-4B6A-91EE-5A4150413AED}"/>
    <dgm:cxn modelId="{E2001E90-2CE6-4E91-9AEC-68DC3287798B}" srcId="{197358C6-7219-4F77-8445-F0B440335BBB}" destId="{4581B2FE-A51C-4EC9-BE21-DFE1B024237E}" srcOrd="3" destOrd="0" parTransId="{288EFD90-0BC1-4D91-B27C-1C5E2A1145CE}" sibTransId="{03AECC8A-5CF3-4D5E-9E66-35C470A9174E}"/>
    <dgm:cxn modelId="{C438DB95-48D9-419A-B595-C70B2442403F}" srcId="{197358C6-7219-4F77-8445-F0B440335BBB}" destId="{7BB8BC18-EFBF-46B8-8B4A-C379F1EAA1DC}" srcOrd="5" destOrd="0" parTransId="{2D6B1B96-9B59-4370-AC38-69CEA7D3A8B3}" sibTransId="{3BC66DE1-421A-414A-8C65-2099DD1303E7}"/>
    <dgm:cxn modelId="{EE920CA1-2B23-46C1-B072-F54C3AA634AC}" type="presOf" srcId="{197358C6-7219-4F77-8445-F0B440335BBB}" destId="{2F4F5DE4-1302-4E7A-A8BE-41DADACB71F9}" srcOrd="0" destOrd="0" presId="urn:microsoft.com/office/officeart/2005/8/layout/vList2"/>
    <dgm:cxn modelId="{723094B0-D037-4024-9276-4A1A46104713}" srcId="{197358C6-7219-4F77-8445-F0B440335BBB}" destId="{96057BB4-0480-4AC9-ABE5-8EDFD2BB5F59}" srcOrd="6" destOrd="0" parTransId="{DF860E96-7F47-4232-B894-09C9AC16FD94}" sibTransId="{480A5EEF-81A3-4CBB-BB94-32C0B9ABB4B5}"/>
    <dgm:cxn modelId="{9EEAB9B3-18DA-45D9-B2FA-B5D3DD88802E}" type="presOf" srcId="{4581B2FE-A51C-4EC9-BE21-DFE1B024237E}" destId="{1C67E7A9-C85F-40F9-B73B-A1F60BFF334F}" srcOrd="0" destOrd="0" presId="urn:microsoft.com/office/officeart/2005/8/layout/vList2"/>
    <dgm:cxn modelId="{769B46B8-341E-4D28-B986-4156CD318680}" type="presOf" srcId="{B221EF17-2F91-4ADE-BAB6-A63C0E14F101}" destId="{8968C25D-2236-47E0-9267-2F14F816D662}" srcOrd="0" destOrd="0" presId="urn:microsoft.com/office/officeart/2005/8/layout/vList2"/>
    <dgm:cxn modelId="{641849CF-63B5-493F-B616-0F13496A7C57}" type="presOf" srcId="{96057BB4-0480-4AC9-ABE5-8EDFD2BB5F59}" destId="{D8BBC456-DCF0-43AE-9220-22B2414755D9}" srcOrd="0" destOrd="0" presId="urn:microsoft.com/office/officeart/2005/8/layout/vList2"/>
    <dgm:cxn modelId="{634CB8E0-A78E-4068-A1A9-7AE669C6EE7F}" type="presOf" srcId="{E16C97C1-1474-4817-A20D-966DC6DC17F1}" destId="{BC229C0E-4A93-4D6E-8630-1584013CAA95}" srcOrd="0" destOrd="0" presId="urn:microsoft.com/office/officeart/2005/8/layout/vList2"/>
    <dgm:cxn modelId="{8F1D01EA-2AEA-4A50-8372-B061481CC58C}" type="presOf" srcId="{7BB8BC18-EFBF-46B8-8B4A-C379F1EAA1DC}" destId="{135E9A48-286C-4AF1-A04B-08E33EC3F874}" srcOrd="0" destOrd="0" presId="urn:microsoft.com/office/officeart/2005/8/layout/vList2"/>
    <dgm:cxn modelId="{7979D950-C1E6-443C-9ABA-EEDC2869A319}" type="presParOf" srcId="{2F4F5DE4-1302-4E7A-A8BE-41DADACB71F9}" destId="{BC229C0E-4A93-4D6E-8630-1584013CAA95}" srcOrd="0" destOrd="0" presId="urn:microsoft.com/office/officeart/2005/8/layout/vList2"/>
    <dgm:cxn modelId="{D7EBF3A4-5DCB-4A4C-A77D-CA8A6959AD46}" type="presParOf" srcId="{2F4F5DE4-1302-4E7A-A8BE-41DADACB71F9}" destId="{85E3DA3D-CB38-4342-874E-0C79A34B1568}" srcOrd="1" destOrd="0" presId="urn:microsoft.com/office/officeart/2005/8/layout/vList2"/>
    <dgm:cxn modelId="{F339EBDB-E9CB-44DA-9CA1-D9653B06BD53}" type="presParOf" srcId="{2F4F5DE4-1302-4E7A-A8BE-41DADACB71F9}" destId="{8968C25D-2236-47E0-9267-2F14F816D662}" srcOrd="2" destOrd="0" presId="urn:microsoft.com/office/officeart/2005/8/layout/vList2"/>
    <dgm:cxn modelId="{CD32389F-7278-44D1-B51E-2C03D24DF514}" type="presParOf" srcId="{2F4F5DE4-1302-4E7A-A8BE-41DADACB71F9}" destId="{6D07CE81-96D2-4F5A-83F5-51118743E79D}" srcOrd="3" destOrd="0" presId="urn:microsoft.com/office/officeart/2005/8/layout/vList2"/>
    <dgm:cxn modelId="{48E078B0-C25B-4EAB-ABC1-BD83E380AFEA}" type="presParOf" srcId="{2F4F5DE4-1302-4E7A-A8BE-41DADACB71F9}" destId="{7069D4AF-E92F-495A-B08E-E68B2C17869F}" srcOrd="4" destOrd="0" presId="urn:microsoft.com/office/officeart/2005/8/layout/vList2"/>
    <dgm:cxn modelId="{CCDF48F6-BA61-4D7D-83F9-8A95548373C3}" type="presParOf" srcId="{2F4F5DE4-1302-4E7A-A8BE-41DADACB71F9}" destId="{9980D010-46B3-4ACF-867E-50A06055332C}" srcOrd="5" destOrd="0" presId="urn:microsoft.com/office/officeart/2005/8/layout/vList2"/>
    <dgm:cxn modelId="{D9C09FA8-645B-4495-B8D8-44F7E355E584}" type="presParOf" srcId="{2F4F5DE4-1302-4E7A-A8BE-41DADACB71F9}" destId="{1C67E7A9-C85F-40F9-B73B-A1F60BFF334F}" srcOrd="6" destOrd="0" presId="urn:microsoft.com/office/officeart/2005/8/layout/vList2"/>
    <dgm:cxn modelId="{A1285C86-6DA5-4B05-BF71-96E694BA08BA}" type="presParOf" srcId="{2F4F5DE4-1302-4E7A-A8BE-41DADACB71F9}" destId="{9BA98B44-83DE-4764-98E0-C40A5C4F5E41}" srcOrd="7" destOrd="0" presId="urn:microsoft.com/office/officeart/2005/8/layout/vList2"/>
    <dgm:cxn modelId="{A38FF590-7C98-4BEB-A7CD-F1A22E6B0B36}" type="presParOf" srcId="{2F4F5DE4-1302-4E7A-A8BE-41DADACB71F9}" destId="{C87EDD89-8673-43EC-8E83-9534BB841BB7}" srcOrd="8" destOrd="0" presId="urn:microsoft.com/office/officeart/2005/8/layout/vList2"/>
    <dgm:cxn modelId="{592399F4-5716-454C-BCB1-1C9A63CAA76D}" type="presParOf" srcId="{2F4F5DE4-1302-4E7A-A8BE-41DADACB71F9}" destId="{5BD8D9A3-5804-4296-9FCE-0A4CF34764B2}" srcOrd="9" destOrd="0" presId="urn:microsoft.com/office/officeart/2005/8/layout/vList2"/>
    <dgm:cxn modelId="{E4D77C82-D065-4C54-B80A-FED43A1DED5D}" type="presParOf" srcId="{2F4F5DE4-1302-4E7A-A8BE-41DADACB71F9}" destId="{135E9A48-286C-4AF1-A04B-08E33EC3F874}" srcOrd="10" destOrd="0" presId="urn:microsoft.com/office/officeart/2005/8/layout/vList2"/>
    <dgm:cxn modelId="{55E829C1-E750-46DB-A2FC-F00B588ECD84}" type="presParOf" srcId="{2F4F5DE4-1302-4E7A-A8BE-41DADACB71F9}" destId="{421B3FB6-8965-494C-B16E-45730B825FF2}" srcOrd="11" destOrd="0" presId="urn:microsoft.com/office/officeart/2005/8/layout/vList2"/>
    <dgm:cxn modelId="{DBDB0E53-FC7C-496F-B858-504CED2C7628}" type="presParOf" srcId="{2F4F5DE4-1302-4E7A-A8BE-41DADACB71F9}" destId="{D8BBC456-DCF0-43AE-9220-22B2414755D9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A3A55D2-BD84-4741-9025-D7A290A60461}" type="doc">
      <dgm:prSet loTypeId="urn:microsoft.com/office/officeart/2005/8/layout/vProcess5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D77AE054-A787-4BEC-9C9A-C50F39975AD6}">
      <dgm:prSet custT="1"/>
      <dgm:spPr/>
      <dgm:t>
        <a:bodyPr/>
        <a:lstStyle/>
        <a:p>
          <a:r>
            <a:rPr lang="nl-NL" sz="2000" dirty="0"/>
            <a:t>Aan het einde van deze les kun je: benoemen op welke drie manieren een nieuwkomer zich kan aanpassen </a:t>
          </a:r>
          <a:endParaRPr lang="en-US" sz="2000" dirty="0"/>
        </a:p>
      </dgm:t>
    </dgm:pt>
    <dgm:pt modelId="{8128A591-3C18-4817-B0B9-CD22B2295B76}" type="parTrans" cxnId="{209CE6CE-0371-4F44-8B75-A66DEED99F6B}">
      <dgm:prSet/>
      <dgm:spPr/>
      <dgm:t>
        <a:bodyPr/>
        <a:lstStyle/>
        <a:p>
          <a:endParaRPr lang="en-US"/>
        </a:p>
      </dgm:t>
    </dgm:pt>
    <dgm:pt modelId="{F642D203-6103-425A-A5DE-8B3871EDB006}" type="sibTrans" cxnId="{209CE6CE-0371-4F44-8B75-A66DEED99F6B}">
      <dgm:prSet/>
      <dgm:spPr/>
      <dgm:t>
        <a:bodyPr/>
        <a:lstStyle/>
        <a:p>
          <a:endParaRPr lang="en-US"/>
        </a:p>
      </dgm:t>
    </dgm:pt>
    <dgm:pt modelId="{946B0273-3FF0-40C7-9D1F-5518EDEC7794}">
      <dgm:prSet/>
      <dgm:spPr/>
      <dgm:t>
        <a:bodyPr/>
        <a:lstStyle/>
        <a:p>
          <a:r>
            <a:rPr lang="nl-NL" dirty="0"/>
            <a:t>Aan het einde van deze les kun je: een voorbeeld geven van integratie, assimilatie en segregatie </a:t>
          </a:r>
          <a:endParaRPr lang="en-US" dirty="0"/>
        </a:p>
      </dgm:t>
    </dgm:pt>
    <dgm:pt modelId="{567B01D8-E7C5-425E-9849-3D8EA7B3C6D4}" type="parTrans" cxnId="{3B1459F1-FB9C-4572-A830-212A842A5562}">
      <dgm:prSet/>
      <dgm:spPr/>
      <dgm:t>
        <a:bodyPr/>
        <a:lstStyle/>
        <a:p>
          <a:endParaRPr lang="en-US"/>
        </a:p>
      </dgm:t>
    </dgm:pt>
    <dgm:pt modelId="{8F36EC35-2E09-4831-8434-290C2F34841D}" type="sibTrans" cxnId="{3B1459F1-FB9C-4572-A830-212A842A5562}">
      <dgm:prSet/>
      <dgm:spPr/>
      <dgm:t>
        <a:bodyPr/>
        <a:lstStyle/>
        <a:p>
          <a:endParaRPr lang="en-US"/>
        </a:p>
      </dgm:t>
    </dgm:pt>
    <dgm:pt modelId="{90081664-256B-4117-BA70-D30F2E9F8495}">
      <dgm:prSet/>
      <dgm:spPr/>
      <dgm:t>
        <a:bodyPr/>
        <a:lstStyle/>
        <a:p>
          <a:r>
            <a:rPr lang="nl-NL" dirty="0"/>
            <a:t>Aan het einde van deze les kun je: minimaal twee voorbeelden noemen hoe de overheid integratie stimuleert</a:t>
          </a:r>
          <a:endParaRPr lang="en-US" dirty="0"/>
        </a:p>
      </dgm:t>
    </dgm:pt>
    <dgm:pt modelId="{A6CD0F35-A572-4BFE-BFA3-9DDA1D8DF45C}" type="parTrans" cxnId="{7AD5D859-E7E5-4F09-9FB9-515FB434234C}">
      <dgm:prSet/>
      <dgm:spPr/>
      <dgm:t>
        <a:bodyPr/>
        <a:lstStyle/>
        <a:p>
          <a:endParaRPr lang="en-US"/>
        </a:p>
      </dgm:t>
    </dgm:pt>
    <dgm:pt modelId="{2BFF6515-A691-4156-8676-45BBFB09DF4F}" type="sibTrans" cxnId="{7AD5D859-E7E5-4F09-9FB9-515FB434234C}">
      <dgm:prSet/>
      <dgm:spPr/>
      <dgm:t>
        <a:bodyPr/>
        <a:lstStyle/>
        <a:p>
          <a:endParaRPr lang="en-US"/>
        </a:p>
      </dgm:t>
    </dgm:pt>
    <dgm:pt modelId="{2177694D-86C6-48A4-8103-255D7E79942F}" type="pres">
      <dgm:prSet presAssocID="{6A3A55D2-BD84-4741-9025-D7A290A60461}" presName="outerComposite" presStyleCnt="0">
        <dgm:presLayoutVars>
          <dgm:chMax val="5"/>
          <dgm:dir/>
          <dgm:resizeHandles val="exact"/>
        </dgm:presLayoutVars>
      </dgm:prSet>
      <dgm:spPr/>
    </dgm:pt>
    <dgm:pt modelId="{CC91452B-E2A0-47B0-B742-34B437418BF6}" type="pres">
      <dgm:prSet presAssocID="{6A3A55D2-BD84-4741-9025-D7A290A60461}" presName="dummyMaxCanvas" presStyleCnt="0">
        <dgm:presLayoutVars/>
      </dgm:prSet>
      <dgm:spPr/>
    </dgm:pt>
    <dgm:pt modelId="{0190C310-A4ED-4029-B783-A6022A6F2E43}" type="pres">
      <dgm:prSet presAssocID="{6A3A55D2-BD84-4741-9025-D7A290A60461}" presName="ThreeNodes_1" presStyleLbl="node1" presStyleIdx="0" presStyleCnt="3">
        <dgm:presLayoutVars>
          <dgm:bulletEnabled val="1"/>
        </dgm:presLayoutVars>
      </dgm:prSet>
      <dgm:spPr/>
    </dgm:pt>
    <dgm:pt modelId="{29053DB7-B92F-43D0-9EA9-17E97BD30A5F}" type="pres">
      <dgm:prSet presAssocID="{6A3A55D2-BD84-4741-9025-D7A290A60461}" presName="ThreeNodes_2" presStyleLbl="node1" presStyleIdx="1" presStyleCnt="3">
        <dgm:presLayoutVars>
          <dgm:bulletEnabled val="1"/>
        </dgm:presLayoutVars>
      </dgm:prSet>
      <dgm:spPr/>
    </dgm:pt>
    <dgm:pt modelId="{5BA5BD64-F37D-44EE-B2ED-D6B083A20F36}" type="pres">
      <dgm:prSet presAssocID="{6A3A55D2-BD84-4741-9025-D7A290A60461}" presName="ThreeNodes_3" presStyleLbl="node1" presStyleIdx="2" presStyleCnt="3">
        <dgm:presLayoutVars>
          <dgm:bulletEnabled val="1"/>
        </dgm:presLayoutVars>
      </dgm:prSet>
      <dgm:spPr/>
    </dgm:pt>
    <dgm:pt modelId="{BFDC0C30-8A5A-4DF1-98AC-C2D037CC0864}" type="pres">
      <dgm:prSet presAssocID="{6A3A55D2-BD84-4741-9025-D7A290A60461}" presName="ThreeConn_1-2" presStyleLbl="fgAccFollowNode1" presStyleIdx="0" presStyleCnt="2">
        <dgm:presLayoutVars>
          <dgm:bulletEnabled val="1"/>
        </dgm:presLayoutVars>
      </dgm:prSet>
      <dgm:spPr/>
    </dgm:pt>
    <dgm:pt modelId="{C89E2B03-A5A3-48FE-A51B-6502CB58B110}" type="pres">
      <dgm:prSet presAssocID="{6A3A55D2-BD84-4741-9025-D7A290A60461}" presName="ThreeConn_2-3" presStyleLbl="fgAccFollowNode1" presStyleIdx="1" presStyleCnt="2">
        <dgm:presLayoutVars>
          <dgm:bulletEnabled val="1"/>
        </dgm:presLayoutVars>
      </dgm:prSet>
      <dgm:spPr/>
    </dgm:pt>
    <dgm:pt modelId="{9707A865-0F55-48D1-A013-B89C9B7E1CC9}" type="pres">
      <dgm:prSet presAssocID="{6A3A55D2-BD84-4741-9025-D7A290A60461}" presName="ThreeNodes_1_text" presStyleLbl="node1" presStyleIdx="2" presStyleCnt="3">
        <dgm:presLayoutVars>
          <dgm:bulletEnabled val="1"/>
        </dgm:presLayoutVars>
      </dgm:prSet>
      <dgm:spPr/>
    </dgm:pt>
    <dgm:pt modelId="{CBAF85F1-2A6F-4E7D-913C-8D2F7D06ABFD}" type="pres">
      <dgm:prSet presAssocID="{6A3A55D2-BD84-4741-9025-D7A290A60461}" presName="ThreeNodes_2_text" presStyleLbl="node1" presStyleIdx="2" presStyleCnt="3">
        <dgm:presLayoutVars>
          <dgm:bulletEnabled val="1"/>
        </dgm:presLayoutVars>
      </dgm:prSet>
      <dgm:spPr/>
    </dgm:pt>
    <dgm:pt modelId="{1FEBC533-5ED5-466D-8265-A4E2DF74610C}" type="pres">
      <dgm:prSet presAssocID="{6A3A55D2-BD84-4741-9025-D7A290A60461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69732F29-B357-46C4-ABDE-E64C791F80CB}" type="presOf" srcId="{8F36EC35-2E09-4831-8434-290C2F34841D}" destId="{C89E2B03-A5A3-48FE-A51B-6502CB58B110}" srcOrd="0" destOrd="0" presId="urn:microsoft.com/office/officeart/2005/8/layout/vProcess5"/>
    <dgm:cxn modelId="{5C2A7039-4322-4D22-A60E-2603EBF91BDD}" type="presOf" srcId="{6A3A55D2-BD84-4741-9025-D7A290A60461}" destId="{2177694D-86C6-48A4-8103-255D7E79942F}" srcOrd="0" destOrd="0" presId="urn:microsoft.com/office/officeart/2005/8/layout/vProcess5"/>
    <dgm:cxn modelId="{77FD163E-1C49-49C0-905B-C2259C40777E}" type="presOf" srcId="{90081664-256B-4117-BA70-D30F2E9F8495}" destId="{5BA5BD64-F37D-44EE-B2ED-D6B083A20F36}" srcOrd="0" destOrd="0" presId="urn:microsoft.com/office/officeart/2005/8/layout/vProcess5"/>
    <dgm:cxn modelId="{88C1AC5F-FC29-4CA5-93F2-C9C4AC7D5A9B}" type="presOf" srcId="{D77AE054-A787-4BEC-9C9A-C50F39975AD6}" destId="{0190C310-A4ED-4029-B783-A6022A6F2E43}" srcOrd="0" destOrd="0" presId="urn:microsoft.com/office/officeart/2005/8/layout/vProcess5"/>
    <dgm:cxn modelId="{C6111041-D9EE-4FA2-901D-A3066634C479}" type="presOf" srcId="{F642D203-6103-425A-A5DE-8B3871EDB006}" destId="{BFDC0C30-8A5A-4DF1-98AC-C2D037CC0864}" srcOrd="0" destOrd="0" presId="urn:microsoft.com/office/officeart/2005/8/layout/vProcess5"/>
    <dgm:cxn modelId="{EEEC1376-8A4F-45AB-9D55-42FC8ADE1962}" type="presOf" srcId="{946B0273-3FF0-40C7-9D1F-5518EDEC7794}" destId="{29053DB7-B92F-43D0-9EA9-17E97BD30A5F}" srcOrd="0" destOrd="0" presId="urn:microsoft.com/office/officeart/2005/8/layout/vProcess5"/>
    <dgm:cxn modelId="{7AD5D859-E7E5-4F09-9FB9-515FB434234C}" srcId="{6A3A55D2-BD84-4741-9025-D7A290A60461}" destId="{90081664-256B-4117-BA70-D30F2E9F8495}" srcOrd="2" destOrd="0" parTransId="{A6CD0F35-A572-4BFE-BFA3-9DDA1D8DF45C}" sibTransId="{2BFF6515-A691-4156-8676-45BBFB09DF4F}"/>
    <dgm:cxn modelId="{4A6042BD-516C-49E2-91F0-CC388B5DEFA2}" type="presOf" srcId="{D77AE054-A787-4BEC-9C9A-C50F39975AD6}" destId="{9707A865-0F55-48D1-A013-B89C9B7E1CC9}" srcOrd="1" destOrd="0" presId="urn:microsoft.com/office/officeart/2005/8/layout/vProcess5"/>
    <dgm:cxn modelId="{209CE6CE-0371-4F44-8B75-A66DEED99F6B}" srcId="{6A3A55D2-BD84-4741-9025-D7A290A60461}" destId="{D77AE054-A787-4BEC-9C9A-C50F39975AD6}" srcOrd="0" destOrd="0" parTransId="{8128A591-3C18-4817-B0B9-CD22B2295B76}" sibTransId="{F642D203-6103-425A-A5DE-8B3871EDB006}"/>
    <dgm:cxn modelId="{637AACDE-A692-4C37-989C-64E658C044E8}" type="presOf" srcId="{946B0273-3FF0-40C7-9D1F-5518EDEC7794}" destId="{CBAF85F1-2A6F-4E7D-913C-8D2F7D06ABFD}" srcOrd="1" destOrd="0" presId="urn:microsoft.com/office/officeart/2005/8/layout/vProcess5"/>
    <dgm:cxn modelId="{1B934DEC-76A9-4F50-9B46-BB20F441C0FD}" type="presOf" srcId="{90081664-256B-4117-BA70-D30F2E9F8495}" destId="{1FEBC533-5ED5-466D-8265-A4E2DF74610C}" srcOrd="1" destOrd="0" presId="urn:microsoft.com/office/officeart/2005/8/layout/vProcess5"/>
    <dgm:cxn modelId="{3B1459F1-FB9C-4572-A830-212A842A5562}" srcId="{6A3A55D2-BD84-4741-9025-D7A290A60461}" destId="{946B0273-3FF0-40C7-9D1F-5518EDEC7794}" srcOrd="1" destOrd="0" parTransId="{567B01D8-E7C5-425E-9849-3D8EA7B3C6D4}" sibTransId="{8F36EC35-2E09-4831-8434-290C2F34841D}"/>
    <dgm:cxn modelId="{0000E5DB-5CFF-4C3C-87FD-D879CE23110F}" type="presParOf" srcId="{2177694D-86C6-48A4-8103-255D7E79942F}" destId="{CC91452B-E2A0-47B0-B742-34B437418BF6}" srcOrd="0" destOrd="0" presId="urn:microsoft.com/office/officeart/2005/8/layout/vProcess5"/>
    <dgm:cxn modelId="{66A6006F-F6A6-4D82-9255-CCCF0D582E28}" type="presParOf" srcId="{2177694D-86C6-48A4-8103-255D7E79942F}" destId="{0190C310-A4ED-4029-B783-A6022A6F2E43}" srcOrd="1" destOrd="0" presId="urn:microsoft.com/office/officeart/2005/8/layout/vProcess5"/>
    <dgm:cxn modelId="{DC96D1EB-0976-4A0D-A4DD-37C66100B183}" type="presParOf" srcId="{2177694D-86C6-48A4-8103-255D7E79942F}" destId="{29053DB7-B92F-43D0-9EA9-17E97BD30A5F}" srcOrd="2" destOrd="0" presId="urn:microsoft.com/office/officeart/2005/8/layout/vProcess5"/>
    <dgm:cxn modelId="{BD74CD0A-7F7F-4435-8845-32A19870CD7C}" type="presParOf" srcId="{2177694D-86C6-48A4-8103-255D7E79942F}" destId="{5BA5BD64-F37D-44EE-B2ED-D6B083A20F36}" srcOrd="3" destOrd="0" presId="urn:microsoft.com/office/officeart/2005/8/layout/vProcess5"/>
    <dgm:cxn modelId="{7455BB51-9066-4C84-88FD-B0F2340E201B}" type="presParOf" srcId="{2177694D-86C6-48A4-8103-255D7E79942F}" destId="{BFDC0C30-8A5A-4DF1-98AC-C2D037CC0864}" srcOrd="4" destOrd="0" presId="urn:microsoft.com/office/officeart/2005/8/layout/vProcess5"/>
    <dgm:cxn modelId="{4F4D046D-9765-4EDD-B2C1-3A9186CF8193}" type="presParOf" srcId="{2177694D-86C6-48A4-8103-255D7E79942F}" destId="{C89E2B03-A5A3-48FE-A51B-6502CB58B110}" srcOrd="5" destOrd="0" presId="urn:microsoft.com/office/officeart/2005/8/layout/vProcess5"/>
    <dgm:cxn modelId="{096345BE-D5EB-45EE-AC58-053406C26FAF}" type="presParOf" srcId="{2177694D-86C6-48A4-8103-255D7E79942F}" destId="{9707A865-0F55-48D1-A013-B89C9B7E1CC9}" srcOrd="6" destOrd="0" presId="urn:microsoft.com/office/officeart/2005/8/layout/vProcess5"/>
    <dgm:cxn modelId="{8B54DC08-3901-456D-9942-DDA42EA7915D}" type="presParOf" srcId="{2177694D-86C6-48A4-8103-255D7E79942F}" destId="{CBAF85F1-2A6F-4E7D-913C-8D2F7D06ABFD}" srcOrd="7" destOrd="0" presId="urn:microsoft.com/office/officeart/2005/8/layout/vProcess5"/>
    <dgm:cxn modelId="{F642DF7F-4F30-4BB8-AE81-D7D3915ADA8D}" type="presParOf" srcId="{2177694D-86C6-48A4-8103-255D7E79942F}" destId="{1FEBC533-5ED5-466D-8265-A4E2DF74610C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A08EBDF-EF6E-43ED-80FF-278DD88C0A04}" type="doc">
      <dgm:prSet loTypeId="urn:microsoft.com/office/officeart/2018/2/layout/IconLabelList" loCatId="icon" qsTypeId="urn:microsoft.com/office/officeart/2005/8/quickstyle/simple1" qsCatId="simple" csTypeId="urn:microsoft.com/office/officeart/2018/5/colors/Iconchunking_neutralbg_accent2_2" csCatId="accent2" phldr="1"/>
      <dgm:spPr/>
      <dgm:t>
        <a:bodyPr/>
        <a:lstStyle/>
        <a:p>
          <a:endParaRPr lang="en-US"/>
        </a:p>
      </dgm:t>
    </dgm:pt>
    <dgm:pt modelId="{4D5ED23E-4421-4727-96AE-96D58D014433}">
      <dgm:prSet/>
      <dgm:spPr/>
      <dgm:t>
        <a:bodyPr/>
        <a:lstStyle/>
        <a:p>
          <a:r>
            <a:rPr lang="nl-NL"/>
            <a:t>10 min </a:t>
          </a:r>
          <a:endParaRPr lang="en-US"/>
        </a:p>
      </dgm:t>
    </dgm:pt>
    <dgm:pt modelId="{5B6E7745-1C3C-4686-9E69-3CCFD1E5B05F}" type="parTrans" cxnId="{5D1062D7-ADC7-4AC2-9951-B21F9FDE42C8}">
      <dgm:prSet/>
      <dgm:spPr/>
      <dgm:t>
        <a:bodyPr/>
        <a:lstStyle/>
        <a:p>
          <a:endParaRPr lang="en-US"/>
        </a:p>
      </dgm:t>
    </dgm:pt>
    <dgm:pt modelId="{D4B3CDC2-ADC3-4449-B149-B04FBAA75748}" type="sibTrans" cxnId="{5D1062D7-ADC7-4AC2-9951-B21F9FDE42C8}">
      <dgm:prSet/>
      <dgm:spPr/>
      <dgm:t>
        <a:bodyPr/>
        <a:lstStyle/>
        <a:p>
          <a:endParaRPr lang="en-US"/>
        </a:p>
      </dgm:t>
    </dgm:pt>
    <dgm:pt modelId="{673EB632-5AC9-418F-961F-17EA2CAAC176}">
      <dgm:prSet/>
      <dgm:spPr/>
      <dgm:t>
        <a:bodyPr/>
        <a:lstStyle/>
        <a:p>
          <a:r>
            <a:rPr lang="nl-NL"/>
            <a:t>Individueel</a:t>
          </a:r>
          <a:endParaRPr lang="en-US"/>
        </a:p>
      </dgm:t>
    </dgm:pt>
    <dgm:pt modelId="{F4C61417-DCAC-4E90-B7B4-25E89A0C077A}" type="parTrans" cxnId="{2B94B7AD-BFF8-46CD-BCAE-DAC1D3C5F7D3}">
      <dgm:prSet/>
      <dgm:spPr/>
      <dgm:t>
        <a:bodyPr/>
        <a:lstStyle/>
        <a:p>
          <a:endParaRPr lang="en-US"/>
        </a:p>
      </dgm:t>
    </dgm:pt>
    <dgm:pt modelId="{AE9B6C86-31CC-4A3F-A39C-AC07C1E9C541}" type="sibTrans" cxnId="{2B94B7AD-BFF8-46CD-BCAE-DAC1D3C5F7D3}">
      <dgm:prSet/>
      <dgm:spPr/>
      <dgm:t>
        <a:bodyPr/>
        <a:lstStyle/>
        <a:p>
          <a:endParaRPr lang="en-US"/>
        </a:p>
      </dgm:t>
    </dgm:pt>
    <dgm:pt modelId="{686D79BB-84FC-40A1-8906-C4A33CD6C6DF}" type="pres">
      <dgm:prSet presAssocID="{EA08EBDF-EF6E-43ED-80FF-278DD88C0A04}" presName="root" presStyleCnt="0">
        <dgm:presLayoutVars>
          <dgm:dir/>
          <dgm:resizeHandles val="exact"/>
        </dgm:presLayoutVars>
      </dgm:prSet>
      <dgm:spPr/>
    </dgm:pt>
    <dgm:pt modelId="{ECF86859-E7E5-4C0B-AC12-685B22306807}" type="pres">
      <dgm:prSet presAssocID="{4D5ED23E-4421-4727-96AE-96D58D014433}" presName="compNode" presStyleCnt="0"/>
      <dgm:spPr/>
    </dgm:pt>
    <dgm:pt modelId="{CC5F6241-0750-4C47-8CCB-2FA0B8EFC5ED}" type="pres">
      <dgm:prSet presAssocID="{4D5ED23E-4421-4727-96AE-96D58D014433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topwatch"/>
        </a:ext>
      </dgm:extLst>
    </dgm:pt>
    <dgm:pt modelId="{1D51FD41-C6A6-4315-AA26-00A24A25CE13}" type="pres">
      <dgm:prSet presAssocID="{4D5ED23E-4421-4727-96AE-96D58D014433}" presName="spaceRect" presStyleCnt="0"/>
      <dgm:spPr/>
    </dgm:pt>
    <dgm:pt modelId="{E1A3556F-E098-4BFF-B1C9-FCC46D6C4B9A}" type="pres">
      <dgm:prSet presAssocID="{4D5ED23E-4421-4727-96AE-96D58D014433}" presName="textRect" presStyleLbl="revTx" presStyleIdx="0" presStyleCnt="2">
        <dgm:presLayoutVars>
          <dgm:chMax val="1"/>
          <dgm:chPref val="1"/>
        </dgm:presLayoutVars>
      </dgm:prSet>
      <dgm:spPr/>
    </dgm:pt>
    <dgm:pt modelId="{C59FDDA2-AC4A-4487-A2BE-8D80353498FF}" type="pres">
      <dgm:prSet presAssocID="{D4B3CDC2-ADC3-4449-B149-B04FBAA75748}" presName="sibTrans" presStyleCnt="0"/>
      <dgm:spPr/>
    </dgm:pt>
    <dgm:pt modelId="{18397A72-5F9D-4602-BBD3-0E30A74D3255}" type="pres">
      <dgm:prSet presAssocID="{673EB632-5AC9-418F-961F-17EA2CAAC176}" presName="compNode" presStyleCnt="0"/>
      <dgm:spPr/>
    </dgm:pt>
    <dgm:pt modelId="{88C5D6F0-DAB6-4473-B6A7-F36AD8B44A0C}" type="pres">
      <dgm:prSet presAssocID="{673EB632-5AC9-418F-961F-17EA2CAAC176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User"/>
        </a:ext>
      </dgm:extLst>
    </dgm:pt>
    <dgm:pt modelId="{0CF89F70-EA74-40F6-BBF8-D0340778A918}" type="pres">
      <dgm:prSet presAssocID="{673EB632-5AC9-418F-961F-17EA2CAAC176}" presName="spaceRect" presStyleCnt="0"/>
      <dgm:spPr/>
    </dgm:pt>
    <dgm:pt modelId="{0A2F3D8E-78C8-4FCB-B218-481A14CCD296}" type="pres">
      <dgm:prSet presAssocID="{673EB632-5AC9-418F-961F-17EA2CAAC176}" presName="textRect" presStyleLbl="revTx" presStyleIdx="1" presStyleCnt="2">
        <dgm:presLayoutVars>
          <dgm:chMax val="1"/>
          <dgm:chPref val="1"/>
        </dgm:presLayoutVars>
      </dgm:prSet>
      <dgm:spPr/>
    </dgm:pt>
  </dgm:ptLst>
  <dgm:cxnLst>
    <dgm:cxn modelId="{D3B69E06-3674-429E-A8DE-D2783EAF7855}" type="presOf" srcId="{EA08EBDF-EF6E-43ED-80FF-278DD88C0A04}" destId="{686D79BB-84FC-40A1-8906-C4A33CD6C6DF}" srcOrd="0" destOrd="0" presId="urn:microsoft.com/office/officeart/2018/2/layout/IconLabelList"/>
    <dgm:cxn modelId="{55FC5965-5F57-41B2-8333-20036CAC1E67}" type="presOf" srcId="{673EB632-5AC9-418F-961F-17EA2CAAC176}" destId="{0A2F3D8E-78C8-4FCB-B218-481A14CCD296}" srcOrd="0" destOrd="0" presId="urn:microsoft.com/office/officeart/2018/2/layout/IconLabelList"/>
    <dgm:cxn modelId="{2B94B7AD-BFF8-46CD-BCAE-DAC1D3C5F7D3}" srcId="{EA08EBDF-EF6E-43ED-80FF-278DD88C0A04}" destId="{673EB632-5AC9-418F-961F-17EA2CAAC176}" srcOrd="1" destOrd="0" parTransId="{F4C61417-DCAC-4E90-B7B4-25E89A0C077A}" sibTransId="{AE9B6C86-31CC-4A3F-A39C-AC07C1E9C541}"/>
    <dgm:cxn modelId="{EC81FCC2-EEA9-4AB6-A0C7-DD77551F7B04}" type="presOf" srcId="{4D5ED23E-4421-4727-96AE-96D58D014433}" destId="{E1A3556F-E098-4BFF-B1C9-FCC46D6C4B9A}" srcOrd="0" destOrd="0" presId="urn:microsoft.com/office/officeart/2018/2/layout/IconLabelList"/>
    <dgm:cxn modelId="{5D1062D7-ADC7-4AC2-9951-B21F9FDE42C8}" srcId="{EA08EBDF-EF6E-43ED-80FF-278DD88C0A04}" destId="{4D5ED23E-4421-4727-96AE-96D58D014433}" srcOrd="0" destOrd="0" parTransId="{5B6E7745-1C3C-4686-9E69-3CCFD1E5B05F}" sibTransId="{D4B3CDC2-ADC3-4449-B149-B04FBAA75748}"/>
    <dgm:cxn modelId="{8C0FDF84-608E-464A-8E57-2DCA5F21483E}" type="presParOf" srcId="{686D79BB-84FC-40A1-8906-C4A33CD6C6DF}" destId="{ECF86859-E7E5-4C0B-AC12-685B22306807}" srcOrd="0" destOrd="0" presId="urn:microsoft.com/office/officeart/2018/2/layout/IconLabelList"/>
    <dgm:cxn modelId="{97F75668-6B55-480B-9C27-9EC69AEF2234}" type="presParOf" srcId="{ECF86859-E7E5-4C0B-AC12-685B22306807}" destId="{CC5F6241-0750-4C47-8CCB-2FA0B8EFC5ED}" srcOrd="0" destOrd="0" presId="urn:microsoft.com/office/officeart/2018/2/layout/IconLabelList"/>
    <dgm:cxn modelId="{225B2844-0073-4584-AFF2-86F75FA85AF0}" type="presParOf" srcId="{ECF86859-E7E5-4C0B-AC12-685B22306807}" destId="{1D51FD41-C6A6-4315-AA26-00A24A25CE13}" srcOrd="1" destOrd="0" presId="urn:microsoft.com/office/officeart/2018/2/layout/IconLabelList"/>
    <dgm:cxn modelId="{58A81D9B-27D0-40C0-9FBD-E1F11E5A831B}" type="presParOf" srcId="{ECF86859-E7E5-4C0B-AC12-685B22306807}" destId="{E1A3556F-E098-4BFF-B1C9-FCC46D6C4B9A}" srcOrd="2" destOrd="0" presId="urn:microsoft.com/office/officeart/2018/2/layout/IconLabelList"/>
    <dgm:cxn modelId="{8B3EEC05-23F4-4A30-A5F6-BF1353969D3E}" type="presParOf" srcId="{686D79BB-84FC-40A1-8906-C4A33CD6C6DF}" destId="{C59FDDA2-AC4A-4487-A2BE-8D80353498FF}" srcOrd="1" destOrd="0" presId="urn:microsoft.com/office/officeart/2018/2/layout/IconLabelList"/>
    <dgm:cxn modelId="{A83E502E-8A46-4AB8-A5F5-83A2A4D41412}" type="presParOf" srcId="{686D79BB-84FC-40A1-8906-C4A33CD6C6DF}" destId="{18397A72-5F9D-4602-BBD3-0E30A74D3255}" srcOrd="2" destOrd="0" presId="urn:microsoft.com/office/officeart/2018/2/layout/IconLabelList"/>
    <dgm:cxn modelId="{221738FF-498E-449B-949B-FB5F21F44575}" type="presParOf" srcId="{18397A72-5F9D-4602-BBD3-0E30A74D3255}" destId="{88C5D6F0-DAB6-4473-B6A7-F36AD8B44A0C}" srcOrd="0" destOrd="0" presId="urn:microsoft.com/office/officeart/2018/2/layout/IconLabelList"/>
    <dgm:cxn modelId="{63B94D7B-D7DE-46E3-801F-669D261A6421}" type="presParOf" srcId="{18397A72-5F9D-4602-BBD3-0E30A74D3255}" destId="{0CF89F70-EA74-40F6-BBF8-D0340778A918}" srcOrd="1" destOrd="0" presId="urn:microsoft.com/office/officeart/2018/2/layout/IconLabelList"/>
    <dgm:cxn modelId="{025CD8E9-4629-44B7-885F-5FED6589D239}" type="presParOf" srcId="{18397A72-5F9D-4602-BBD3-0E30A74D3255}" destId="{0A2F3D8E-78C8-4FCB-B218-481A14CCD296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A3A55D2-BD84-4741-9025-D7A290A60461}" type="doc">
      <dgm:prSet loTypeId="urn:microsoft.com/office/officeart/2005/8/layout/vProcess5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D77AE054-A787-4BEC-9C9A-C50F39975AD6}">
      <dgm:prSet/>
      <dgm:spPr/>
      <dgm:t>
        <a:bodyPr/>
        <a:lstStyle/>
        <a:p>
          <a:r>
            <a:rPr lang="nl-NL" dirty="0"/>
            <a:t>Aan het einde van deze les kun je: benoemen op welke drie manieren een nieuwkomer zich kan aanpassen</a:t>
          </a:r>
          <a:endParaRPr lang="en-US" dirty="0"/>
        </a:p>
      </dgm:t>
    </dgm:pt>
    <dgm:pt modelId="{8128A591-3C18-4817-B0B9-CD22B2295B76}" type="parTrans" cxnId="{209CE6CE-0371-4F44-8B75-A66DEED99F6B}">
      <dgm:prSet/>
      <dgm:spPr/>
      <dgm:t>
        <a:bodyPr/>
        <a:lstStyle/>
        <a:p>
          <a:endParaRPr lang="en-US"/>
        </a:p>
      </dgm:t>
    </dgm:pt>
    <dgm:pt modelId="{F642D203-6103-425A-A5DE-8B3871EDB006}" type="sibTrans" cxnId="{209CE6CE-0371-4F44-8B75-A66DEED99F6B}">
      <dgm:prSet/>
      <dgm:spPr/>
      <dgm:t>
        <a:bodyPr/>
        <a:lstStyle/>
        <a:p>
          <a:endParaRPr lang="en-US"/>
        </a:p>
      </dgm:t>
    </dgm:pt>
    <dgm:pt modelId="{946B0273-3FF0-40C7-9D1F-5518EDEC7794}">
      <dgm:prSet/>
      <dgm:spPr/>
      <dgm:t>
        <a:bodyPr/>
        <a:lstStyle/>
        <a:p>
          <a:pPr>
            <a:defRPr cap="all"/>
          </a:pPr>
          <a:r>
            <a:rPr lang="nl-NL" dirty="0"/>
            <a:t>Aan het einde van deze les kun je: een voorbeeld geven van integratie, assimilatie en segregatie </a:t>
          </a:r>
          <a:endParaRPr lang="en-US" dirty="0"/>
        </a:p>
      </dgm:t>
    </dgm:pt>
    <dgm:pt modelId="{567B01D8-E7C5-425E-9849-3D8EA7B3C6D4}" type="parTrans" cxnId="{3B1459F1-FB9C-4572-A830-212A842A5562}">
      <dgm:prSet/>
      <dgm:spPr/>
      <dgm:t>
        <a:bodyPr/>
        <a:lstStyle/>
        <a:p>
          <a:endParaRPr lang="en-US"/>
        </a:p>
      </dgm:t>
    </dgm:pt>
    <dgm:pt modelId="{8F36EC35-2E09-4831-8434-290C2F34841D}" type="sibTrans" cxnId="{3B1459F1-FB9C-4572-A830-212A842A5562}">
      <dgm:prSet/>
      <dgm:spPr/>
      <dgm:t>
        <a:bodyPr/>
        <a:lstStyle/>
        <a:p>
          <a:endParaRPr lang="en-US"/>
        </a:p>
      </dgm:t>
    </dgm:pt>
    <dgm:pt modelId="{90081664-256B-4117-BA70-D30F2E9F8495}">
      <dgm:prSet/>
      <dgm:spPr/>
      <dgm:t>
        <a:bodyPr/>
        <a:lstStyle/>
        <a:p>
          <a:pPr>
            <a:defRPr cap="all"/>
          </a:pPr>
          <a:r>
            <a:rPr lang="nl-NL" dirty="0"/>
            <a:t>Aan het einde van deze les kun je: minimaal twee voorbeelden noemen hoe de overheid integratie stimuleert</a:t>
          </a:r>
          <a:endParaRPr lang="en-US" dirty="0"/>
        </a:p>
      </dgm:t>
    </dgm:pt>
    <dgm:pt modelId="{A6CD0F35-A572-4BFE-BFA3-9DDA1D8DF45C}" type="parTrans" cxnId="{7AD5D859-E7E5-4F09-9FB9-515FB434234C}">
      <dgm:prSet/>
      <dgm:spPr/>
      <dgm:t>
        <a:bodyPr/>
        <a:lstStyle/>
        <a:p>
          <a:endParaRPr lang="en-US"/>
        </a:p>
      </dgm:t>
    </dgm:pt>
    <dgm:pt modelId="{2BFF6515-A691-4156-8676-45BBFB09DF4F}" type="sibTrans" cxnId="{7AD5D859-E7E5-4F09-9FB9-515FB434234C}">
      <dgm:prSet/>
      <dgm:spPr/>
      <dgm:t>
        <a:bodyPr/>
        <a:lstStyle/>
        <a:p>
          <a:endParaRPr lang="en-US"/>
        </a:p>
      </dgm:t>
    </dgm:pt>
    <dgm:pt modelId="{2177694D-86C6-48A4-8103-255D7E79942F}" type="pres">
      <dgm:prSet presAssocID="{6A3A55D2-BD84-4741-9025-D7A290A60461}" presName="outerComposite" presStyleCnt="0">
        <dgm:presLayoutVars>
          <dgm:chMax val="5"/>
          <dgm:dir/>
          <dgm:resizeHandles val="exact"/>
        </dgm:presLayoutVars>
      </dgm:prSet>
      <dgm:spPr/>
    </dgm:pt>
    <dgm:pt modelId="{CC91452B-E2A0-47B0-B742-34B437418BF6}" type="pres">
      <dgm:prSet presAssocID="{6A3A55D2-BD84-4741-9025-D7A290A60461}" presName="dummyMaxCanvas" presStyleCnt="0">
        <dgm:presLayoutVars/>
      </dgm:prSet>
      <dgm:spPr/>
    </dgm:pt>
    <dgm:pt modelId="{0190C310-A4ED-4029-B783-A6022A6F2E43}" type="pres">
      <dgm:prSet presAssocID="{6A3A55D2-BD84-4741-9025-D7A290A60461}" presName="ThreeNodes_1" presStyleLbl="node1" presStyleIdx="0" presStyleCnt="3">
        <dgm:presLayoutVars>
          <dgm:bulletEnabled val="1"/>
        </dgm:presLayoutVars>
      </dgm:prSet>
      <dgm:spPr/>
    </dgm:pt>
    <dgm:pt modelId="{29053DB7-B92F-43D0-9EA9-17E97BD30A5F}" type="pres">
      <dgm:prSet presAssocID="{6A3A55D2-BD84-4741-9025-D7A290A60461}" presName="ThreeNodes_2" presStyleLbl="node1" presStyleIdx="1" presStyleCnt="3">
        <dgm:presLayoutVars>
          <dgm:bulletEnabled val="1"/>
        </dgm:presLayoutVars>
      </dgm:prSet>
      <dgm:spPr/>
    </dgm:pt>
    <dgm:pt modelId="{5BA5BD64-F37D-44EE-B2ED-D6B083A20F36}" type="pres">
      <dgm:prSet presAssocID="{6A3A55D2-BD84-4741-9025-D7A290A60461}" presName="ThreeNodes_3" presStyleLbl="node1" presStyleIdx="2" presStyleCnt="3">
        <dgm:presLayoutVars>
          <dgm:bulletEnabled val="1"/>
        </dgm:presLayoutVars>
      </dgm:prSet>
      <dgm:spPr/>
    </dgm:pt>
    <dgm:pt modelId="{BFDC0C30-8A5A-4DF1-98AC-C2D037CC0864}" type="pres">
      <dgm:prSet presAssocID="{6A3A55D2-BD84-4741-9025-D7A290A60461}" presName="ThreeConn_1-2" presStyleLbl="fgAccFollowNode1" presStyleIdx="0" presStyleCnt="2">
        <dgm:presLayoutVars>
          <dgm:bulletEnabled val="1"/>
        </dgm:presLayoutVars>
      </dgm:prSet>
      <dgm:spPr/>
    </dgm:pt>
    <dgm:pt modelId="{C89E2B03-A5A3-48FE-A51B-6502CB58B110}" type="pres">
      <dgm:prSet presAssocID="{6A3A55D2-BD84-4741-9025-D7A290A60461}" presName="ThreeConn_2-3" presStyleLbl="fgAccFollowNode1" presStyleIdx="1" presStyleCnt="2">
        <dgm:presLayoutVars>
          <dgm:bulletEnabled val="1"/>
        </dgm:presLayoutVars>
      </dgm:prSet>
      <dgm:spPr/>
    </dgm:pt>
    <dgm:pt modelId="{9707A865-0F55-48D1-A013-B89C9B7E1CC9}" type="pres">
      <dgm:prSet presAssocID="{6A3A55D2-BD84-4741-9025-D7A290A60461}" presName="ThreeNodes_1_text" presStyleLbl="node1" presStyleIdx="2" presStyleCnt="3">
        <dgm:presLayoutVars>
          <dgm:bulletEnabled val="1"/>
        </dgm:presLayoutVars>
      </dgm:prSet>
      <dgm:spPr/>
    </dgm:pt>
    <dgm:pt modelId="{CBAF85F1-2A6F-4E7D-913C-8D2F7D06ABFD}" type="pres">
      <dgm:prSet presAssocID="{6A3A55D2-BD84-4741-9025-D7A290A60461}" presName="ThreeNodes_2_text" presStyleLbl="node1" presStyleIdx="2" presStyleCnt="3">
        <dgm:presLayoutVars>
          <dgm:bulletEnabled val="1"/>
        </dgm:presLayoutVars>
      </dgm:prSet>
      <dgm:spPr/>
    </dgm:pt>
    <dgm:pt modelId="{1FEBC533-5ED5-466D-8265-A4E2DF74610C}" type="pres">
      <dgm:prSet presAssocID="{6A3A55D2-BD84-4741-9025-D7A290A60461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69732F29-B357-46C4-ABDE-E64C791F80CB}" type="presOf" srcId="{8F36EC35-2E09-4831-8434-290C2F34841D}" destId="{C89E2B03-A5A3-48FE-A51B-6502CB58B110}" srcOrd="0" destOrd="0" presId="urn:microsoft.com/office/officeart/2005/8/layout/vProcess5"/>
    <dgm:cxn modelId="{5C2A7039-4322-4D22-A60E-2603EBF91BDD}" type="presOf" srcId="{6A3A55D2-BD84-4741-9025-D7A290A60461}" destId="{2177694D-86C6-48A4-8103-255D7E79942F}" srcOrd="0" destOrd="0" presId="urn:microsoft.com/office/officeart/2005/8/layout/vProcess5"/>
    <dgm:cxn modelId="{77FD163E-1C49-49C0-905B-C2259C40777E}" type="presOf" srcId="{90081664-256B-4117-BA70-D30F2E9F8495}" destId="{5BA5BD64-F37D-44EE-B2ED-D6B083A20F36}" srcOrd="0" destOrd="0" presId="urn:microsoft.com/office/officeart/2005/8/layout/vProcess5"/>
    <dgm:cxn modelId="{88C1AC5F-FC29-4CA5-93F2-C9C4AC7D5A9B}" type="presOf" srcId="{D77AE054-A787-4BEC-9C9A-C50F39975AD6}" destId="{0190C310-A4ED-4029-B783-A6022A6F2E43}" srcOrd="0" destOrd="0" presId="urn:microsoft.com/office/officeart/2005/8/layout/vProcess5"/>
    <dgm:cxn modelId="{C6111041-D9EE-4FA2-901D-A3066634C479}" type="presOf" srcId="{F642D203-6103-425A-A5DE-8B3871EDB006}" destId="{BFDC0C30-8A5A-4DF1-98AC-C2D037CC0864}" srcOrd="0" destOrd="0" presId="urn:microsoft.com/office/officeart/2005/8/layout/vProcess5"/>
    <dgm:cxn modelId="{EEEC1376-8A4F-45AB-9D55-42FC8ADE1962}" type="presOf" srcId="{946B0273-3FF0-40C7-9D1F-5518EDEC7794}" destId="{29053DB7-B92F-43D0-9EA9-17E97BD30A5F}" srcOrd="0" destOrd="0" presId="urn:microsoft.com/office/officeart/2005/8/layout/vProcess5"/>
    <dgm:cxn modelId="{7AD5D859-E7E5-4F09-9FB9-515FB434234C}" srcId="{6A3A55D2-BD84-4741-9025-D7A290A60461}" destId="{90081664-256B-4117-BA70-D30F2E9F8495}" srcOrd="2" destOrd="0" parTransId="{A6CD0F35-A572-4BFE-BFA3-9DDA1D8DF45C}" sibTransId="{2BFF6515-A691-4156-8676-45BBFB09DF4F}"/>
    <dgm:cxn modelId="{4A6042BD-516C-49E2-91F0-CC388B5DEFA2}" type="presOf" srcId="{D77AE054-A787-4BEC-9C9A-C50F39975AD6}" destId="{9707A865-0F55-48D1-A013-B89C9B7E1CC9}" srcOrd="1" destOrd="0" presId="urn:microsoft.com/office/officeart/2005/8/layout/vProcess5"/>
    <dgm:cxn modelId="{209CE6CE-0371-4F44-8B75-A66DEED99F6B}" srcId="{6A3A55D2-BD84-4741-9025-D7A290A60461}" destId="{D77AE054-A787-4BEC-9C9A-C50F39975AD6}" srcOrd="0" destOrd="0" parTransId="{8128A591-3C18-4817-B0B9-CD22B2295B76}" sibTransId="{F642D203-6103-425A-A5DE-8B3871EDB006}"/>
    <dgm:cxn modelId="{637AACDE-A692-4C37-989C-64E658C044E8}" type="presOf" srcId="{946B0273-3FF0-40C7-9D1F-5518EDEC7794}" destId="{CBAF85F1-2A6F-4E7D-913C-8D2F7D06ABFD}" srcOrd="1" destOrd="0" presId="urn:microsoft.com/office/officeart/2005/8/layout/vProcess5"/>
    <dgm:cxn modelId="{1B934DEC-76A9-4F50-9B46-BB20F441C0FD}" type="presOf" srcId="{90081664-256B-4117-BA70-D30F2E9F8495}" destId="{1FEBC533-5ED5-466D-8265-A4E2DF74610C}" srcOrd="1" destOrd="0" presId="urn:microsoft.com/office/officeart/2005/8/layout/vProcess5"/>
    <dgm:cxn modelId="{3B1459F1-FB9C-4572-A830-212A842A5562}" srcId="{6A3A55D2-BD84-4741-9025-D7A290A60461}" destId="{946B0273-3FF0-40C7-9D1F-5518EDEC7794}" srcOrd="1" destOrd="0" parTransId="{567B01D8-E7C5-425E-9849-3D8EA7B3C6D4}" sibTransId="{8F36EC35-2E09-4831-8434-290C2F34841D}"/>
    <dgm:cxn modelId="{0000E5DB-5CFF-4C3C-87FD-D879CE23110F}" type="presParOf" srcId="{2177694D-86C6-48A4-8103-255D7E79942F}" destId="{CC91452B-E2A0-47B0-B742-34B437418BF6}" srcOrd="0" destOrd="0" presId="urn:microsoft.com/office/officeart/2005/8/layout/vProcess5"/>
    <dgm:cxn modelId="{66A6006F-F6A6-4D82-9255-CCCF0D582E28}" type="presParOf" srcId="{2177694D-86C6-48A4-8103-255D7E79942F}" destId="{0190C310-A4ED-4029-B783-A6022A6F2E43}" srcOrd="1" destOrd="0" presId="urn:microsoft.com/office/officeart/2005/8/layout/vProcess5"/>
    <dgm:cxn modelId="{DC96D1EB-0976-4A0D-A4DD-37C66100B183}" type="presParOf" srcId="{2177694D-86C6-48A4-8103-255D7E79942F}" destId="{29053DB7-B92F-43D0-9EA9-17E97BD30A5F}" srcOrd="2" destOrd="0" presId="urn:microsoft.com/office/officeart/2005/8/layout/vProcess5"/>
    <dgm:cxn modelId="{BD74CD0A-7F7F-4435-8845-32A19870CD7C}" type="presParOf" srcId="{2177694D-86C6-48A4-8103-255D7E79942F}" destId="{5BA5BD64-F37D-44EE-B2ED-D6B083A20F36}" srcOrd="3" destOrd="0" presId="urn:microsoft.com/office/officeart/2005/8/layout/vProcess5"/>
    <dgm:cxn modelId="{7455BB51-9066-4C84-88FD-B0F2340E201B}" type="presParOf" srcId="{2177694D-86C6-48A4-8103-255D7E79942F}" destId="{BFDC0C30-8A5A-4DF1-98AC-C2D037CC0864}" srcOrd="4" destOrd="0" presId="urn:microsoft.com/office/officeart/2005/8/layout/vProcess5"/>
    <dgm:cxn modelId="{4F4D046D-9765-4EDD-B2C1-3A9186CF8193}" type="presParOf" srcId="{2177694D-86C6-48A4-8103-255D7E79942F}" destId="{C89E2B03-A5A3-48FE-A51B-6502CB58B110}" srcOrd="5" destOrd="0" presId="urn:microsoft.com/office/officeart/2005/8/layout/vProcess5"/>
    <dgm:cxn modelId="{096345BE-D5EB-45EE-AC58-053406C26FAF}" type="presParOf" srcId="{2177694D-86C6-48A4-8103-255D7E79942F}" destId="{9707A865-0F55-48D1-A013-B89C9B7E1CC9}" srcOrd="6" destOrd="0" presId="urn:microsoft.com/office/officeart/2005/8/layout/vProcess5"/>
    <dgm:cxn modelId="{8B54DC08-3901-456D-9942-DDA42EA7915D}" type="presParOf" srcId="{2177694D-86C6-48A4-8103-255D7E79942F}" destId="{CBAF85F1-2A6F-4E7D-913C-8D2F7D06ABFD}" srcOrd="7" destOrd="0" presId="urn:microsoft.com/office/officeart/2005/8/layout/vProcess5"/>
    <dgm:cxn modelId="{F642DF7F-4F30-4BB8-AE81-D7D3915ADA8D}" type="presParOf" srcId="{2177694D-86C6-48A4-8103-255D7E79942F}" destId="{1FEBC533-5ED5-466D-8265-A4E2DF74610C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229C0E-4A93-4D6E-8630-1584013CAA95}">
      <dsp:nvSpPr>
        <dsp:cNvPr id="0" name=""/>
        <dsp:cNvSpPr/>
      </dsp:nvSpPr>
      <dsp:spPr>
        <a:xfrm>
          <a:off x="0" y="47331"/>
          <a:ext cx="5098256" cy="719549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000" b="1" kern="1200"/>
            <a:t>Video fragment</a:t>
          </a:r>
          <a:endParaRPr lang="en-US" sz="3000" kern="1200"/>
        </a:p>
      </dsp:txBody>
      <dsp:txXfrm>
        <a:off x="35125" y="82456"/>
        <a:ext cx="5028006" cy="649299"/>
      </dsp:txXfrm>
    </dsp:sp>
    <dsp:sp modelId="{8968C25D-2236-47E0-9267-2F14F816D662}">
      <dsp:nvSpPr>
        <dsp:cNvPr id="0" name=""/>
        <dsp:cNvSpPr/>
      </dsp:nvSpPr>
      <dsp:spPr>
        <a:xfrm>
          <a:off x="0" y="853281"/>
          <a:ext cx="5098256" cy="719549"/>
        </a:xfrm>
        <a:prstGeom prst="roundRect">
          <a:avLst/>
        </a:prstGeom>
        <a:solidFill>
          <a:schemeClr val="accent5">
            <a:hueOff val="354520"/>
            <a:satOff val="-3982"/>
            <a:lumOff val="-85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000" b="1" kern="1200"/>
            <a:t>Leerdoelen</a:t>
          </a:r>
          <a:endParaRPr lang="en-US" sz="3000" kern="1200"/>
        </a:p>
      </dsp:txBody>
      <dsp:txXfrm>
        <a:off x="35125" y="888406"/>
        <a:ext cx="5028006" cy="649299"/>
      </dsp:txXfrm>
    </dsp:sp>
    <dsp:sp modelId="{7069D4AF-E92F-495A-B08E-E68B2C17869F}">
      <dsp:nvSpPr>
        <dsp:cNvPr id="0" name=""/>
        <dsp:cNvSpPr/>
      </dsp:nvSpPr>
      <dsp:spPr>
        <a:xfrm>
          <a:off x="0" y="1659230"/>
          <a:ext cx="5098256" cy="719549"/>
        </a:xfrm>
        <a:prstGeom prst="roundRect">
          <a:avLst/>
        </a:prstGeom>
        <a:solidFill>
          <a:schemeClr val="accent5">
            <a:hueOff val="709040"/>
            <a:satOff val="-7964"/>
            <a:lumOff val="-169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000" b="1" kern="1200"/>
            <a:t>Uitleg </a:t>
          </a:r>
          <a:endParaRPr lang="en-US" sz="3000" kern="1200"/>
        </a:p>
      </dsp:txBody>
      <dsp:txXfrm>
        <a:off x="35125" y="1694355"/>
        <a:ext cx="5028006" cy="649299"/>
      </dsp:txXfrm>
    </dsp:sp>
    <dsp:sp modelId="{1C67E7A9-C85F-40F9-B73B-A1F60BFF334F}">
      <dsp:nvSpPr>
        <dsp:cNvPr id="0" name=""/>
        <dsp:cNvSpPr/>
      </dsp:nvSpPr>
      <dsp:spPr>
        <a:xfrm>
          <a:off x="0" y="2465181"/>
          <a:ext cx="5098256" cy="719549"/>
        </a:xfrm>
        <a:prstGeom prst="roundRect">
          <a:avLst/>
        </a:prstGeom>
        <a:solidFill>
          <a:schemeClr val="accent5">
            <a:hueOff val="1063560"/>
            <a:satOff val="-11946"/>
            <a:lumOff val="-254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000" b="1" kern="1200"/>
            <a:t>Opdracht maken</a:t>
          </a:r>
          <a:endParaRPr lang="en-US" sz="3000" kern="1200"/>
        </a:p>
      </dsp:txBody>
      <dsp:txXfrm>
        <a:off x="35125" y="2500306"/>
        <a:ext cx="5028006" cy="649299"/>
      </dsp:txXfrm>
    </dsp:sp>
    <dsp:sp modelId="{C87EDD89-8673-43EC-8E83-9534BB841BB7}">
      <dsp:nvSpPr>
        <dsp:cNvPr id="0" name=""/>
        <dsp:cNvSpPr/>
      </dsp:nvSpPr>
      <dsp:spPr>
        <a:xfrm>
          <a:off x="0" y="3271131"/>
          <a:ext cx="5098256" cy="719549"/>
        </a:xfrm>
        <a:prstGeom prst="roundRect">
          <a:avLst/>
        </a:prstGeom>
        <a:solidFill>
          <a:schemeClr val="accent5">
            <a:hueOff val="1418080"/>
            <a:satOff val="-15927"/>
            <a:lumOff val="-339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000" b="1" kern="1200"/>
            <a:t>LessonUp</a:t>
          </a:r>
          <a:endParaRPr lang="en-US" sz="3000" kern="1200"/>
        </a:p>
      </dsp:txBody>
      <dsp:txXfrm>
        <a:off x="35125" y="3306256"/>
        <a:ext cx="5028006" cy="649299"/>
      </dsp:txXfrm>
    </dsp:sp>
    <dsp:sp modelId="{135E9A48-286C-4AF1-A04B-08E33EC3F874}">
      <dsp:nvSpPr>
        <dsp:cNvPr id="0" name=""/>
        <dsp:cNvSpPr/>
      </dsp:nvSpPr>
      <dsp:spPr>
        <a:xfrm>
          <a:off x="0" y="4077081"/>
          <a:ext cx="5098256" cy="719549"/>
        </a:xfrm>
        <a:prstGeom prst="roundRect">
          <a:avLst/>
        </a:prstGeom>
        <a:solidFill>
          <a:schemeClr val="accent5">
            <a:hueOff val="1772600"/>
            <a:satOff val="-19909"/>
            <a:lumOff val="-4248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000" b="1" kern="1200" dirty="0"/>
            <a:t>Leerdoelen nabespreken</a:t>
          </a:r>
          <a:endParaRPr lang="en-US" sz="3000" kern="1200" dirty="0"/>
        </a:p>
      </dsp:txBody>
      <dsp:txXfrm>
        <a:off x="35125" y="4112206"/>
        <a:ext cx="5028006" cy="649299"/>
      </dsp:txXfrm>
    </dsp:sp>
    <dsp:sp modelId="{D8BBC456-DCF0-43AE-9220-22B2414755D9}">
      <dsp:nvSpPr>
        <dsp:cNvPr id="0" name=""/>
        <dsp:cNvSpPr/>
      </dsp:nvSpPr>
      <dsp:spPr>
        <a:xfrm>
          <a:off x="0" y="4883031"/>
          <a:ext cx="5098256" cy="719549"/>
        </a:xfrm>
        <a:prstGeom prst="roundRect">
          <a:avLst/>
        </a:prstGeom>
        <a:solidFill>
          <a:schemeClr val="accent5">
            <a:hueOff val="2127120"/>
            <a:satOff val="-23891"/>
            <a:lumOff val="-5098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000" b="1" kern="1200"/>
            <a:t>Aflsuiten</a:t>
          </a:r>
          <a:endParaRPr lang="en-US" sz="3000" kern="1200"/>
        </a:p>
      </dsp:txBody>
      <dsp:txXfrm>
        <a:off x="35125" y="4918156"/>
        <a:ext cx="5028006" cy="64929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90C310-A4ED-4029-B783-A6022A6F2E43}">
      <dsp:nvSpPr>
        <dsp:cNvPr id="0" name=""/>
        <dsp:cNvSpPr/>
      </dsp:nvSpPr>
      <dsp:spPr>
        <a:xfrm>
          <a:off x="0" y="0"/>
          <a:ext cx="4733797" cy="167236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000" kern="1200" dirty="0"/>
            <a:t>Aan het einde van deze les kun je: benoemen op welke drie manieren een nieuwkomer zich kan aanpassen </a:t>
          </a:r>
          <a:endParaRPr lang="en-US" sz="2000" kern="1200" dirty="0"/>
        </a:p>
      </dsp:txBody>
      <dsp:txXfrm>
        <a:off x="48982" y="48982"/>
        <a:ext cx="2929182" cy="1574403"/>
      </dsp:txXfrm>
    </dsp:sp>
    <dsp:sp modelId="{29053DB7-B92F-43D0-9EA9-17E97BD30A5F}">
      <dsp:nvSpPr>
        <dsp:cNvPr id="0" name=""/>
        <dsp:cNvSpPr/>
      </dsp:nvSpPr>
      <dsp:spPr>
        <a:xfrm>
          <a:off x="417687" y="1951094"/>
          <a:ext cx="4733797" cy="1672367"/>
        </a:xfrm>
        <a:prstGeom prst="roundRect">
          <a:avLst>
            <a:gd name="adj" fmla="val 10000"/>
          </a:avLst>
        </a:prstGeom>
        <a:solidFill>
          <a:schemeClr val="accent2">
            <a:hueOff val="19519"/>
            <a:satOff val="-13438"/>
            <a:lumOff val="-3431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000" kern="1200" dirty="0"/>
            <a:t>Aan het einde van deze les kun je: een voorbeeld geven van integratie, assimilatie en segregatie </a:t>
          </a:r>
          <a:endParaRPr lang="en-US" sz="2000" kern="1200" dirty="0"/>
        </a:p>
      </dsp:txBody>
      <dsp:txXfrm>
        <a:off x="466669" y="2000076"/>
        <a:ext cx="3131106" cy="1574403"/>
      </dsp:txXfrm>
    </dsp:sp>
    <dsp:sp modelId="{5BA5BD64-F37D-44EE-B2ED-D6B083A20F36}">
      <dsp:nvSpPr>
        <dsp:cNvPr id="0" name=""/>
        <dsp:cNvSpPr/>
      </dsp:nvSpPr>
      <dsp:spPr>
        <a:xfrm>
          <a:off x="835375" y="3902189"/>
          <a:ext cx="4733797" cy="1672367"/>
        </a:xfrm>
        <a:prstGeom prst="roundRect">
          <a:avLst>
            <a:gd name="adj" fmla="val 10000"/>
          </a:avLst>
        </a:prstGeom>
        <a:solidFill>
          <a:schemeClr val="accent2">
            <a:hueOff val="39038"/>
            <a:satOff val="-26876"/>
            <a:lumOff val="-6863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000" kern="1200" dirty="0"/>
            <a:t>Aan het einde van deze les kun je: minimaal twee voorbeelden noemen hoe de overheid integratie stimuleert</a:t>
          </a:r>
          <a:endParaRPr lang="en-US" sz="2000" kern="1200" dirty="0"/>
        </a:p>
      </dsp:txBody>
      <dsp:txXfrm>
        <a:off x="884357" y="3951171"/>
        <a:ext cx="3131106" cy="1574403"/>
      </dsp:txXfrm>
    </dsp:sp>
    <dsp:sp modelId="{BFDC0C30-8A5A-4DF1-98AC-C2D037CC0864}">
      <dsp:nvSpPr>
        <dsp:cNvPr id="0" name=""/>
        <dsp:cNvSpPr/>
      </dsp:nvSpPr>
      <dsp:spPr>
        <a:xfrm>
          <a:off x="3646758" y="1268211"/>
          <a:ext cx="1087038" cy="1087038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>
        <a:off x="3891342" y="1268211"/>
        <a:ext cx="597870" cy="817996"/>
      </dsp:txXfrm>
    </dsp:sp>
    <dsp:sp modelId="{C89E2B03-A5A3-48FE-A51B-6502CB58B110}">
      <dsp:nvSpPr>
        <dsp:cNvPr id="0" name=""/>
        <dsp:cNvSpPr/>
      </dsp:nvSpPr>
      <dsp:spPr>
        <a:xfrm>
          <a:off x="4064446" y="3208157"/>
          <a:ext cx="1087038" cy="1087038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247198"/>
            <a:satOff val="-23816"/>
            <a:lumOff val="-2511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247198"/>
              <a:satOff val="-23816"/>
              <a:lumOff val="-251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>
        <a:off x="4309030" y="3208157"/>
        <a:ext cx="597870" cy="81799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C5F6241-0750-4C47-8CCB-2FA0B8EFC5ED}">
      <dsp:nvSpPr>
        <dsp:cNvPr id="0" name=""/>
        <dsp:cNvSpPr/>
      </dsp:nvSpPr>
      <dsp:spPr>
        <a:xfrm>
          <a:off x="1913784" y="129725"/>
          <a:ext cx="1270687" cy="127068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1A3556F-E098-4BFF-B1C9-FCC46D6C4B9A}">
      <dsp:nvSpPr>
        <dsp:cNvPr id="0" name=""/>
        <dsp:cNvSpPr/>
      </dsp:nvSpPr>
      <dsp:spPr>
        <a:xfrm>
          <a:off x="1137252" y="1751987"/>
          <a:ext cx="2823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4900" kern="1200"/>
            <a:t>10 min </a:t>
          </a:r>
          <a:endParaRPr lang="en-US" sz="4900" kern="1200"/>
        </a:p>
      </dsp:txBody>
      <dsp:txXfrm>
        <a:off x="1137252" y="1751987"/>
        <a:ext cx="2823750" cy="720000"/>
      </dsp:txXfrm>
    </dsp:sp>
    <dsp:sp modelId="{88C5D6F0-DAB6-4473-B6A7-F36AD8B44A0C}">
      <dsp:nvSpPr>
        <dsp:cNvPr id="0" name=""/>
        <dsp:cNvSpPr/>
      </dsp:nvSpPr>
      <dsp:spPr>
        <a:xfrm>
          <a:off x="1913784" y="3177924"/>
          <a:ext cx="1270687" cy="127068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2F3D8E-78C8-4FCB-B218-481A14CCD296}">
      <dsp:nvSpPr>
        <dsp:cNvPr id="0" name=""/>
        <dsp:cNvSpPr/>
      </dsp:nvSpPr>
      <dsp:spPr>
        <a:xfrm>
          <a:off x="1137252" y="4800186"/>
          <a:ext cx="2823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4900" kern="1200"/>
            <a:t>Individueel</a:t>
          </a:r>
          <a:endParaRPr lang="en-US" sz="4900" kern="1200"/>
        </a:p>
      </dsp:txBody>
      <dsp:txXfrm>
        <a:off x="1137252" y="4800186"/>
        <a:ext cx="2823750" cy="72000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90C310-A4ED-4029-B783-A6022A6F2E43}">
      <dsp:nvSpPr>
        <dsp:cNvPr id="0" name=""/>
        <dsp:cNvSpPr/>
      </dsp:nvSpPr>
      <dsp:spPr>
        <a:xfrm>
          <a:off x="0" y="0"/>
          <a:ext cx="4656583" cy="167236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 dirty="0"/>
            <a:t>Aan het einde van deze les kun je: benoemen op welke drie manieren een nieuwkomer zich kan aanpassen</a:t>
          </a:r>
          <a:endParaRPr lang="en-US" sz="1900" kern="1200" dirty="0"/>
        </a:p>
      </dsp:txBody>
      <dsp:txXfrm>
        <a:off x="48982" y="48982"/>
        <a:ext cx="2851968" cy="1574402"/>
      </dsp:txXfrm>
    </dsp:sp>
    <dsp:sp modelId="{29053DB7-B92F-43D0-9EA9-17E97BD30A5F}">
      <dsp:nvSpPr>
        <dsp:cNvPr id="0" name=""/>
        <dsp:cNvSpPr/>
      </dsp:nvSpPr>
      <dsp:spPr>
        <a:xfrm>
          <a:off x="410874" y="1951094"/>
          <a:ext cx="4656583" cy="1672366"/>
        </a:xfrm>
        <a:prstGeom prst="roundRect">
          <a:avLst>
            <a:gd name="adj" fmla="val 10000"/>
          </a:avLst>
        </a:prstGeom>
        <a:solidFill>
          <a:schemeClr val="accent2">
            <a:hueOff val="19519"/>
            <a:satOff val="-13438"/>
            <a:lumOff val="-3431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900" kern="1200" dirty="0"/>
            <a:t>Aan het einde van deze les kun je: een voorbeeld geven van integratie, assimilatie en segregatie </a:t>
          </a:r>
          <a:endParaRPr lang="en-US" sz="1900" kern="1200" dirty="0"/>
        </a:p>
      </dsp:txBody>
      <dsp:txXfrm>
        <a:off x="459856" y="2000076"/>
        <a:ext cx="3060705" cy="1574402"/>
      </dsp:txXfrm>
    </dsp:sp>
    <dsp:sp modelId="{5BA5BD64-F37D-44EE-B2ED-D6B083A20F36}">
      <dsp:nvSpPr>
        <dsp:cNvPr id="0" name=""/>
        <dsp:cNvSpPr/>
      </dsp:nvSpPr>
      <dsp:spPr>
        <a:xfrm>
          <a:off x="821749" y="3902189"/>
          <a:ext cx="4656583" cy="1672366"/>
        </a:xfrm>
        <a:prstGeom prst="roundRect">
          <a:avLst>
            <a:gd name="adj" fmla="val 10000"/>
          </a:avLst>
        </a:prstGeom>
        <a:solidFill>
          <a:schemeClr val="accent2">
            <a:hueOff val="39038"/>
            <a:satOff val="-26876"/>
            <a:lumOff val="-6863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900" kern="1200" dirty="0"/>
            <a:t>Aan het einde van deze les kun je: minimaal twee voorbeelden noemen hoe de overheid integratie stimuleert</a:t>
          </a:r>
          <a:endParaRPr lang="en-US" sz="1900" kern="1200" dirty="0"/>
        </a:p>
      </dsp:txBody>
      <dsp:txXfrm>
        <a:off x="870731" y="3951171"/>
        <a:ext cx="3060705" cy="1574402"/>
      </dsp:txXfrm>
    </dsp:sp>
    <dsp:sp modelId="{BFDC0C30-8A5A-4DF1-98AC-C2D037CC0864}">
      <dsp:nvSpPr>
        <dsp:cNvPr id="0" name=""/>
        <dsp:cNvSpPr/>
      </dsp:nvSpPr>
      <dsp:spPr>
        <a:xfrm>
          <a:off x="3569544" y="1268211"/>
          <a:ext cx="1087038" cy="1087038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>
        <a:off x="3814128" y="1268211"/>
        <a:ext cx="597870" cy="817996"/>
      </dsp:txXfrm>
    </dsp:sp>
    <dsp:sp modelId="{C89E2B03-A5A3-48FE-A51B-6502CB58B110}">
      <dsp:nvSpPr>
        <dsp:cNvPr id="0" name=""/>
        <dsp:cNvSpPr/>
      </dsp:nvSpPr>
      <dsp:spPr>
        <a:xfrm>
          <a:off x="3980419" y="3208156"/>
          <a:ext cx="1087038" cy="1087038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247198"/>
            <a:satOff val="-23816"/>
            <a:lumOff val="-2511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247198"/>
              <a:satOff val="-23816"/>
              <a:lumOff val="-251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>
        <a:off x="4225003" y="3208156"/>
        <a:ext cx="597870" cy="8179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B60215-0670-46E3-BB30-2BAA7963CF9B}" type="datetimeFigureOut">
              <a:rPr lang="nl-NL" smtClean="0"/>
              <a:t>27-5-2020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D17A21-A9F6-47AF-8A18-46D485D326D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320700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127C97-6209-4A21-A1DD-2A9DB33D92BC}" type="datetimeFigureOut">
              <a:rPr lang="nl-NL" smtClean="0"/>
              <a:t>27-5-2020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F5365C-CFD1-4F8C-B75F-0ECDAE5EB3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57941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F5365C-CFD1-4F8C-B75F-0ECDAE5EB32F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358025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F5365C-CFD1-4F8C-B75F-0ECDAE5EB32F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666179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F5365C-CFD1-4F8C-B75F-0ECDAE5EB32F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242586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dirty="0"/>
              <a:t>Omslachtige formulering: </a:t>
            </a:r>
            <a:r>
              <a:rPr lang="nl-NL" sz="1200" dirty="0"/>
              <a:t>We kijken naar deze </a:t>
            </a:r>
            <a:r>
              <a:rPr lang="nl-NL" sz="1200" b="1" dirty="0"/>
              <a:t>vormen van aanpassing </a:t>
            </a:r>
            <a:r>
              <a:rPr lang="nl-NL" sz="1200" dirty="0"/>
              <a:t>aan de nieuwe cultuur:</a:t>
            </a:r>
          </a:p>
          <a:p>
            <a:r>
              <a:rPr lang="nl-NL" dirty="0"/>
              <a:t>Beter:</a:t>
            </a:r>
            <a:r>
              <a:rPr lang="nl-NL" baseline="0" dirty="0"/>
              <a:t> We bespreken drie mogelijkheden: </a:t>
            </a:r>
          </a:p>
          <a:p>
            <a:endParaRPr lang="nl-NL" baseline="0" dirty="0"/>
          </a:p>
          <a:p>
            <a:r>
              <a:rPr lang="nl-NL" baseline="0" dirty="0"/>
              <a:t>Geinig plaatje, die gebruik ik ook altijd!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F5365C-CFD1-4F8C-B75F-0ECDAE5EB32F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211411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F5365C-CFD1-4F8C-B75F-0ECDAE5EB32F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890750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F5365C-CFD1-4F8C-B75F-0ECDAE5EB32F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337409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dirty="0"/>
              <a:t>Omslachtige formulering: </a:t>
            </a:r>
            <a:r>
              <a:rPr lang="nl-NL" sz="1200" dirty="0"/>
              <a:t>We kijken naar deze </a:t>
            </a:r>
            <a:r>
              <a:rPr lang="nl-NL" sz="1200" b="1" dirty="0"/>
              <a:t>vormen van aanpassing </a:t>
            </a:r>
            <a:r>
              <a:rPr lang="nl-NL" sz="1200" dirty="0"/>
              <a:t>aan de nieuwe cultuur:</a:t>
            </a:r>
          </a:p>
          <a:p>
            <a:r>
              <a:rPr lang="nl-NL" dirty="0"/>
              <a:t>Beter:</a:t>
            </a:r>
            <a:r>
              <a:rPr lang="nl-NL" baseline="0" dirty="0"/>
              <a:t> We bespreken drie mogelijkheden: </a:t>
            </a:r>
          </a:p>
          <a:p>
            <a:endParaRPr lang="nl-NL" baseline="0" dirty="0"/>
          </a:p>
          <a:p>
            <a:r>
              <a:rPr lang="nl-NL" baseline="0" dirty="0"/>
              <a:t>Geinig plaatje, die gebruik ik ook altijd!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F5365C-CFD1-4F8C-B75F-0ECDAE5EB32F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91361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dirty="0"/>
              <a:t>Omslachtige formulering: </a:t>
            </a:r>
            <a:r>
              <a:rPr lang="nl-NL" sz="1200" dirty="0"/>
              <a:t>We kijken naar deze </a:t>
            </a:r>
            <a:r>
              <a:rPr lang="nl-NL" sz="1200" b="1" dirty="0"/>
              <a:t>vormen van aanpassing </a:t>
            </a:r>
            <a:r>
              <a:rPr lang="nl-NL" sz="1200" dirty="0"/>
              <a:t>aan de nieuwe cultuur:</a:t>
            </a:r>
          </a:p>
          <a:p>
            <a:r>
              <a:rPr lang="nl-NL" dirty="0"/>
              <a:t>Beter:</a:t>
            </a:r>
            <a:r>
              <a:rPr lang="nl-NL" baseline="0" dirty="0"/>
              <a:t> We bespreken drie mogelijkheden: </a:t>
            </a:r>
          </a:p>
          <a:p>
            <a:endParaRPr lang="nl-NL" baseline="0" dirty="0"/>
          </a:p>
          <a:p>
            <a:r>
              <a:rPr lang="nl-NL" baseline="0" dirty="0"/>
              <a:t>Geinig plaatje, die gebruik ik ook altijd!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F5365C-CFD1-4F8C-B75F-0ECDAE5EB32F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69214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dirty="0"/>
              <a:t>Omslachtige formulering: </a:t>
            </a:r>
            <a:r>
              <a:rPr lang="nl-NL" sz="1200" dirty="0"/>
              <a:t>We kijken naar deze </a:t>
            </a:r>
            <a:r>
              <a:rPr lang="nl-NL" sz="1200" b="1" dirty="0"/>
              <a:t>vormen van aanpassing </a:t>
            </a:r>
            <a:r>
              <a:rPr lang="nl-NL" sz="1200" dirty="0"/>
              <a:t>aan de nieuwe cultuur:</a:t>
            </a:r>
          </a:p>
          <a:p>
            <a:r>
              <a:rPr lang="nl-NL" dirty="0"/>
              <a:t>Beter:</a:t>
            </a:r>
            <a:r>
              <a:rPr lang="nl-NL" baseline="0" dirty="0"/>
              <a:t> We bespreken drie mogelijkheden: </a:t>
            </a:r>
          </a:p>
          <a:p>
            <a:endParaRPr lang="nl-NL" baseline="0" dirty="0"/>
          </a:p>
          <a:p>
            <a:r>
              <a:rPr lang="nl-NL" baseline="0" dirty="0"/>
              <a:t>Geinig plaatje, die gebruik ik ook altijd!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F5365C-CFD1-4F8C-B75F-0ECDAE5EB32F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03541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Twijfel</a:t>
            </a:r>
            <a:r>
              <a:rPr lang="nl-NL" baseline="0" dirty="0"/>
              <a:t> sterk over de afbeeldingen…. </a:t>
            </a:r>
            <a:r>
              <a:rPr lang="nl-NL" baseline="0" dirty="0" err="1"/>
              <a:t>Ebru</a:t>
            </a:r>
            <a:r>
              <a:rPr lang="nl-NL" baseline="0" dirty="0"/>
              <a:t> </a:t>
            </a:r>
            <a:r>
              <a:rPr lang="nl-NL" baseline="0" dirty="0" err="1"/>
              <a:t>Umar</a:t>
            </a:r>
            <a:r>
              <a:rPr lang="nl-NL" baseline="0" dirty="0"/>
              <a:t> zegt vmbo weinig en de tweede foto tja, wat weten wij nu van hen? Over vooroordelen gesproken ;)</a:t>
            </a:r>
          </a:p>
          <a:p>
            <a:endParaRPr lang="nl-NL" baseline="0" dirty="0"/>
          </a:p>
          <a:p>
            <a:r>
              <a:rPr lang="nl-NL" baseline="0" dirty="0"/>
              <a:t>Misschien hier de PVV </a:t>
            </a:r>
            <a:r>
              <a:rPr lang="nl-NL" baseline="0" dirty="0" err="1"/>
              <a:t>infietsen</a:t>
            </a:r>
            <a:r>
              <a:rPr lang="nl-NL" baseline="0" dirty="0"/>
              <a:t> die een sterke voorstander is van assimilatie?</a:t>
            </a:r>
          </a:p>
          <a:p>
            <a:r>
              <a:rPr lang="nl-NL" baseline="0" dirty="0"/>
              <a:t>Dan maak je concreet wat het begrip betekent.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F5365C-CFD1-4F8C-B75F-0ECDAE5EB32F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286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F5365C-CFD1-4F8C-B75F-0ECDAE5EB32F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60165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F5365C-CFD1-4F8C-B75F-0ECDAE5EB32F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568638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F5365C-CFD1-4F8C-B75F-0ECDAE5EB32F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86076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0850B-C702-4ADF-BDAF-0FB03E7A9F11}" type="datetimeFigureOut">
              <a:rPr lang="nl-NL" smtClean="0"/>
              <a:t>27-5-2020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3F9BB-10C8-42C3-92CB-F53BD0D6653F}" type="slidenum">
              <a:rPr lang="nl-NL" smtClean="0"/>
              <a:t>‹nr.›</a:t>
            </a:fld>
            <a:endParaRPr lang="nl-NL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89813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0850B-C702-4ADF-BDAF-0FB03E7A9F11}" type="datetimeFigureOut">
              <a:rPr lang="nl-NL" smtClean="0"/>
              <a:t>27-5-2020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3F9BB-10C8-42C3-92CB-F53BD0D665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722590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0850B-C702-4ADF-BDAF-0FB03E7A9F11}" type="datetimeFigureOut">
              <a:rPr lang="nl-NL" smtClean="0"/>
              <a:t>27-5-2020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3F9BB-10C8-42C3-92CB-F53BD0D665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867906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755576" y="1196752"/>
            <a:ext cx="7992888" cy="866527"/>
          </a:xfrm>
        </p:spPr>
        <p:txBody>
          <a:bodyPr/>
          <a:lstStyle>
            <a:lvl1pPr algn="r">
              <a:defRPr>
                <a:solidFill>
                  <a:srgbClr val="8C0358"/>
                </a:solidFill>
              </a:defRPr>
            </a:lvl1pPr>
          </a:lstStyle>
          <a:p>
            <a:r>
              <a:rPr lang="nl-NL" dirty="0"/>
              <a:t>Titel van hoofdstuk</a:t>
            </a:r>
          </a:p>
        </p:txBody>
      </p:sp>
    </p:spTree>
    <p:extLst>
      <p:ext uri="{BB962C8B-B14F-4D97-AF65-F5344CB8AC3E}">
        <p14:creationId xmlns:p14="http://schemas.microsoft.com/office/powerpoint/2010/main" val="2815252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3C5D2-7455-49B3-8067-60E7F336E817}" type="datetimeFigureOut">
              <a:rPr lang="nl-NL" smtClean="0"/>
              <a:t>27-5-2020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E1B18-74C7-4FD6-A71E-F0EDEB164E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62497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0850B-C702-4ADF-BDAF-0FB03E7A9F11}" type="datetimeFigureOut">
              <a:rPr lang="nl-NL" smtClean="0"/>
              <a:t>27-5-2020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3F9BB-10C8-42C3-92CB-F53BD0D6653F}" type="slidenum">
              <a:rPr lang="nl-NL" smtClean="0"/>
              <a:t>‹nr.›</a:t>
            </a:fld>
            <a:endParaRPr lang="nl-NL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514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0850B-C702-4ADF-BDAF-0FB03E7A9F11}" type="datetimeFigureOut">
              <a:rPr lang="nl-NL" smtClean="0"/>
              <a:t>27-5-2020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3F9BB-10C8-42C3-92CB-F53BD0D665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13742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0850B-C702-4ADF-BDAF-0FB03E7A9F11}" type="datetimeFigureOut">
              <a:rPr lang="nl-NL" smtClean="0"/>
              <a:t>27-5-2020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3F9BB-10C8-42C3-92CB-F53BD0D665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62264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0850B-C702-4ADF-BDAF-0FB03E7A9F11}" type="datetimeFigureOut">
              <a:rPr lang="nl-NL" smtClean="0"/>
              <a:t>27-5-2020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3F9BB-10C8-42C3-92CB-F53BD0D665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71116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0850B-C702-4ADF-BDAF-0FB03E7A9F11}" type="datetimeFigureOut">
              <a:rPr lang="nl-NL" smtClean="0"/>
              <a:t>27-5-2020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3F9BB-10C8-42C3-92CB-F53BD0D665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354324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7590850B-C702-4ADF-BDAF-0FB03E7A9F11}" type="datetimeFigureOut">
              <a:rPr lang="nl-NL" smtClean="0"/>
              <a:t>27-5-2020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F3F9BB-10C8-42C3-92CB-F53BD0D665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3849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0850B-C702-4ADF-BDAF-0FB03E7A9F11}" type="datetimeFigureOut">
              <a:rPr lang="nl-NL" smtClean="0"/>
              <a:t>27-5-2020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3F9BB-10C8-42C3-92CB-F53BD0D665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8509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7590850B-C702-4ADF-BDAF-0FB03E7A9F11}" type="datetimeFigureOut">
              <a:rPr lang="nl-NL" smtClean="0"/>
              <a:t>27-5-2020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B1F3F9BB-10C8-42C3-92CB-F53BD0D6653F}" type="slidenum">
              <a:rPr lang="nl-NL" smtClean="0"/>
              <a:t>‹nr.›</a:t>
            </a:fld>
            <a:endParaRPr lang="nl-NL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3627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  <p:sldLayoutId id="2147483748" r:id="rId12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ommons.wikimedia.org/wiki/File:384-waving-hand-2.sv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KD-9K2orjKk?start=3&amp;feature=oembed" TargetMode="Externa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7" Type="http://schemas.openxmlformats.org/officeDocument/2006/relationships/image" Target="../media/image14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3.jpeg"/><Relationship Id="rId5" Type="http://schemas.openxmlformats.org/officeDocument/2006/relationships/image" Target="../media/image12.wmf"/><Relationship Id="rId4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85" name="Rectangle 103">
            <a:extLst>
              <a:ext uri="{FF2B5EF4-FFF2-40B4-BE49-F238E27FC236}">
                <a16:creationId xmlns:a16="http://schemas.microsoft.com/office/drawing/2014/main" id="{15627614-0421-44C9-BA45-98C62DB304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81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586" name="Rectangle 105">
            <a:extLst>
              <a:ext uri="{FF2B5EF4-FFF2-40B4-BE49-F238E27FC236}">
                <a16:creationId xmlns:a16="http://schemas.microsoft.com/office/drawing/2014/main" id="{A95CF63B-42D2-437D-AF2A-6C97E4CADD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81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23587" name="Straight Connector 107">
            <a:extLst>
              <a:ext uri="{FF2B5EF4-FFF2-40B4-BE49-F238E27FC236}">
                <a16:creationId xmlns:a16="http://schemas.microsoft.com/office/drawing/2014/main" id="{42D988CC-1BCA-4015-B859-258C2B796E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05743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23588" name="Rectangle 109">
            <a:extLst>
              <a:ext uri="{FF2B5EF4-FFF2-40B4-BE49-F238E27FC236}">
                <a16:creationId xmlns:a16="http://schemas.microsoft.com/office/drawing/2014/main" id="{DF1705A9-C729-4BAE-A0A9-BAC44BE19D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55" y="0"/>
            <a:ext cx="914284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89" name="Rectangle 111">
            <a:extLst>
              <a:ext uri="{FF2B5EF4-FFF2-40B4-BE49-F238E27FC236}">
                <a16:creationId xmlns:a16="http://schemas.microsoft.com/office/drawing/2014/main" id="{C580EDAA-6647-44DA-903E-7089932FBA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2" y="0"/>
            <a:ext cx="343855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Titel 6"/>
          <p:cNvSpPr>
            <a:spLocks noGrp="1"/>
          </p:cNvSpPr>
          <p:nvPr>
            <p:ph type="ctrTitle"/>
          </p:nvPr>
        </p:nvSpPr>
        <p:spPr>
          <a:xfrm>
            <a:off x="342900" y="640080"/>
            <a:ext cx="2744434" cy="292608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l"/>
            <a:r>
              <a:rPr lang="en-US" sz="3800">
                <a:solidFill>
                  <a:srgbClr val="FFFFFF"/>
                </a:solidFill>
              </a:rPr>
              <a:t>H5 Integratie</a:t>
            </a:r>
          </a:p>
        </p:txBody>
      </p:sp>
      <p:sp>
        <p:nvSpPr>
          <p:cNvPr id="23590" name="Rectangle 113">
            <a:extLst>
              <a:ext uri="{FF2B5EF4-FFF2-40B4-BE49-F238E27FC236}">
                <a16:creationId xmlns:a16="http://schemas.microsoft.com/office/drawing/2014/main" id="{98028315-3FF8-4D34-8D01-73B0A46161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3856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3563" name="Picture 11" descr="Afbeeldingsresultaat voor integratie nederland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32" r="15771" b="-4"/>
          <a:stretch/>
        </p:blipFill>
        <p:spPr bwMode="auto">
          <a:xfrm>
            <a:off x="3723967" y="321732"/>
            <a:ext cx="2733816" cy="3674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Afbeeldingsresultaat voor rosa parks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71" r="2596" b="-2"/>
          <a:stretch/>
        </p:blipFill>
        <p:spPr bwMode="auto">
          <a:xfrm>
            <a:off x="6583900" y="321732"/>
            <a:ext cx="2299057" cy="2108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67" name="Picture 15" descr="Afbeeldingsresultaat voor integratie nederland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11" r="29283" b="1"/>
          <a:stretch/>
        </p:blipFill>
        <p:spPr bwMode="auto">
          <a:xfrm>
            <a:off x="6591307" y="2590800"/>
            <a:ext cx="2308934" cy="3835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75" name="Picture 23" descr="Afbeeldingsresultaat voor suriname nederland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78" r="-1" b="-1"/>
          <a:stretch/>
        </p:blipFill>
        <p:spPr bwMode="auto">
          <a:xfrm>
            <a:off x="3723967" y="4157448"/>
            <a:ext cx="2733816" cy="2302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17" descr="Afbeeldingsresultaat voor integratie nederland"/>
          <p:cNvSpPr>
            <a:spLocks noChangeAspect="1" noChangeArrowheads="1"/>
          </p:cNvSpPr>
          <p:nvPr/>
        </p:nvSpPr>
        <p:spPr bwMode="auto">
          <a:xfrm>
            <a:off x="155575" y="-1538288"/>
            <a:ext cx="4800600" cy="3219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3" name="AutoShape 19" descr="Afbeeldingsresultaat voor integratie nederland"/>
          <p:cNvSpPr>
            <a:spLocks noChangeAspect="1" noChangeArrowheads="1"/>
          </p:cNvSpPr>
          <p:nvPr/>
        </p:nvSpPr>
        <p:spPr bwMode="auto">
          <a:xfrm>
            <a:off x="307975" y="-1385888"/>
            <a:ext cx="4800600" cy="3219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564668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B5993E2-C02B-4335-ABA5-D8EC465551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39736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0B801A2-5622-4BE8-9AD2-C337A2CD00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69277" y="516835"/>
            <a:ext cx="2313633" cy="5772840"/>
          </a:xfrm>
        </p:spPr>
        <p:txBody>
          <a:bodyPr anchor="ctr">
            <a:normAutofit/>
          </a:bodyPr>
          <a:lstStyle/>
          <a:p>
            <a:r>
              <a:rPr lang="nl-NL" sz="3100">
                <a:solidFill>
                  <a:srgbClr val="FFFFFF"/>
                </a:solidFill>
              </a:rPr>
              <a:t>Opdracht maken</a:t>
            </a:r>
            <a:endParaRPr lang="en-US" sz="3100">
              <a:solidFill>
                <a:srgbClr val="FFFFFF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7AF614F-5BC3-4086-99F5-B87C5847A0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519BB364-3255-4B6A-B5B7-482F0154219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52442384"/>
              </p:ext>
            </p:extLst>
          </p:nvPr>
        </p:nvGraphicFramePr>
        <p:xfrm>
          <a:off x="3556397" y="639763"/>
          <a:ext cx="5098256" cy="56499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6578318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52C0B2E1-0268-42EC-ABD3-94F81A05BC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81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D2256B4-48EA-40FC-BBC0-AA1EE6E008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3D44BCCA-102D-4A9D-B1E4-2450CAF0B0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05743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25" name="Rectangle 24">
            <a:extLst>
              <a:ext uri="{FF2B5EF4-FFF2-40B4-BE49-F238E27FC236}">
                <a16:creationId xmlns:a16="http://schemas.microsoft.com/office/drawing/2014/main" id="{8C6E698C-8155-4B8B-BDC9-B7299772B5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3900" y="643467"/>
            <a:ext cx="4691270" cy="505400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sz="80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LessonUp</a:t>
            </a:r>
            <a:endParaRPr lang="en-US" sz="8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E6296B5-9974-4A37-84E7-15C906C980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03246" y="643467"/>
            <a:ext cx="2506116" cy="505400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buNone/>
            </a:pPr>
            <a:r>
              <a:rPr lang="en-US" sz="2400" cap="all" spc="200">
                <a:solidFill>
                  <a:schemeClr val="tx2"/>
                </a:solidFill>
                <a:latin typeface="+mj-lt"/>
              </a:rPr>
              <a:t>Test je kennis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09525C9A-1972-4836-BA7A-706C946EF4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650992" y="1391367"/>
            <a:ext cx="0" cy="3558208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8A549DE7-671D-4575-AF43-858FD99981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81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C22D9B36-9BE7-472B-8808-7E0D681073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" y="6340942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071967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24">
            <a:extLst>
              <a:ext uri="{FF2B5EF4-FFF2-40B4-BE49-F238E27FC236}">
                <a16:creationId xmlns:a16="http://schemas.microsoft.com/office/drawing/2014/main" id="{A6B16355-27FB-445B-B646-02AB73637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32908" y="634946"/>
            <a:ext cx="2831575" cy="5055904"/>
          </a:xfrm>
        </p:spPr>
        <p:txBody>
          <a:bodyPr anchor="ctr">
            <a:normAutofit/>
          </a:bodyPr>
          <a:lstStyle/>
          <a:p>
            <a:r>
              <a:rPr lang="nl-NL" sz="4100" dirty="0"/>
              <a:t>Leerdoelen</a:t>
            </a:r>
            <a:br>
              <a:rPr lang="nl-NL" sz="4100" dirty="0"/>
            </a:br>
            <a:r>
              <a:rPr lang="nl-NL" sz="4100" dirty="0"/>
              <a:t>nabespreken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06DA680F-F6AC-453E-A8BF-C5BDED2851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892733" y="1791298"/>
            <a:ext cx="0" cy="274320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6B3BF2E5-C3AB-441F-A430-491119C56D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" y="6334316"/>
            <a:ext cx="9143989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D07C90B-B81A-473B-8919-CA924E61FF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aphicFrame>
        <p:nvGraphicFramePr>
          <p:cNvPr id="20" name="Tijdelijke aanduiding voor inhoud 2">
            <a:extLst>
              <a:ext uri="{FF2B5EF4-FFF2-40B4-BE49-F238E27FC236}">
                <a16:creationId xmlns:a16="http://schemas.microsoft.com/office/drawing/2014/main" id="{99AC6668-DEA4-4886-9CD4-96D6218271B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92484503"/>
              </p:ext>
            </p:extLst>
          </p:nvPr>
        </p:nvGraphicFramePr>
        <p:xfrm>
          <a:off x="179517" y="116633"/>
          <a:ext cx="5478333" cy="55745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0280396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Rectangle 55">
            <a:extLst>
              <a:ext uri="{FF2B5EF4-FFF2-40B4-BE49-F238E27FC236}">
                <a16:creationId xmlns:a16="http://schemas.microsoft.com/office/drawing/2014/main" id="{4E4490D0-3672-446A-AC12-B4830333BD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81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39CB82C2-DF65-4EC1-8280-F201D50F57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7E1D4427-852B-4B37-8E76-0E9F1810BA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05743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62" name="Rectangle 61">
            <a:extLst>
              <a:ext uri="{FF2B5EF4-FFF2-40B4-BE49-F238E27FC236}">
                <a16:creationId xmlns:a16="http://schemas.microsoft.com/office/drawing/2014/main" id="{FA4CD5CB-D209-4D70-8CA4-629731C592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05832" y="639097"/>
            <a:ext cx="2551471" cy="368601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>
                <a:solidFill>
                  <a:schemeClr val="tx1">
                    <a:lumMod val="85000"/>
                    <a:lumOff val="15000"/>
                  </a:schemeClr>
                </a:solidFill>
              </a:rPr>
              <a:t>Afsluiting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E6296B5-9974-4A37-84E7-15C906C980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05832" y="4455621"/>
            <a:ext cx="2563493" cy="1238616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en-US" sz="1700" cap="all" spc="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Tot de </a:t>
            </a:r>
            <a:r>
              <a:rPr lang="en-US" sz="1700" cap="all" spc="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volgende</a:t>
            </a:r>
            <a:r>
              <a:rPr lang="en-US" sz="1700" cap="all" spc="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les!</a:t>
            </a:r>
          </a:p>
        </p:txBody>
      </p:sp>
      <p:pic>
        <p:nvPicPr>
          <p:cNvPr id="6" name="Afbeelding 5" descr="Afbeelding met mes&#10;&#10;Automatisch gegenereerde beschrijving">
            <a:extLst>
              <a:ext uri="{FF2B5EF4-FFF2-40B4-BE49-F238E27FC236}">
                <a16:creationId xmlns:a16="http://schemas.microsoft.com/office/drawing/2014/main" id="{75DE3267-49AB-41F6-AC30-620462BFDC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540502" y="640081"/>
            <a:ext cx="5054156" cy="5054156"/>
          </a:xfrm>
          <a:prstGeom prst="rect">
            <a:avLst/>
          </a:prstGeom>
        </p:spPr>
      </p:pic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5C6A2BAE-B461-4B55-8E1F-0722ABDD13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156978" y="4343400"/>
            <a:ext cx="2400300" cy="0"/>
          </a:xfrm>
          <a:prstGeom prst="line">
            <a:avLst/>
          </a:prstGeom>
          <a:ln w="6350">
            <a:solidFill>
              <a:schemeClr val="tx2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ectangle 65">
            <a:extLst>
              <a:ext uri="{FF2B5EF4-FFF2-40B4-BE49-F238E27FC236}">
                <a16:creationId xmlns:a16="http://schemas.microsoft.com/office/drawing/2014/main" id="{B4C27B90-DF2B-4D00-BA07-18ED774CD2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" y="6334316"/>
            <a:ext cx="9143989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593ACC25-C262-417A-8AA9-0641C772BD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552274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Videofragment:</a:t>
            </a:r>
            <a:endParaRPr lang="en-US" dirty="0"/>
          </a:p>
        </p:txBody>
      </p:sp>
      <p:pic>
        <p:nvPicPr>
          <p:cNvPr id="3" name="Onlinemedia 2" title="Zo moeizaam verloopt de integratie - RTL NIEUWS">
            <a:hlinkClick r:id="" action="ppaction://media"/>
            <a:extLst>
              <a:ext uri="{FF2B5EF4-FFF2-40B4-BE49-F238E27FC236}">
                <a16:creationId xmlns:a16="http://schemas.microsoft.com/office/drawing/2014/main" id="{7EEECB9E-9DE7-44AA-97E3-13B14D2D3421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524000" y="1988840"/>
            <a:ext cx="6096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34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3" name="Rectangle 82">
            <a:extLst>
              <a:ext uri="{FF2B5EF4-FFF2-40B4-BE49-F238E27FC236}">
                <a16:creationId xmlns:a16="http://schemas.microsoft.com/office/drawing/2014/main" id="{FB5993E2-C02B-4335-ABA5-D8EC465551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39736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C0B801A2-5622-4BE8-9AD2-C337A2CD00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69277" y="516835"/>
            <a:ext cx="2313633" cy="5772840"/>
          </a:xfrm>
        </p:spPr>
        <p:txBody>
          <a:bodyPr anchor="ctr">
            <a:normAutofit/>
          </a:bodyPr>
          <a:lstStyle/>
          <a:p>
            <a:r>
              <a:rPr lang="nl-NL" sz="3100">
                <a:solidFill>
                  <a:srgbClr val="FFFFFF"/>
                </a:solidFill>
              </a:rPr>
              <a:t>Bordplan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B7AF614F-5BC3-4086-99F5-B87C5847A0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aphicFrame>
        <p:nvGraphicFramePr>
          <p:cNvPr id="81" name="Tijdelijke aanduiding voor inhoud 2">
            <a:extLst>
              <a:ext uri="{FF2B5EF4-FFF2-40B4-BE49-F238E27FC236}">
                <a16:creationId xmlns:a16="http://schemas.microsoft.com/office/drawing/2014/main" id="{714FDC2D-0DE1-4FD7-9321-2D6D63D2413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47120272"/>
              </p:ext>
            </p:extLst>
          </p:nvPr>
        </p:nvGraphicFramePr>
        <p:xfrm>
          <a:off x="3556397" y="639763"/>
          <a:ext cx="5098256" cy="56499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8234654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24">
            <a:extLst>
              <a:ext uri="{FF2B5EF4-FFF2-40B4-BE49-F238E27FC236}">
                <a16:creationId xmlns:a16="http://schemas.microsoft.com/office/drawing/2014/main" id="{A6B16355-27FB-445B-B646-02AB73637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32909" y="634946"/>
            <a:ext cx="2529396" cy="5055904"/>
          </a:xfrm>
        </p:spPr>
        <p:txBody>
          <a:bodyPr anchor="ctr">
            <a:normAutofit/>
          </a:bodyPr>
          <a:lstStyle/>
          <a:p>
            <a:r>
              <a:rPr lang="nl-NL" sz="4100" dirty="0"/>
              <a:t>Leerdoelen</a:t>
            </a:r>
            <a:br>
              <a:rPr lang="nl-NL" sz="4100" dirty="0"/>
            </a:br>
            <a:endParaRPr lang="nl-NL" sz="4100" dirty="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06DA680F-F6AC-453E-A8BF-C5BDED2851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892733" y="1791298"/>
            <a:ext cx="0" cy="274320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6B3BF2E5-C3AB-441F-A430-491119C56D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" y="6334316"/>
            <a:ext cx="9143989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D07C90B-B81A-473B-8919-CA924E61FF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aphicFrame>
        <p:nvGraphicFramePr>
          <p:cNvPr id="20" name="Tijdelijke aanduiding voor inhoud 2">
            <a:extLst>
              <a:ext uri="{FF2B5EF4-FFF2-40B4-BE49-F238E27FC236}">
                <a16:creationId xmlns:a16="http://schemas.microsoft.com/office/drawing/2014/main" id="{99AC6668-DEA4-4886-9CD4-96D6218271B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94879143"/>
              </p:ext>
            </p:extLst>
          </p:nvPr>
        </p:nvGraphicFramePr>
        <p:xfrm>
          <a:off x="323544" y="116632"/>
          <a:ext cx="5569173" cy="55745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4466222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10162E77-11AD-44A7-84EC-40C59EEFBD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894613" y="634946"/>
            <a:ext cx="2767693" cy="1450757"/>
          </a:xfrm>
        </p:spPr>
        <p:txBody>
          <a:bodyPr>
            <a:normAutofit/>
          </a:bodyPr>
          <a:lstStyle/>
          <a:p>
            <a:r>
              <a:rPr lang="nl-NL" sz="3400"/>
              <a:t>Hoeveel neem je over?</a:t>
            </a:r>
          </a:p>
        </p:txBody>
      </p:sp>
      <p:pic>
        <p:nvPicPr>
          <p:cNvPr id="30722" name="Picture 2" descr="Afbeeldingsresultaat voor project nieuwkomers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5" r="772" b="3"/>
          <a:stretch/>
        </p:blipFill>
        <p:spPr bwMode="auto">
          <a:xfrm>
            <a:off x="475499" y="640081"/>
            <a:ext cx="5182351" cy="5314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5AB158E9-1B40-4CD6-95F0-95CA11DF7B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919107" y="2085703"/>
            <a:ext cx="26746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894613" y="2198913"/>
            <a:ext cx="2767693" cy="3755565"/>
          </a:xfrm>
        </p:spPr>
        <p:txBody>
          <a:bodyPr>
            <a:normAutofit/>
          </a:bodyPr>
          <a:lstStyle/>
          <a:p>
            <a:r>
              <a:rPr lang="nl-NL" sz="4000" b="1" dirty="0"/>
              <a:t>assimilatie</a:t>
            </a:r>
            <a:endParaRPr lang="nl-NL" sz="4000" dirty="0"/>
          </a:p>
          <a:p>
            <a:r>
              <a:rPr lang="nl-NL" sz="4000" b="1" dirty="0"/>
              <a:t>segregatie</a:t>
            </a:r>
            <a:endParaRPr lang="nl-NL" sz="4000" dirty="0"/>
          </a:p>
          <a:p>
            <a:r>
              <a:rPr lang="nl-NL" sz="4000" b="1" dirty="0"/>
              <a:t>integratie</a:t>
            </a:r>
            <a:endParaRPr lang="nl-NL" b="1" dirty="0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6329CBCE-21AE-419D-AC1F-8ACF510A66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" y="6334316"/>
            <a:ext cx="9143989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FF2DA012-1414-493D-888F-5D99D0BDA3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813339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8364" y="34027"/>
            <a:ext cx="7543800" cy="1450757"/>
          </a:xfrm>
        </p:spPr>
        <p:txBody>
          <a:bodyPr/>
          <a:lstStyle/>
          <a:p>
            <a:r>
              <a:rPr lang="nl-NL" dirty="0"/>
              <a:t>Assimilatie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5024" y="3133935"/>
            <a:ext cx="8229600" cy="33452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800" dirty="0"/>
              <a:t>Nieuwkomers die </a:t>
            </a:r>
            <a:r>
              <a:rPr lang="nl-NL" sz="2800" b="1" dirty="0"/>
              <a:t>sterk vernederlandst </a:t>
            </a:r>
            <a:r>
              <a:rPr lang="nl-NL" sz="2800" dirty="0"/>
              <a:t>zijn.</a:t>
            </a:r>
          </a:p>
        </p:txBody>
      </p:sp>
      <p:sp>
        <p:nvSpPr>
          <p:cNvPr id="4" name="Rechthoek 3"/>
          <p:cNvSpPr/>
          <p:nvPr/>
        </p:nvSpPr>
        <p:spPr>
          <a:xfrm>
            <a:off x="372254" y="2049600"/>
            <a:ext cx="2170584" cy="570836"/>
          </a:xfrm>
          <a:prstGeom prst="rect">
            <a:avLst/>
          </a:prstGeom>
          <a:solidFill>
            <a:srgbClr val="8C0358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l-NL" sz="2800" b="1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rPr>
              <a:t>Assimilatie</a:t>
            </a:r>
          </a:p>
        </p:txBody>
      </p:sp>
      <p:sp>
        <p:nvSpPr>
          <p:cNvPr id="5" name="PIJL-RECHTS 4"/>
          <p:cNvSpPr/>
          <p:nvPr/>
        </p:nvSpPr>
        <p:spPr>
          <a:xfrm>
            <a:off x="2555766" y="2030176"/>
            <a:ext cx="288036" cy="558367"/>
          </a:xfrm>
          <a:custGeom>
            <a:avLst>
              <a:gd name="f0" fmla="val 10800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+- 0 0 180"/>
              <a:gd name="f12" fmla="*/ f5 1 21600"/>
              <a:gd name="f13" fmla="*/ f6 1 21600"/>
              <a:gd name="f14" fmla="val f7"/>
              <a:gd name="f15" fmla="val f8"/>
              <a:gd name="f16" fmla="pin 0 f0 21600"/>
              <a:gd name="f17" fmla="pin 0 f1 10800"/>
              <a:gd name="f18" fmla="*/ f10 f2 1"/>
              <a:gd name="f19" fmla="*/ f11 f2 1"/>
              <a:gd name="f20" fmla="+- f15 0 f14"/>
              <a:gd name="f21" fmla="val f16"/>
              <a:gd name="f22" fmla="val f17"/>
              <a:gd name="f23" fmla="*/ f16 f12 1"/>
              <a:gd name="f24" fmla="*/ f17 f13 1"/>
              <a:gd name="f25" fmla="*/ f18 1 f4"/>
              <a:gd name="f26" fmla="*/ f19 1 f4"/>
              <a:gd name="f27" fmla="*/ f20 1 21600"/>
              <a:gd name="f28" fmla="+- 21600 0 f22"/>
              <a:gd name="f29" fmla="+- 21600 0 f21"/>
              <a:gd name="f30" fmla="*/ f22 f13 1"/>
              <a:gd name="f31" fmla="*/ f21 f12 1"/>
              <a:gd name="f32" fmla="+- f25 0 f3"/>
              <a:gd name="f33" fmla="+- f26 0 f3"/>
              <a:gd name="f34" fmla="*/ 0 f27 1"/>
              <a:gd name="f35" fmla="*/ 21600 f27 1"/>
              <a:gd name="f36" fmla="*/ f29 f22 1"/>
              <a:gd name="f37" fmla="*/ f28 f13 1"/>
              <a:gd name="f38" fmla="*/ f36 1 10800"/>
              <a:gd name="f39" fmla="*/ f34 1 f27"/>
              <a:gd name="f40" fmla="*/ f35 1 f27"/>
              <a:gd name="f41" fmla="+- f21 f38 0"/>
              <a:gd name="f42" fmla="*/ f39 f12 1"/>
              <a:gd name="f43" fmla="*/ f39 f13 1"/>
              <a:gd name="f44" fmla="*/ f40 f13 1"/>
              <a:gd name="f45" fmla="*/ f41 f12 1"/>
            </a:gdLst>
            <a:ahLst>
              <a:ahXY gdRefX="f0" minX="f7" maxX="f8" gdRefY="f1" minY="f7" maxY="f9">
                <a:pos x="f23" y="f24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43"/>
              </a:cxn>
              <a:cxn ang="f33">
                <a:pos x="f31" y="f44"/>
              </a:cxn>
            </a:cxnLst>
            <a:rect l="f42" t="f30" r="f45" b="f37"/>
            <a:pathLst>
              <a:path w="21600" h="21600">
                <a:moveTo>
                  <a:pt x="f7" y="f22"/>
                </a:moveTo>
                <a:lnTo>
                  <a:pt x="f21" y="f22"/>
                </a:lnTo>
                <a:lnTo>
                  <a:pt x="f21" y="f7"/>
                </a:lnTo>
                <a:lnTo>
                  <a:pt x="f8" y="f9"/>
                </a:lnTo>
                <a:lnTo>
                  <a:pt x="f21" y="f8"/>
                </a:lnTo>
                <a:lnTo>
                  <a:pt x="f21" y="f28"/>
                </a:lnTo>
                <a:lnTo>
                  <a:pt x="f7" y="f28"/>
                </a:lnTo>
                <a:close/>
              </a:path>
            </a:pathLst>
          </a:custGeom>
          <a:solidFill>
            <a:srgbClr val="8C0358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6" name="Tekstvak 5"/>
          <p:cNvSpPr txBox="1"/>
          <p:nvPr/>
        </p:nvSpPr>
        <p:spPr>
          <a:xfrm>
            <a:off x="3085053" y="1734853"/>
            <a:ext cx="5695804" cy="12003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l-NL" sz="2400" i="1" kern="0" dirty="0">
                <a:solidFill>
                  <a:srgbClr val="000000"/>
                </a:solidFill>
                <a:latin typeface="Calibri"/>
              </a:rPr>
              <a:t>Je vervangt heel veel van je eigen cultuur door de dominante cultuur van het land waar je woont.</a:t>
            </a:r>
            <a:endParaRPr lang="nl-NL" sz="2400" b="0" i="1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pic>
        <p:nvPicPr>
          <p:cNvPr id="33794" name="Picture 2" descr="Afbeeldingsresultaat voor ebru umar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06" r="11305"/>
          <a:stretch/>
        </p:blipFill>
        <p:spPr bwMode="auto">
          <a:xfrm>
            <a:off x="457200" y="4092697"/>
            <a:ext cx="2700069" cy="2033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796" name="Picture 4" descr="Afbeeldingsresultaat voor adoptiegezi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4077069"/>
            <a:ext cx="1945371" cy="2049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2482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Segregatie</a:t>
            </a:r>
          </a:p>
        </p:txBody>
      </p:sp>
      <p:sp>
        <p:nvSpPr>
          <p:cNvPr id="9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2780927"/>
            <a:ext cx="8229600" cy="33452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800" b="1" dirty="0"/>
              <a:t>Nieuwkomers</a:t>
            </a:r>
            <a:r>
              <a:rPr lang="nl-NL" sz="2800" dirty="0"/>
              <a:t> leven sterk </a:t>
            </a:r>
            <a:r>
              <a:rPr lang="nl-NL" sz="2800" b="1" dirty="0"/>
              <a:t>gescheiden</a:t>
            </a:r>
            <a:r>
              <a:rPr lang="nl-NL" sz="2800" dirty="0"/>
              <a:t> van de </a:t>
            </a:r>
            <a:r>
              <a:rPr lang="nl-NL" sz="2800" b="1" dirty="0"/>
              <a:t>dominante cultuur</a:t>
            </a:r>
            <a:r>
              <a:rPr lang="nl-NL" sz="2800" dirty="0"/>
              <a:t>.</a:t>
            </a:r>
          </a:p>
        </p:txBody>
      </p:sp>
      <p:sp>
        <p:nvSpPr>
          <p:cNvPr id="4" name="Rechthoek 3"/>
          <p:cNvSpPr/>
          <p:nvPr/>
        </p:nvSpPr>
        <p:spPr>
          <a:xfrm>
            <a:off x="391899" y="1896460"/>
            <a:ext cx="2170584" cy="570836"/>
          </a:xfrm>
          <a:prstGeom prst="rect">
            <a:avLst/>
          </a:prstGeom>
          <a:solidFill>
            <a:srgbClr val="8C0358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l-NL" sz="2800" b="1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rPr>
              <a:t>Segregatie</a:t>
            </a:r>
          </a:p>
        </p:txBody>
      </p:sp>
      <p:sp>
        <p:nvSpPr>
          <p:cNvPr id="5" name="PIJL-RECHTS 4"/>
          <p:cNvSpPr/>
          <p:nvPr/>
        </p:nvSpPr>
        <p:spPr>
          <a:xfrm>
            <a:off x="2562483" y="1902694"/>
            <a:ext cx="288036" cy="558367"/>
          </a:xfrm>
          <a:custGeom>
            <a:avLst>
              <a:gd name="f0" fmla="val 10800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+- 0 0 180"/>
              <a:gd name="f12" fmla="*/ f5 1 21600"/>
              <a:gd name="f13" fmla="*/ f6 1 21600"/>
              <a:gd name="f14" fmla="val f7"/>
              <a:gd name="f15" fmla="val f8"/>
              <a:gd name="f16" fmla="pin 0 f0 21600"/>
              <a:gd name="f17" fmla="pin 0 f1 10800"/>
              <a:gd name="f18" fmla="*/ f10 f2 1"/>
              <a:gd name="f19" fmla="*/ f11 f2 1"/>
              <a:gd name="f20" fmla="+- f15 0 f14"/>
              <a:gd name="f21" fmla="val f16"/>
              <a:gd name="f22" fmla="val f17"/>
              <a:gd name="f23" fmla="*/ f16 f12 1"/>
              <a:gd name="f24" fmla="*/ f17 f13 1"/>
              <a:gd name="f25" fmla="*/ f18 1 f4"/>
              <a:gd name="f26" fmla="*/ f19 1 f4"/>
              <a:gd name="f27" fmla="*/ f20 1 21600"/>
              <a:gd name="f28" fmla="+- 21600 0 f22"/>
              <a:gd name="f29" fmla="+- 21600 0 f21"/>
              <a:gd name="f30" fmla="*/ f22 f13 1"/>
              <a:gd name="f31" fmla="*/ f21 f12 1"/>
              <a:gd name="f32" fmla="+- f25 0 f3"/>
              <a:gd name="f33" fmla="+- f26 0 f3"/>
              <a:gd name="f34" fmla="*/ 0 f27 1"/>
              <a:gd name="f35" fmla="*/ 21600 f27 1"/>
              <a:gd name="f36" fmla="*/ f29 f22 1"/>
              <a:gd name="f37" fmla="*/ f28 f13 1"/>
              <a:gd name="f38" fmla="*/ f36 1 10800"/>
              <a:gd name="f39" fmla="*/ f34 1 f27"/>
              <a:gd name="f40" fmla="*/ f35 1 f27"/>
              <a:gd name="f41" fmla="+- f21 f38 0"/>
              <a:gd name="f42" fmla="*/ f39 f12 1"/>
              <a:gd name="f43" fmla="*/ f39 f13 1"/>
              <a:gd name="f44" fmla="*/ f40 f13 1"/>
              <a:gd name="f45" fmla="*/ f41 f12 1"/>
            </a:gdLst>
            <a:ahLst>
              <a:ahXY gdRefX="f0" minX="f7" maxX="f8" gdRefY="f1" minY="f7" maxY="f9">
                <a:pos x="f23" y="f24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43"/>
              </a:cxn>
              <a:cxn ang="f33">
                <a:pos x="f31" y="f44"/>
              </a:cxn>
            </a:cxnLst>
            <a:rect l="f42" t="f30" r="f45" b="f37"/>
            <a:pathLst>
              <a:path w="21600" h="21600">
                <a:moveTo>
                  <a:pt x="f7" y="f22"/>
                </a:moveTo>
                <a:lnTo>
                  <a:pt x="f21" y="f22"/>
                </a:lnTo>
                <a:lnTo>
                  <a:pt x="f21" y="f7"/>
                </a:lnTo>
                <a:lnTo>
                  <a:pt x="f8" y="f9"/>
                </a:lnTo>
                <a:lnTo>
                  <a:pt x="f21" y="f8"/>
                </a:lnTo>
                <a:lnTo>
                  <a:pt x="f21" y="f28"/>
                </a:lnTo>
                <a:lnTo>
                  <a:pt x="f7" y="f28"/>
                </a:lnTo>
                <a:close/>
              </a:path>
            </a:pathLst>
          </a:custGeom>
          <a:solidFill>
            <a:srgbClr val="8C0358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6" name="Tekstvak 5"/>
          <p:cNvSpPr txBox="1"/>
          <p:nvPr/>
        </p:nvSpPr>
        <p:spPr>
          <a:xfrm>
            <a:off x="2962862" y="1737361"/>
            <a:ext cx="5695804" cy="83099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l-NL" sz="2400" i="1" kern="0" dirty="0">
                <a:solidFill>
                  <a:srgbClr val="000000"/>
                </a:solidFill>
                <a:latin typeface="Calibri"/>
              </a:rPr>
              <a:t>Er is een sterke scheiding tussen bevolkingsgroepen.</a:t>
            </a:r>
            <a:endParaRPr lang="nl-NL" sz="2400" b="0" i="1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7" name="AutoShape 2" descr="Afbeeldingsresultaat voor segregatie nederla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026" name="Picture 2" descr="Afbeeldingsresultaat voor flat schotelantenn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435" y="4248878"/>
            <a:ext cx="3036461" cy="1970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Afbeeldingsresultaat voor segregati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4223547"/>
            <a:ext cx="3024336" cy="2013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4493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Integratie</a:t>
            </a:r>
          </a:p>
        </p:txBody>
      </p:sp>
      <p:sp>
        <p:nvSpPr>
          <p:cNvPr id="9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3121107"/>
            <a:ext cx="8229600" cy="33452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800" b="1" dirty="0"/>
              <a:t>Integratie</a:t>
            </a:r>
            <a:r>
              <a:rPr lang="nl-NL" sz="2800" dirty="0"/>
              <a:t> moet van </a:t>
            </a:r>
            <a:r>
              <a:rPr lang="nl-NL" sz="2800" b="1" dirty="0"/>
              <a:t>beide kanten </a:t>
            </a:r>
            <a:r>
              <a:rPr lang="nl-NL" sz="2800" dirty="0"/>
              <a:t>komen.</a:t>
            </a:r>
          </a:p>
        </p:txBody>
      </p:sp>
      <p:sp>
        <p:nvSpPr>
          <p:cNvPr id="4" name="Rechthoek 3"/>
          <p:cNvSpPr/>
          <p:nvPr/>
        </p:nvSpPr>
        <p:spPr>
          <a:xfrm>
            <a:off x="682430" y="2282100"/>
            <a:ext cx="2170584" cy="570836"/>
          </a:xfrm>
          <a:prstGeom prst="rect">
            <a:avLst/>
          </a:prstGeom>
          <a:solidFill>
            <a:srgbClr val="8C0358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l-NL" sz="2800" b="1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rPr>
              <a:t>Integratie</a:t>
            </a:r>
          </a:p>
        </p:txBody>
      </p:sp>
      <p:sp>
        <p:nvSpPr>
          <p:cNvPr id="5" name="PIJL-RECHTS 4"/>
          <p:cNvSpPr/>
          <p:nvPr/>
        </p:nvSpPr>
        <p:spPr>
          <a:xfrm>
            <a:off x="2853014" y="2294569"/>
            <a:ext cx="288036" cy="558367"/>
          </a:xfrm>
          <a:custGeom>
            <a:avLst>
              <a:gd name="f0" fmla="val 10800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+- 0 0 180"/>
              <a:gd name="f12" fmla="*/ f5 1 21600"/>
              <a:gd name="f13" fmla="*/ f6 1 21600"/>
              <a:gd name="f14" fmla="val f7"/>
              <a:gd name="f15" fmla="val f8"/>
              <a:gd name="f16" fmla="pin 0 f0 21600"/>
              <a:gd name="f17" fmla="pin 0 f1 10800"/>
              <a:gd name="f18" fmla="*/ f10 f2 1"/>
              <a:gd name="f19" fmla="*/ f11 f2 1"/>
              <a:gd name="f20" fmla="+- f15 0 f14"/>
              <a:gd name="f21" fmla="val f16"/>
              <a:gd name="f22" fmla="val f17"/>
              <a:gd name="f23" fmla="*/ f16 f12 1"/>
              <a:gd name="f24" fmla="*/ f17 f13 1"/>
              <a:gd name="f25" fmla="*/ f18 1 f4"/>
              <a:gd name="f26" fmla="*/ f19 1 f4"/>
              <a:gd name="f27" fmla="*/ f20 1 21600"/>
              <a:gd name="f28" fmla="+- 21600 0 f22"/>
              <a:gd name="f29" fmla="+- 21600 0 f21"/>
              <a:gd name="f30" fmla="*/ f22 f13 1"/>
              <a:gd name="f31" fmla="*/ f21 f12 1"/>
              <a:gd name="f32" fmla="+- f25 0 f3"/>
              <a:gd name="f33" fmla="+- f26 0 f3"/>
              <a:gd name="f34" fmla="*/ 0 f27 1"/>
              <a:gd name="f35" fmla="*/ 21600 f27 1"/>
              <a:gd name="f36" fmla="*/ f29 f22 1"/>
              <a:gd name="f37" fmla="*/ f28 f13 1"/>
              <a:gd name="f38" fmla="*/ f36 1 10800"/>
              <a:gd name="f39" fmla="*/ f34 1 f27"/>
              <a:gd name="f40" fmla="*/ f35 1 f27"/>
              <a:gd name="f41" fmla="+- f21 f38 0"/>
              <a:gd name="f42" fmla="*/ f39 f12 1"/>
              <a:gd name="f43" fmla="*/ f39 f13 1"/>
              <a:gd name="f44" fmla="*/ f40 f13 1"/>
              <a:gd name="f45" fmla="*/ f41 f12 1"/>
            </a:gdLst>
            <a:ahLst>
              <a:ahXY gdRefX="f0" minX="f7" maxX="f8" gdRefY="f1" minY="f7" maxY="f9">
                <a:pos x="f23" y="f24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43"/>
              </a:cxn>
              <a:cxn ang="f33">
                <a:pos x="f31" y="f44"/>
              </a:cxn>
            </a:cxnLst>
            <a:rect l="f42" t="f30" r="f45" b="f37"/>
            <a:pathLst>
              <a:path w="21600" h="21600">
                <a:moveTo>
                  <a:pt x="f7" y="f22"/>
                </a:moveTo>
                <a:lnTo>
                  <a:pt x="f21" y="f22"/>
                </a:lnTo>
                <a:lnTo>
                  <a:pt x="f21" y="f7"/>
                </a:lnTo>
                <a:lnTo>
                  <a:pt x="f8" y="f9"/>
                </a:lnTo>
                <a:lnTo>
                  <a:pt x="f21" y="f8"/>
                </a:lnTo>
                <a:lnTo>
                  <a:pt x="f21" y="f28"/>
                </a:lnTo>
                <a:lnTo>
                  <a:pt x="f7" y="f28"/>
                </a:lnTo>
                <a:close/>
              </a:path>
            </a:pathLst>
          </a:custGeom>
          <a:solidFill>
            <a:srgbClr val="8C0358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6" name="Tekstvak 5"/>
          <p:cNvSpPr txBox="1"/>
          <p:nvPr/>
        </p:nvSpPr>
        <p:spPr>
          <a:xfrm>
            <a:off x="3308272" y="1829069"/>
            <a:ext cx="5695804" cy="12003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l-NL" sz="2400" i="1" kern="0" dirty="0">
                <a:solidFill>
                  <a:srgbClr val="000000"/>
                </a:solidFill>
              </a:rPr>
              <a:t>Wanneer nieuwkomers Nederlandse gewoonten overnemen, maar ook veel dingen van hun eigen cultuur houden.</a:t>
            </a:r>
            <a:endParaRPr lang="nl-NL" sz="2400" i="1" dirty="0">
              <a:solidFill>
                <a:srgbClr val="000000"/>
              </a:solidFill>
            </a:endParaRPr>
          </a:p>
        </p:txBody>
      </p:sp>
      <p:sp>
        <p:nvSpPr>
          <p:cNvPr id="7" name="AutoShape 2" descr="Afbeeldingsresultaat voor segregatie nederla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6690872"/>
              </p:ext>
            </p:extLst>
          </p:nvPr>
        </p:nvGraphicFramePr>
        <p:xfrm>
          <a:off x="307975" y="3851086"/>
          <a:ext cx="1584176" cy="23762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0" name="Image" r:id="rId4" imgW="1523880" imgH="2286000" progId="Photoshop.Image.16">
                  <p:embed/>
                </p:oleObj>
              </mc:Choice>
              <mc:Fallback>
                <p:oleObj name="Image" r:id="rId4" imgW="1523880" imgH="2286000" progId="Photoshop.Image.16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07975" y="3851086"/>
                        <a:ext cx="1584176" cy="23762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" name="Picture 13" descr="Afbeeldingsresultaat voor integratie nederland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6495" y="3851466"/>
            <a:ext cx="2939612" cy="2398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Afbeeldingsresultaat voor integratie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9462" y="3856122"/>
            <a:ext cx="3183298" cy="2376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7583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7" name="Rectangle 136">
            <a:extLst>
              <a:ext uri="{FF2B5EF4-FFF2-40B4-BE49-F238E27FC236}">
                <a16:creationId xmlns:a16="http://schemas.microsoft.com/office/drawing/2014/main" id="{2F888C18-7E74-4A98-A7B4-A5C43583A4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284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20436840-698D-4B5F-A7C0-101AD48D86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1" y="0"/>
            <a:ext cx="566090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2960" y="516835"/>
            <a:ext cx="4483452" cy="1666501"/>
          </a:xfrm>
        </p:spPr>
        <p:txBody>
          <a:bodyPr>
            <a:normAutofit/>
          </a:bodyPr>
          <a:lstStyle/>
          <a:p>
            <a:r>
              <a:rPr lang="nl-NL" sz="3500" dirty="0">
                <a:solidFill>
                  <a:srgbClr val="FFFFFF"/>
                </a:solidFill>
              </a:rPr>
              <a:t>De overheid helpt een handje</a:t>
            </a:r>
            <a:endParaRPr lang="en-US" sz="3500" dirty="0">
              <a:solidFill>
                <a:srgbClr val="FFFFFF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22959" y="2236304"/>
            <a:ext cx="4483453" cy="365266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nl-NL" sz="2400" dirty="0">
                <a:solidFill>
                  <a:srgbClr val="FFFFFF"/>
                </a:solidFill>
              </a:rPr>
              <a:t>Investeren in </a:t>
            </a:r>
            <a:r>
              <a:rPr lang="nl-NL" sz="2400" b="1" dirty="0">
                <a:solidFill>
                  <a:srgbClr val="FFFFFF"/>
                </a:solidFill>
              </a:rPr>
              <a:t>lessen Nederlands.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sz="2400" dirty="0">
                <a:solidFill>
                  <a:srgbClr val="FFFFFF"/>
                </a:solidFill>
              </a:rPr>
              <a:t>Stimuleren dat leerlingen op een </a:t>
            </a:r>
            <a:r>
              <a:rPr lang="nl-NL" sz="2400" b="1" dirty="0">
                <a:solidFill>
                  <a:srgbClr val="FFFFFF"/>
                </a:solidFill>
              </a:rPr>
              <a:t>gemengde school </a:t>
            </a:r>
            <a:r>
              <a:rPr lang="nl-NL" sz="2400" dirty="0">
                <a:solidFill>
                  <a:srgbClr val="FFFFFF"/>
                </a:solidFill>
              </a:rPr>
              <a:t>zitten.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sz="2400" dirty="0">
                <a:solidFill>
                  <a:srgbClr val="FFFFFF"/>
                </a:solidFill>
              </a:rPr>
              <a:t>Het </a:t>
            </a:r>
            <a:r>
              <a:rPr lang="nl-NL" sz="2400" b="1" dirty="0">
                <a:solidFill>
                  <a:srgbClr val="FFFFFF"/>
                </a:solidFill>
              </a:rPr>
              <a:t>opknappen van probleemwijken</a:t>
            </a:r>
            <a:r>
              <a:rPr lang="nl-NL" sz="2400" dirty="0">
                <a:solidFill>
                  <a:srgbClr val="FFFFFF"/>
                </a:solidFill>
              </a:rPr>
              <a:t>.</a:t>
            </a: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3682BE5A-770A-4799-BE6D-CE0BD0AD28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60920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122" name="Picture 2" descr="Afbeeldingsresultaat voor gemengde scholen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34" r="9483" b="-1"/>
          <a:stretch/>
        </p:blipFill>
        <p:spPr bwMode="auto">
          <a:xfrm>
            <a:off x="5708926" y="10"/>
            <a:ext cx="3433918" cy="3396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3" name="Rectangle 142">
            <a:extLst>
              <a:ext uri="{FF2B5EF4-FFF2-40B4-BE49-F238E27FC236}">
                <a16:creationId xmlns:a16="http://schemas.microsoft.com/office/drawing/2014/main" id="{85B58713-80A3-4F72-8ADA-A63E6BA8BC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60920" y="3396996"/>
            <a:ext cx="3481924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24" name="Picture 4" descr="Afbeeldingsresultaat voor nt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72" r="17172" b="-1"/>
          <a:stretch/>
        </p:blipFill>
        <p:spPr bwMode="auto">
          <a:xfrm>
            <a:off x="5708926" y="3461004"/>
            <a:ext cx="3435073" cy="3396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8539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rugblik">
  <a:themeElements>
    <a:clrScheme name="Terugblik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Terugblik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rugblik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432</Words>
  <Application>Microsoft Office PowerPoint</Application>
  <PresentationFormat>Diavoorstelling (4:3)</PresentationFormat>
  <Paragraphs>78</Paragraphs>
  <Slides>13</Slides>
  <Notes>13</Notes>
  <HiddenSlides>0</HiddenSlides>
  <MMClips>1</MMClips>
  <ScaleCrop>false</ScaleCrop>
  <HeadingPairs>
    <vt:vector size="8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Ingesloten OLE-bronprogramma's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8" baseType="lpstr">
      <vt:lpstr>Calibri</vt:lpstr>
      <vt:lpstr>Calibri Light</vt:lpstr>
      <vt:lpstr>Wingdings</vt:lpstr>
      <vt:lpstr>Terugblik</vt:lpstr>
      <vt:lpstr>Image</vt:lpstr>
      <vt:lpstr>H5 Integratie</vt:lpstr>
      <vt:lpstr>Videofragment:</vt:lpstr>
      <vt:lpstr>Bordplan</vt:lpstr>
      <vt:lpstr>Leerdoelen </vt:lpstr>
      <vt:lpstr>Hoeveel neem je over?</vt:lpstr>
      <vt:lpstr>Assimilatie</vt:lpstr>
      <vt:lpstr>Segregatie</vt:lpstr>
      <vt:lpstr>Integratie</vt:lpstr>
      <vt:lpstr>De overheid helpt een handje</vt:lpstr>
      <vt:lpstr>Opdracht maken</vt:lpstr>
      <vt:lpstr>LessonUp</vt:lpstr>
      <vt:lpstr>Leerdoelen nabespreken</vt:lpstr>
      <vt:lpstr>Afsluiting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H5 Integratie</dc:title>
  <dc:creator>marti</dc:creator>
  <cp:lastModifiedBy>marti</cp:lastModifiedBy>
  <cp:revision>3</cp:revision>
  <dcterms:created xsi:type="dcterms:W3CDTF">2020-05-27T18:53:54Z</dcterms:created>
  <dcterms:modified xsi:type="dcterms:W3CDTF">2020-05-27T21:16:11Z</dcterms:modified>
</cp:coreProperties>
</file>