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44" r:id="rId4"/>
    <p:sldId id="346" r:id="rId5"/>
    <p:sldId id="347" r:id="rId6"/>
    <p:sldId id="349" r:id="rId7"/>
    <p:sldId id="351" r:id="rId8"/>
    <p:sldId id="343" r:id="rId9"/>
    <p:sldId id="259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12-11-2019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LG32 IBS2.2 Gebouwen en terreinen</a:t>
            </a:r>
            <a:endParaRPr lang="nl-NL" sz="4000" dirty="0" smtClean="0"/>
          </a:p>
          <a:p>
            <a:r>
              <a:rPr lang="nl-NL" sz="4000" dirty="0" smtClean="0"/>
              <a:t>Onderdeel tarief berekenen – les 1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dit IBS:</a:t>
            </a:r>
          </a:p>
          <a:p>
            <a:pPr lvl="1"/>
            <a:r>
              <a:rPr lang="nl-NL" dirty="0" smtClean="0"/>
              <a:t>Tariefberekening </a:t>
            </a:r>
            <a:r>
              <a:rPr lang="nl-NL" dirty="0" smtClean="0"/>
              <a:t>verder uitdiepen</a:t>
            </a:r>
            <a:endParaRPr lang="nl-NL" dirty="0" smtClean="0"/>
          </a:p>
          <a:p>
            <a:pPr lvl="1"/>
            <a:r>
              <a:rPr lang="nl-NL" dirty="0" smtClean="0"/>
              <a:t>Begin maken saldobegroting</a:t>
            </a:r>
          </a:p>
          <a:p>
            <a:r>
              <a:rPr lang="nl-NL" dirty="0" smtClean="0"/>
              <a:t>Vandaag</a:t>
            </a:r>
            <a:endParaRPr lang="nl-NL" dirty="0" smtClean="0"/>
          </a:p>
          <a:p>
            <a:pPr lvl="1"/>
            <a:r>
              <a:rPr lang="nl-NL" dirty="0" smtClean="0"/>
              <a:t>Uitleg opdracht IBS </a:t>
            </a:r>
            <a:r>
              <a:rPr lang="nl-NL" dirty="0" smtClean="0"/>
              <a:t>2.2</a:t>
            </a:r>
            <a:endParaRPr lang="nl-NL" dirty="0" smtClean="0"/>
          </a:p>
          <a:p>
            <a:pPr lvl="1"/>
            <a:r>
              <a:rPr lang="nl-NL" dirty="0" smtClean="0"/>
              <a:t>Opdracht </a:t>
            </a:r>
            <a:r>
              <a:rPr lang="nl-NL" dirty="0" err="1" smtClean="0"/>
              <a:t>tariefberekenen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Arbeidskosten (uren)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35696" y="1196752"/>
            <a:ext cx="6851104" cy="4929411"/>
          </a:xfrm>
        </p:spPr>
        <p:txBody>
          <a:bodyPr/>
          <a:lstStyle/>
          <a:p>
            <a:r>
              <a:rPr lang="nl-NL" dirty="0" smtClean="0"/>
              <a:t>Hoeveel uur is een arbeidscontract?</a:t>
            </a:r>
          </a:p>
          <a:p>
            <a:r>
              <a:rPr lang="nl-NL" dirty="0" smtClean="0"/>
              <a:t>Wanneer verdient een loonwerker geld?</a:t>
            </a:r>
          </a:p>
          <a:p>
            <a:r>
              <a:rPr lang="nl-NL" dirty="0" smtClean="0"/>
              <a:t>Wat is nuttig werk?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80095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Arbeidsproductiviteit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Verloonde</a:t>
            </a:r>
            <a:r>
              <a:rPr lang="nl-NL" dirty="0"/>
              <a:t> uren</a:t>
            </a:r>
          </a:p>
          <a:p>
            <a:r>
              <a:rPr lang="nl-NL" dirty="0"/>
              <a:t>Te verkopen uren</a:t>
            </a:r>
          </a:p>
          <a:p>
            <a:r>
              <a:rPr lang="nl-NL" dirty="0"/>
              <a:t>Verkochte uren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5724128" y="3288393"/>
            <a:ext cx="259228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Aanwezige uren</a:t>
            </a:r>
          </a:p>
          <a:p>
            <a:r>
              <a:rPr lang="nl-NL" dirty="0" smtClean="0"/>
              <a:t>= te verkopen uren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2780184" y="3293368"/>
            <a:ext cx="259228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Niet aanwezige uren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6876256" y="4328942"/>
            <a:ext cx="19442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Verkochte uren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4138972" y="2790963"/>
            <a:ext cx="259228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err="1" smtClean="0"/>
              <a:t>Verloonde</a:t>
            </a:r>
            <a:r>
              <a:rPr lang="nl-NL" dirty="0" smtClean="0"/>
              <a:t> uren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3856602" y="4328942"/>
            <a:ext cx="229489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Niet verkochte uren</a:t>
            </a:r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2415952" y="5389984"/>
            <a:ext cx="172302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Leegloopuren of</a:t>
            </a:r>
          </a:p>
          <a:p>
            <a:r>
              <a:rPr lang="nl-NL" dirty="0" smtClean="0"/>
              <a:t>Faaluren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4788024" y="5389984"/>
            <a:ext cx="24482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Indirecte arbeidsuren</a:t>
            </a:r>
          </a:p>
        </p:txBody>
      </p:sp>
      <p:cxnSp>
        <p:nvCxnSpPr>
          <p:cNvPr id="12" name="Rechte verbindingslijn 11"/>
          <p:cNvCxnSpPr/>
          <p:nvPr/>
        </p:nvCxnSpPr>
        <p:spPr>
          <a:xfrm flipH="1">
            <a:off x="4427984" y="3160295"/>
            <a:ext cx="288032" cy="1484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/>
          <p:cNvCxnSpPr/>
          <p:nvPr/>
        </p:nvCxnSpPr>
        <p:spPr>
          <a:xfrm>
            <a:off x="6444208" y="3160295"/>
            <a:ext cx="288032" cy="1330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/>
          <p:cNvCxnSpPr/>
          <p:nvPr/>
        </p:nvCxnSpPr>
        <p:spPr>
          <a:xfrm>
            <a:off x="7308304" y="3959610"/>
            <a:ext cx="410580" cy="369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/>
          <p:cNvCxnSpPr>
            <a:endCxn id="8" idx="0"/>
          </p:cNvCxnSpPr>
          <p:nvPr/>
        </p:nvCxnSpPr>
        <p:spPr>
          <a:xfrm flipH="1">
            <a:off x="5004048" y="3959610"/>
            <a:ext cx="1584176" cy="369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9"/>
          <p:cNvCxnSpPr/>
          <p:nvPr/>
        </p:nvCxnSpPr>
        <p:spPr>
          <a:xfrm>
            <a:off x="5148064" y="4698274"/>
            <a:ext cx="1003430" cy="6917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21"/>
          <p:cNvCxnSpPr>
            <a:endCxn id="9" idx="0"/>
          </p:cNvCxnSpPr>
          <p:nvPr/>
        </p:nvCxnSpPr>
        <p:spPr>
          <a:xfrm flipH="1">
            <a:off x="3277462" y="4697031"/>
            <a:ext cx="1510562" cy="6929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838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Salaris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CAO</a:t>
            </a:r>
          </a:p>
          <a:p>
            <a:pPr lvl="1"/>
            <a:r>
              <a:rPr lang="nl-NL" dirty="0" smtClean="0"/>
              <a:t>+vakantiegeld</a:t>
            </a:r>
          </a:p>
          <a:p>
            <a:r>
              <a:rPr lang="nl-NL" dirty="0" smtClean="0"/>
              <a:t>Werkgeverslasten</a:t>
            </a:r>
          </a:p>
          <a:p>
            <a:pPr lvl="1"/>
            <a:r>
              <a:rPr lang="nl-NL" dirty="0" smtClean="0"/>
              <a:t>Werknemersverzekeringen</a:t>
            </a:r>
          </a:p>
          <a:p>
            <a:pPr lvl="1"/>
            <a:r>
              <a:rPr lang="nl-NL" dirty="0" smtClean="0"/>
              <a:t>Pensioen</a:t>
            </a:r>
          </a:p>
          <a:p>
            <a:pPr lvl="1"/>
            <a:r>
              <a:rPr lang="nl-NL" dirty="0" smtClean="0"/>
              <a:t>Overige arbeidskosten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91269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Totale arbeidskosten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Arbeidskosten</a:t>
            </a:r>
          </a:p>
          <a:p>
            <a:pPr lvl="1"/>
            <a:r>
              <a:rPr lang="nl-NL" dirty="0" smtClean="0"/>
              <a:t>Werkgeverslasten</a:t>
            </a:r>
          </a:p>
          <a:p>
            <a:pPr lvl="2"/>
            <a:r>
              <a:rPr lang="nl-NL" dirty="0" smtClean="0"/>
              <a:t>Pensioen</a:t>
            </a:r>
          </a:p>
          <a:p>
            <a:pPr lvl="2"/>
            <a:r>
              <a:rPr lang="nl-NL" dirty="0" smtClean="0"/>
              <a:t>Werknemersverzekeringen</a:t>
            </a:r>
          </a:p>
          <a:p>
            <a:pPr lvl="2"/>
            <a:r>
              <a:rPr lang="nl-NL" dirty="0" smtClean="0"/>
              <a:t>Overige kosten</a:t>
            </a:r>
          </a:p>
          <a:p>
            <a:r>
              <a:rPr lang="nl-NL" dirty="0" smtClean="0"/>
              <a:t>Brutoloon</a:t>
            </a:r>
          </a:p>
          <a:p>
            <a:pPr lvl="1"/>
            <a:r>
              <a:rPr lang="nl-NL" dirty="0" smtClean="0"/>
              <a:t>Sociale premies</a:t>
            </a:r>
          </a:p>
          <a:p>
            <a:pPr lvl="1"/>
            <a:r>
              <a:rPr lang="nl-NL" dirty="0" smtClean="0"/>
              <a:t>Belasting</a:t>
            </a:r>
          </a:p>
          <a:p>
            <a:r>
              <a:rPr lang="nl-NL" dirty="0" smtClean="0"/>
              <a:t>Nettoloon</a:t>
            </a:r>
            <a:endParaRPr lang="nl-NL" dirty="0"/>
          </a:p>
        </p:txBody>
      </p:sp>
      <p:sp>
        <p:nvSpPr>
          <p:cNvPr id="4" name="Gekromde pijl-omlaag 3"/>
          <p:cNvSpPr/>
          <p:nvPr/>
        </p:nvSpPr>
        <p:spPr>
          <a:xfrm rot="5400000">
            <a:off x="6194022" y="3762663"/>
            <a:ext cx="1512168" cy="79208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6" name="Gekromde pijl-rechts 5"/>
          <p:cNvSpPr/>
          <p:nvPr/>
        </p:nvSpPr>
        <p:spPr>
          <a:xfrm rot="10800000">
            <a:off x="6554062" y="1700807"/>
            <a:ext cx="792088" cy="166920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7628933" y="2160473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+30%</a:t>
            </a:r>
            <a:endParaRPr lang="nl-NL" sz="2800" dirty="0"/>
          </a:p>
        </p:txBody>
      </p:sp>
      <p:sp>
        <p:nvSpPr>
          <p:cNvPr id="8" name="Tekstvak 7"/>
          <p:cNvSpPr txBox="1"/>
          <p:nvPr/>
        </p:nvSpPr>
        <p:spPr>
          <a:xfrm>
            <a:off x="7628933" y="3974041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-</a:t>
            </a:r>
            <a:r>
              <a:rPr lang="nl-NL" sz="2800" dirty="0" smtClean="0"/>
              <a:t>30%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641648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opdracht 1 t/m 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24334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334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772</TotalTime>
  <Words>130</Words>
  <Application>Microsoft Office PowerPoint</Application>
  <PresentationFormat>Diavoorstelling (4:3)</PresentationFormat>
  <Paragraphs>49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Wat gaan we vandaag doen?</vt:lpstr>
      <vt:lpstr>Arbeidskosten (uren)</vt:lpstr>
      <vt:lpstr>Arbeidsproductiviteit</vt:lpstr>
      <vt:lpstr>Salaris</vt:lpstr>
      <vt:lpstr>Totale arbeidskosten</vt:lpstr>
      <vt:lpstr>Opdrachten </vt:lpstr>
      <vt:lpstr>Dat was ‘m!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43</cp:revision>
  <dcterms:created xsi:type="dcterms:W3CDTF">2013-11-15T15:05:42Z</dcterms:created>
  <dcterms:modified xsi:type="dcterms:W3CDTF">2019-11-12T20:32:25Z</dcterms:modified>
</cp:coreProperties>
</file>