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95" r:id="rId3"/>
    <p:sldId id="353" r:id="rId4"/>
    <p:sldId id="346" r:id="rId5"/>
    <p:sldId id="347" r:id="rId6"/>
    <p:sldId id="349" r:id="rId7"/>
    <p:sldId id="351" r:id="rId8"/>
    <p:sldId id="352" r:id="rId9"/>
    <p:sldId id="343" r:id="rId10"/>
    <p:sldId id="259" r:id="rId11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74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21-11-2019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21-11-2019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kstvak 1"/>
          <p:cNvSpPr txBox="1"/>
          <p:nvPr/>
        </p:nvSpPr>
        <p:spPr>
          <a:xfrm>
            <a:off x="899592" y="908720"/>
            <a:ext cx="777686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dirty="0" smtClean="0"/>
              <a:t>LG41 IBS1.2 De bodem als basis</a:t>
            </a:r>
          </a:p>
          <a:p>
            <a:r>
              <a:rPr lang="nl-NL" sz="4000" dirty="0" smtClean="0"/>
              <a:t>Onderdeel tarief berekenen – les </a:t>
            </a:r>
            <a:r>
              <a:rPr lang="nl-NL" sz="4000" dirty="0" smtClean="0"/>
              <a:t>2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25276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gaan we vandaag doen?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dit IBS:</a:t>
            </a:r>
          </a:p>
          <a:p>
            <a:pPr lvl="1"/>
            <a:r>
              <a:rPr lang="nl-NL" dirty="0" smtClean="0"/>
              <a:t>Tariefberekening verder uitdiepen</a:t>
            </a:r>
          </a:p>
          <a:p>
            <a:pPr lvl="1"/>
            <a:r>
              <a:rPr lang="nl-NL" dirty="0" smtClean="0"/>
              <a:t>Begin maken saldobegroting</a:t>
            </a:r>
          </a:p>
          <a:p>
            <a:r>
              <a:rPr lang="nl-NL" dirty="0" smtClean="0"/>
              <a:t>Vandaag</a:t>
            </a:r>
          </a:p>
          <a:p>
            <a:pPr lvl="1"/>
            <a:r>
              <a:rPr lang="nl-NL" dirty="0" smtClean="0"/>
              <a:t>Uitleg opdracht IBS 1.2</a:t>
            </a:r>
          </a:p>
          <a:p>
            <a:pPr lvl="1"/>
            <a:r>
              <a:rPr lang="nl-NL" dirty="0" smtClean="0"/>
              <a:t>Opdracht </a:t>
            </a:r>
            <a:r>
              <a:rPr lang="nl-NL" dirty="0" err="1" smtClean="0"/>
              <a:t>tariefberekenen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307011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Portfolio-opdracht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691680" y="1196752"/>
            <a:ext cx="7344816" cy="4929411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Je </a:t>
            </a:r>
            <a:r>
              <a:rPr lang="nl-NL" dirty="0"/>
              <a:t>gaat van een teelt uitwerken en beschrijven hoe de bodem, bemesting en de loonwerkwerkzaamheden naar voren komen. 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Onderwerpen</a:t>
            </a:r>
          </a:p>
          <a:p>
            <a:pPr>
              <a:buFontTx/>
              <a:buChar char="-"/>
            </a:pPr>
            <a:r>
              <a:rPr lang="nl-NL" dirty="0" smtClean="0"/>
              <a:t>Bemesting</a:t>
            </a:r>
          </a:p>
          <a:p>
            <a:pPr>
              <a:buFontTx/>
              <a:buChar char="-"/>
            </a:pPr>
            <a:r>
              <a:rPr lang="nl-NL" dirty="0" smtClean="0"/>
              <a:t>Grondbewerking</a:t>
            </a:r>
          </a:p>
          <a:p>
            <a:pPr>
              <a:buFontTx/>
              <a:buChar char="-"/>
            </a:pPr>
            <a:r>
              <a:rPr lang="nl-NL" dirty="0" smtClean="0"/>
              <a:t>Weersinvloeden</a:t>
            </a:r>
          </a:p>
          <a:p>
            <a:pPr>
              <a:buFontTx/>
              <a:buChar char="-"/>
            </a:pPr>
            <a:r>
              <a:rPr lang="nl-NL" dirty="0" smtClean="0"/>
              <a:t>Tariefberekening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175184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Arbeidsproductiviteit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/>
              <a:t>Verloonde</a:t>
            </a:r>
            <a:r>
              <a:rPr lang="nl-NL" dirty="0"/>
              <a:t> uren</a:t>
            </a:r>
          </a:p>
          <a:p>
            <a:r>
              <a:rPr lang="nl-NL" dirty="0"/>
              <a:t>Te verkopen uren</a:t>
            </a:r>
          </a:p>
          <a:p>
            <a:r>
              <a:rPr lang="nl-NL" dirty="0"/>
              <a:t>Verkochte uren</a:t>
            </a:r>
          </a:p>
        </p:txBody>
      </p:sp>
      <p:sp>
        <p:nvSpPr>
          <p:cNvPr id="4" name="Tekstvak 3"/>
          <p:cNvSpPr txBox="1"/>
          <p:nvPr/>
        </p:nvSpPr>
        <p:spPr>
          <a:xfrm>
            <a:off x="5724128" y="3288393"/>
            <a:ext cx="2592288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 smtClean="0"/>
              <a:t>Aanwezige uren</a:t>
            </a:r>
          </a:p>
          <a:p>
            <a:r>
              <a:rPr lang="nl-NL" dirty="0" smtClean="0"/>
              <a:t>= te verkopen uren</a:t>
            </a:r>
          </a:p>
        </p:txBody>
      </p:sp>
      <p:sp>
        <p:nvSpPr>
          <p:cNvPr id="5" name="Tekstvak 4"/>
          <p:cNvSpPr txBox="1"/>
          <p:nvPr/>
        </p:nvSpPr>
        <p:spPr>
          <a:xfrm>
            <a:off x="2780184" y="3293368"/>
            <a:ext cx="2592288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 smtClean="0"/>
              <a:t>Niet aanwezige uren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6876256" y="4328942"/>
            <a:ext cx="1944216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 smtClean="0"/>
              <a:t>Verkochte uren</a:t>
            </a:r>
            <a:endParaRPr lang="nl-NL" dirty="0"/>
          </a:p>
        </p:txBody>
      </p:sp>
      <p:sp>
        <p:nvSpPr>
          <p:cNvPr id="7" name="Tekstvak 6"/>
          <p:cNvSpPr txBox="1"/>
          <p:nvPr/>
        </p:nvSpPr>
        <p:spPr>
          <a:xfrm>
            <a:off x="4138972" y="2790963"/>
            <a:ext cx="2592288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 err="1" smtClean="0"/>
              <a:t>Verloonde</a:t>
            </a:r>
            <a:r>
              <a:rPr lang="nl-NL" dirty="0" smtClean="0"/>
              <a:t> uren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3856602" y="4328942"/>
            <a:ext cx="2294892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 smtClean="0"/>
              <a:t>Niet verkochte uren</a:t>
            </a:r>
            <a:endParaRPr lang="nl-NL" dirty="0"/>
          </a:p>
        </p:txBody>
      </p:sp>
      <p:sp>
        <p:nvSpPr>
          <p:cNvPr id="9" name="Tekstvak 8"/>
          <p:cNvSpPr txBox="1"/>
          <p:nvPr/>
        </p:nvSpPr>
        <p:spPr>
          <a:xfrm>
            <a:off x="2415952" y="5389984"/>
            <a:ext cx="1723020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 smtClean="0"/>
              <a:t>Leegloopuren of</a:t>
            </a:r>
          </a:p>
          <a:p>
            <a:r>
              <a:rPr lang="nl-NL" dirty="0" smtClean="0"/>
              <a:t>Faaluren</a:t>
            </a:r>
            <a:endParaRPr lang="nl-NL" dirty="0"/>
          </a:p>
        </p:txBody>
      </p:sp>
      <p:sp>
        <p:nvSpPr>
          <p:cNvPr id="10" name="Tekstvak 9"/>
          <p:cNvSpPr txBox="1"/>
          <p:nvPr/>
        </p:nvSpPr>
        <p:spPr>
          <a:xfrm>
            <a:off x="4788024" y="5389984"/>
            <a:ext cx="2448272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 smtClean="0"/>
              <a:t>Indirecte arbeidsuren</a:t>
            </a:r>
          </a:p>
        </p:txBody>
      </p:sp>
      <p:cxnSp>
        <p:nvCxnSpPr>
          <p:cNvPr id="12" name="Rechte verbindingslijn 11"/>
          <p:cNvCxnSpPr/>
          <p:nvPr/>
        </p:nvCxnSpPr>
        <p:spPr>
          <a:xfrm flipH="1">
            <a:off x="4427984" y="3160295"/>
            <a:ext cx="288032" cy="1484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Rechte verbindingslijn 13"/>
          <p:cNvCxnSpPr/>
          <p:nvPr/>
        </p:nvCxnSpPr>
        <p:spPr>
          <a:xfrm>
            <a:off x="6444208" y="3160295"/>
            <a:ext cx="288032" cy="13307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15"/>
          <p:cNvCxnSpPr/>
          <p:nvPr/>
        </p:nvCxnSpPr>
        <p:spPr>
          <a:xfrm>
            <a:off x="7308304" y="3959610"/>
            <a:ext cx="410580" cy="369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Rechte verbindingslijn 17"/>
          <p:cNvCxnSpPr>
            <a:endCxn id="8" idx="0"/>
          </p:cNvCxnSpPr>
          <p:nvPr/>
        </p:nvCxnSpPr>
        <p:spPr>
          <a:xfrm flipH="1">
            <a:off x="5004048" y="3959610"/>
            <a:ext cx="1584176" cy="369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Rechte verbindingslijn 19"/>
          <p:cNvCxnSpPr/>
          <p:nvPr/>
        </p:nvCxnSpPr>
        <p:spPr>
          <a:xfrm>
            <a:off x="5148064" y="4698274"/>
            <a:ext cx="1003430" cy="69171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Rechte verbindingslijn 21"/>
          <p:cNvCxnSpPr>
            <a:endCxn id="9" idx="0"/>
          </p:cNvCxnSpPr>
          <p:nvPr/>
        </p:nvCxnSpPr>
        <p:spPr>
          <a:xfrm flipH="1">
            <a:off x="3277462" y="4697031"/>
            <a:ext cx="1510562" cy="6929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783897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Salaris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CAO</a:t>
            </a:r>
          </a:p>
          <a:p>
            <a:pPr lvl="1"/>
            <a:r>
              <a:rPr lang="nl-NL" dirty="0" smtClean="0"/>
              <a:t>+vakantiegeld</a:t>
            </a:r>
          </a:p>
          <a:p>
            <a:r>
              <a:rPr lang="nl-NL" dirty="0" smtClean="0"/>
              <a:t>Werkgeverslasten</a:t>
            </a:r>
          </a:p>
          <a:p>
            <a:pPr lvl="1"/>
            <a:r>
              <a:rPr lang="nl-NL" dirty="0" smtClean="0"/>
              <a:t>Werknemersverzekeringen</a:t>
            </a:r>
          </a:p>
          <a:p>
            <a:pPr lvl="1"/>
            <a:r>
              <a:rPr lang="nl-NL" dirty="0" smtClean="0"/>
              <a:t>Pensioen</a:t>
            </a:r>
          </a:p>
          <a:p>
            <a:pPr lvl="1"/>
            <a:r>
              <a:rPr lang="nl-NL" dirty="0" smtClean="0"/>
              <a:t>Overige arbeidskosten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912693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Totale arbeidskosten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Arbeidskosten</a:t>
            </a:r>
          </a:p>
          <a:p>
            <a:pPr lvl="1"/>
            <a:r>
              <a:rPr lang="nl-NL" dirty="0" smtClean="0"/>
              <a:t>Werkgeverslasten</a:t>
            </a:r>
          </a:p>
          <a:p>
            <a:pPr lvl="2"/>
            <a:r>
              <a:rPr lang="nl-NL" dirty="0" smtClean="0"/>
              <a:t>Pensioen</a:t>
            </a:r>
          </a:p>
          <a:p>
            <a:pPr lvl="2"/>
            <a:r>
              <a:rPr lang="nl-NL" dirty="0" smtClean="0"/>
              <a:t>Werknemersverzekeringen</a:t>
            </a:r>
          </a:p>
          <a:p>
            <a:pPr lvl="2"/>
            <a:r>
              <a:rPr lang="nl-NL" dirty="0" smtClean="0"/>
              <a:t>Overige kosten</a:t>
            </a:r>
          </a:p>
          <a:p>
            <a:r>
              <a:rPr lang="nl-NL" dirty="0" smtClean="0"/>
              <a:t>Brutoloon</a:t>
            </a:r>
          </a:p>
          <a:p>
            <a:pPr lvl="1"/>
            <a:r>
              <a:rPr lang="nl-NL" dirty="0" smtClean="0"/>
              <a:t>Sociale premies</a:t>
            </a:r>
          </a:p>
          <a:p>
            <a:pPr lvl="1"/>
            <a:r>
              <a:rPr lang="nl-NL" dirty="0" smtClean="0"/>
              <a:t>Belasting</a:t>
            </a:r>
          </a:p>
          <a:p>
            <a:r>
              <a:rPr lang="nl-NL" dirty="0" smtClean="0"/>
              <a:t>Nettoloon</a:t>
            </a:r>
            <a:endParaRPr lang="nl-NL" dirty="0"/>
          </a:p>
        </p:txBody>
      </p:sp>
      <p:sp>
        <p:nvSpPr>
          <p:cNvPr id="4" name="Gekromde pijl-omlaag 3"/>
          <p:cNvSpPr/>
          <p:nvPr/>
        </p:nvSpPr>
        <p:spPr>
          <a:xfrm rot="5400000">
            <a:off x="6194022" y="3762663"/>
            <a:ext cx="1512168" cy="792088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6" name="Gekromde pijl-rechts 5"/>
          <p:cNvSpPr/>
          <p:nvPr/>
        </p:nvSpPr>
        <p:spPr>
          <a:xfrm rot="10800000">
            <a:off x="6554062" y="1700807"/>
            <a:ext cx="792088" cy="1669205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7" name="Tekstvak 6"/>
          <p:cNvSpPr txBox="1"/>
          <p:nvPr/>
        </p:nvSpPr>
        <p:spPr>
          <a:xfrm>
            <a:off x="7628933" y="2160473"/>
            <a:ext cx="115212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800" dirty="0" smtClean="0"/>
              <a:t>+30%</a:t>
            </a:r>
            <a:endParaRPr lang="nl-NL" sz="2800" dirty="0"/>
          </a:p>
        </p:txBody>
      </p:sp>
      <p:sp>
        <p:nvSpPr>
          <p:cNvPr id="8" name="Tekstvak 7"/>
          <p:cNvSpPr txBox="1"/>
          <p:nvPr/>
        </p:nvSpPr>
        <p:spPr>
          <a:xfrm>
            <a:off x="7628933" y="3974041"/>
            <a:ext cx="115212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800" dirty="0"/>
              <a:t>-</a:t>
            </a:r>
            <a:r>
              <a:rPr lang="nl-NL" sz="2800" dirty="0" smtClean="0"/>
              <a:t>30%</a:t>
            </a:r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val="16416487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Nakijken 1 t/m 5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Antwoord bij 5: €30,66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243341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7888489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 was ‘m!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Dagge bedankt zijt, da witte.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03344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788</TotalTime>
  <Words>140</Words>
  <Application>Microsoft Office PowerPoint</Application>
  <PresentationFormat>Diavoorstelling (4:3)</PresentationFormat>
  <Paragraphs>53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3" baseType="lpstr">
      <vt:lpstr>Arial</vt:lpstr>
      <vt:lpstr>Calibri</vt:lpstr>
      <vt:lpstr>Kantoorthema</vt:lpstr>
      <vt:lpstr>PowerPoint-presentatie</vt:lpstr>
      <vt:lpstr>Wat gaan we vandaag doen?</vt:lpstr>
      <vt:lpstr>Portfolio-opdracht</vt:lpstr>
      <vt:lpstr>Arbeidsproductiviteit</vt:lpstr>
      <vt:lpstr>Salaris</vt:lpstr>
      <vt:lpstr>Totale arbeidskosten</vt:lpstr>
      <vt:lpstr>Nakijken 1 t/m 5</vt:lpstr>
      <vt:lpstr>PowerPoint-presentatie</vt:lpstr>
      <vt:lpstr>Dat was ‘m!</vt:lpstr>
      <vt:lpstr>PowerPoint-presentatie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Elon van  Erp</cp:lastModifiedBy>
  <cp:revision>45</cp:revision>
  <dcterms:created xsi:type="dcterms:W3CDTF">2013-11-15T15:05:42Z</dcterms:created>
  <dcterms:modified xsi:type="dcterms:W3CDTF">2019-11-21T10:00:31Z</dcterms:modified>
</cp:coreProperties>
</file>

<file path=docProps/thumbnail.jpeg>
</file>