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96" r:id="rId1"/>
  </p:sldMasterIdLst>
  <p:sldIdLst>
    <p:sldId id="257" r:id="rId2"/>
    <p:sldId id="270" r:id="rId3"/>
    <p:sldId id="308" r:id="rId4"/>
    <p:sldId id="258" r:id="rId5"/>
    <p:sldId id="296" r:id="rId6"/>
    <p:sldId id="305" r:id="rId7"/>
    <p:sldId id="304" r:id="rId8"/>
    <p:sldId id="285" r:id="rId9"/>
    <p:sldId id="286" r:id="rId10"/>
    <p:sldId id="287" r:id="rId11"/>
    <p:sldId id="297" r:id="rId12"/>
    <p:sldId id="298" r:id="rId13"/>
    <p:sldId id="299" r:id="rId14"/>
    <p:sldId id="300" r:id="rId15"/>
    <p:sldId id="301" r:id="rId16"/>
    <p:sldId id="302" r:id="rId17"/>
    <p:sldId id="303" r:id="rId18"/>
    <p:sldId id="288" r:id="rId19"/>
    <p:sldId id="289" r:id="rId20"/>
    <p:sldId id="290" r:id="rId21"/>
    <p:sldId id="291" r:id="rId22"/>
    <p:sldId id="294" r:id="rId23"/>
    <p:sldId id="307" r:id="rId24"/>
    <p:sldId id="306" r:id="rId25"/>
    <p:sldId id="292" r:id="rId26"/>
    <p:sldId id="295" r:id="rId27"/>
    <p:sldId id="309" r:id="rId2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6" d="100"/>
          <a:sy n="66" d="100"/>
        </p:scale>
        <p:origin x="66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30C0A-5464-4FE4-84EB-FF9C94016DF4}" type="datetimeFigureOut">
              <a:rPr lang="en-US" dirty="0"/>
              <a:t>12/9/2019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9C37B-1D36-470B-8223-D6C91242EC14}" type="datetimeFigureOut">
              <a:rPr lang="en-US" dirty="0"/>
              <a:t>12/9/2019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6F52A-A82B-47A2-A83A-8C4C91F2D59F}" type="datetimeFigureOut">
              <a:rPr lang="en-US" dirty="0"/>
              <a:t>12/9/2019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0A7B3-6521-4DCA-87E5-044747A908C1}" type="datetimeFigureOut">
              <a:rPr lang="en-US" dirty="0"/>
              <a:t>12/9/2019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C6404-AD6E-4860-8E75-697CA40B95DA}" type="datetimeFigureOut">
              <a:rPr lang="en-US" dirty="0"/>
              <a:t>12/9/2019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271771" cy="3101982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315" y="2638044"/>
            <a:ext cx="4270247" cy="3101982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34690-1557-4C89-A502-4959FE7FAD70}" type="datetimeFigureOut">
              <a:rPr lang="en-US" dirty="0"/>
              <a:t>12/9/2019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D4976-E339-4826-83B7-FBD03F55ECF8}" type="datetimeFigureOut">
              <a:rPr lang="en-US" dirty="0"/>
              <a:t>12/9/2019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‹nr.›</a:t>
            </a:fld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37C31-9E7A-4F99-8774-A0E530DE1A42}" type="datetimeFigureOut">
              <a:rPr lang="en-US" dirty="0"/>
              <a:t>12/9/2019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8504F-A551-4DE0-9316-4DCD1D8CC752}" type="datetimeFigureOut">
              <a:rPr lang="en-US" dirty="0"/>
              <a:t>12/9/2019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E4249-C0D0-4B06-8692-E8BB871AF643}" type="datetimeFigureOut">
              <a:rPr lang="en-US" dirty="0"/>
              <a:t>12/9/2019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8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042B0DB6-F5C7-45FB-8CF3-31B45F9C2DAC}" type="datetimeFigureOut">
              <a:rPr lang="en-US" dirty="0"/>
              <a:t>12/9/2019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31136" y="964692"/>
            <a:ext cx="7729728" cy="1188720"/>
          </a:xfrm>
          <a:prstGeom prst="rect">
            <a:avLst/>
          </a:prstGeom>
          <a:solidFill>
            <a:schemeClr val="bg1"/>
          </a:solidFill>
          <a:ln w="317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1160EA64-D806-43AC-9DF2-F8C432F32B4C}" type="datetimeFigureOut">
              <a:rPr lang="en-US" dirty="0"/>
              <a:t>12/9/2019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8A7A6979-0714-4377-B894-6BE4C2D6E202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sldNum="0"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w1n8ZKmWiXw" TargetMode="Externa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1YBheuHma8I" TargetMode="Externa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48FC89A-AAB3-4278-98B9-BE0F6AA0945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Beperkingen en stoornissen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AAB01E07-9809-43E7-81DB-27006A41EF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</p:spPr>
        <p:txBody>
          <a:bodyPr>
            <a:normAutofit lnSpcReduction="10000"/>
          </a:bodyPr>
          <a:lstStyle/>
          <a:p>
            <a:r>
              <a:rPr lang="nl-NL" dirty="0"/>
              <a:t>Boek Pedagogisch werk 2</a:t>
            </a:r>
          </a:p>
          <a:p>
            <a:r>
              <a:rPr lang="nl-NL" dirty="0"/>
              <a:t>Thema 5 Verzorging en zelfredzaamheid</a:t>
            </a:r>
          </a:p>
          <a:p>
            <a:r>
              <a:rPr lang="nl-NL" dirty="0"/>
              <a:t>Periode 6 – les 4</a:t>
            </a:r>
          </a:p>
        </p:txBody>
      </p:sp>
    </p:spTree>
    <p:extLst>
      <p:ext uri="{BB962C8B-B14F-4D97-AF65-F5344CB8AC3E}">
        <p14:creationId xmlns:p14="http://schemas.microsoft.com/office/powerpoint/2010/main" val="10974564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4B645BB-142A-4074-82FA-7B1B76F0B8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Observeren en signaleren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950E13F-9F44-4A80-AD13-D09D1CAF1C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88AE310D-3364-4F5C-AC89-D6FC2D2F02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7024" y="2316480"/>
            <a:ext cx="7997952" cy="4389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66775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8B4EFC8-605E-4A0D-9D9C-3E206E3894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opdracht</a:t>
            </a:r>
          </a:p>
        </p:txBody>
      </p:sp>
      <p:sp>
        <p:nvSpPr>
          <p:cNvPr id="9" name="Tijdelijke aanduiding voor inhoud 8">
            <a:extLst>
              <a:ext uri="{FF2B5EF4-FFF2-40B4-BE49-F238E27FC236}">
                <a16:creationId xmlns:a16="http://schemas.microsoft.com/office/drawing/2014/main" id="{A11E7114-B4F2-4DED-88C1-F2CFF0F513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NL" sz="2200" dirty="0"/>
              <a:t>Pak pen en papier</a:t>
            </a:r>
          </a:p>
          <a:p>
            <a:r>
              <a:rPr lang="nl-NL" sz="2200" dirty="0"/>
              <a:t>Maak twee kolommen:</a:t>
            </a:r>
          </a:p>
          <a:p>
            <a:pPr marL="457200" indent="-457200">
              <a:buAutoNum type="arabicPeriod"/>
            </a:pPr>
            <a:r>
              <a:rPr lang="nl-NL" sz="2200" dirty="0"/>
              <a:t>Geen zorgen. Dit is normaal voor een kind.</a:t>
            </a:r>
          </a:p>
          <a:p>
            <a:pPr marL="457200" indent="-457200">
              <a:buAutoNum type="arabicPeriod"/>
            </a:pPr>
            <a:r>
              <a:rPr lang="nl-NL" sz="2200" dirty="0"/>
              <a:t>Zorgelijke situatie. Dit zou ik blijven observeren en rapporteren</a:t>
            </a:r>
          </a:p>
          <a:p>
            <a:r>
              <a:rPr lang="nl-NL" sz="2200" dirty="0"/>
              <a:t>Er volgen zes foto’s</a:t>
            </a:r>
          </a:p>
          <a:p>
            <a:r>
              <a:rPr lang="nl-NL" sz="2200" dirty="0"/>
              <a:t>Deze delen jullie in één van de kolommen in</a:t>
            </a:r>
          </a:p>
        </p:txBody>
      </p:sp>
    </p:spTree>
    <p:extLst>
      <p:ext uri="{BB962C8B-B14F-4D97-AF65-F5344CB8AC3E}">
        <p14:creationId xmlns:p14="http://schemas.microsoft.com/office/powerpoint/2010/main" val="4441118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DEA653D-A8CB-4F0E-A802-A717C3FB45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Foto 1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BDF7E4D-AD8B-4BBB-B340-B59600FA25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07EC790F-BEA6-46A8-9CF0-8F9B8148FF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9600" y="2427049"/>
            <a:ext cx="6168073" cy="4113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89744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5DA4B38-4C16-4608-9EB8-2593FC2919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Foto 2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170FC17C-529F-4F44-B3F7-4096103488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62A5E62A-B02D-420D-9264-23B320C149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2386795"/>
            <a:ext cx="6313488" cy="4207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12161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8F47ECA-E14E-4F91-BF68-B922DFF493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Foto 3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BA1A96E-BA69-4DDA-BF90-C6A815D3A3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9B2F3EAD-2F51-44E7-9383-DC85EDA47A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4462" y="2455479"/>
            <a:ext cx="5927943" cy="3950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01267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2DCB429-941A-4D01-A50C-D849CBFF0A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Foto 4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20DCC66-964E-4D90-98C4-2A994EEEAB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BE6E0743-2679-4F45-AA53-F3FCF02C59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6711" y="2467337"/>
            <a:ext cx="6136524" cy="4092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76743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7BF965C-0364-4B0F-9432-8C4D81321E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Foto 5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EB2E3BC-B3D4-4650-9FB4-A72D93CF4B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C5886148-B962-493C-9FD0-217B6B3BA6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1602" y="2353564"/>
            <a:ext cx="6588795" cy="4219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5105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66EE645-EC3A-4938-9956-B142B0D0A7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Foto 6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A953069-07B1-429D-9261-48396502BC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1B9B001D-17A5-42E1-8A73-D132DDF8BD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9178" y="2512293"/>
            <a:ext cx="5953644" cy="3970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315133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A6E41FA-9109-42E0-BA3F-3B65F8710E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zelfredzaamheid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741F2BE-45B6-49CE-A473-3037635409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nl-NL" sz="2200" dirty="0"/>
              <a:t>= het vermogen om zelfstandig handelingen uit te voeren</a:t>
            </a:r>
          </a:p>
          <a:p>
            <a:pPr marL="0" indent="0">
              <a:buNone/>
            </a:pPr>
            <a:endParaRPr lang="nl-NL" sz="2200" dirty="0"/>
          </a:p>
          <a:p>
            <a:pPr marL="0" indent="0">
              <a:buNone/>
            </a:pPr>
            <a:r>
              <a:rPr lang="nl-NL" sz="2200" dirty="0"/>
              <a:t>Belangrijk:</a:t>
            </a:r>
          </a:p>
          <a:p>
            <a:r>
              <a:rPr lang="nl-NL" sz="2200" dirty="0"/>
              <a:t>Autonomie van kind respecteren</a:t>
            </a:r>
          </a:p>
          <a:p>
            <a:r>
              <a:rPr lang="nl-NL" sz="2200" dirty="0"/>
              <a:t>Oog hebben voor wat het kind wil</a:t>
            </a:r>
          </a:p>
          <a:p>
            <a:r>
              <a:rPr lang="nl-NL" sz="2200" dirty="0"/>
              <a:t>Kind ruimte geven om te ontdekken en te oefenen</a:t>
            </a:r>
          </a:p>
          <a:p>
            <a:r>
              <a:rPr lang="nl-NL" sz="2200" dirty="0"/>
              <a:t>STIMULEREN</a:t>
            </a:r>
          </a:p>
        </p:txBody>
      </p:sp>
    </p:spTree>
    <p:extLst>
      <p:ext uri="{BB962C8B-B14F-4D97-AF65-F5344CB8AC3E}">
        <p14:creationId xmlns:p14="http://schemas.microsoft.com/office/powerpoint/2010/main" val="212887671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7417BB2-2A69-4522-8E3D-EDB4F12A0A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richtlijnen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D9DBCBB0-378E-417B-9B10-7109BB656C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nl-NL" sz="2200" dirty="0"/>
              <a:t>De hygiënecode Rijksinstituut voor Volksgezondheid en Milieu (RIVM):</a:t>
            </a:r>
          </a:p>
          <a:p>
            <a:r>
              <a:rPr lang="nl-NL" sz="2200" dirty="0"/>
              <a:t>Richtlijnen voor </a:t>
            </a:r>
            <a:r>
              <a:rPr lang="nl-NL" sz="2200" dirty="0" err="1"/>
              <a:t>kdv</a:t>
            </a:r>
            <a:r>
              <a:rPr lang="nl-NL" sz="2200" dirty="0"/>
              <a:t>, </a:t>
            </a:r>
            <a:r>
              <a:rPr lang="nl-NL" sz="2200" dirty="0" err="1"/>
              <a:t>psz</a:t>
            </a:r>
            <a:r>
              <a:rPr lang="nl-NL" sz="2200" dirty="0"/>
              <a:t> en </a:t>
            </a:r>
            <a:r>
              <a:rPr lang="nl-NL" sz="2200" dirty="0" err="1"/>
              <a:t>bso</a:t>
            </a:r>
            <a:endParaRPr lang="nl-NL" sz="2200" dirty="0"/>
          </a:p>
          <a:p>
            <a:r>
              <a:rPr lang="nl-NL" sz="2200" dirty="0"/>
              <a:t>Richtlijnen voor onderwijs</a:t>
            </a:r>
          </a:p>
          <a:p>
            <a:endParaRPr lang="nl-NL" sz="2200" dirty="0"/>
          </a:p>
          <a:p>
            <a:pPr marL="0" indent="0">
              <a:buNone/>
            </a:pPr>
            <a:r>
              <a:rPr lang="nl-NL" sz="2200" dirty="0"/>
              <a:t>Boterham met kaas mag </a:t>
            </a:r>
            <a:r>
              <a:rPr lang="nl-NL" sz="2200" u="sng" dirty="0"/>
              <a:t>een hele dag </a:t>
            </a:r>
            <a:r>
              <a:rPr lang="nl-NL" sz="2200" dirty="0"/>
              <a:t>in de tas zitten </a:t>
            </a:r>
            <a:r>
              <a:rPr lang="nl-NL" sz="2200" u="sng" dirty="0"/>
              <a:t>in het onderwijs</a:t>
            </a:r>
          </a:p>
          <a:p>
            <a:pPr marL="0" indent="0">
              <a:buNone/>
            </a:pPr>
            <a:r>
              <a:rPr lang="nl-NL" sz="2200" dirty="0"/>
              <a:t>Boterham met kaas mag </a:t>
            </a:r>
            <a:r>
              <a:rPr lang="nl-NL" sz="2200" u="sng" dirty="0"/>
              <a:t>maximaal half uur </a:t>
            </a:r>
            <a:r>
              <a:rPr lang="nl-NL" sz="2200" dirty="0"/>
              <a:t>buiten de koeling liggen </a:t>
            </a:r>
            <a:r>
              <a:rPr lang="nl-NL" sz="2200" u="sng" dirty="0"/>
              <a:t>op het </a:t>
            </a:r>
            <a:r>
              <a:rPr lang="nl-NL" sz="2200" u="sng" dirty="0" err="1"/>
              <a:t>kdv</a:t>
            </a:r>
            <a:endParaRPr lang="nl-NL" sz="2200" u="sng" dirty="0"/>
          </a:p>
        </p:txBody>
      </p:sp>
    </p:spTree>
    <p:extLst>
      <p:ext uri="{BB962C8B-B14F-4D97-AF65-F5344CB8AC3E}">
        <p14:creationId xmlns:p14="http://schemas.microsoft.com/office/powerpoint/2010/main" val="30758034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5E56FD5-C71B-4F7B-B0EC-9A617EA78C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Terugblik vorige les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A016E57-E8B6-4243-A9C1-A3A7BDDACE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31136" y="2638044"/>
            <a:ext cx="7729728" cy="398413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nl-NL" sz="2200" dirty="0"/>
              <a:t>Slaapcyclus = een reeks van verschillende fasen van slaap</a:t>
            </a:r>
          </a:p>
          <a:p>
            <a:pPr marL="0" indent="0">
              <a:buNone/>
            </a:pPr>
            <a:endParaRPr lang="nl-NL" sz="2200" dirty="0"/>
          </a:p>
          <a:p>
            <a:pPr marL="0" indent="0">
              <a:buNone/>
            </a:pPr>
            <a:r>
              <a:rPr lang="nl-NL" sz="2200" dirty="0"/>
              <a:t>Bestaat uit de volgende fasen:</a:t>
            </a:r>
          </a:p>
          <a:p>
            <a:pPr lvl="0"/>
            <a:r>
              <a:rPr lang="nl-NL" sz="2200" dirty="0"/>
              <a:t>Fase 1: sluimerfase</a:t>
            </a:r>
          </a:p>
          <a:p>
            <a:pPr lvl="0"/>
            <a:r>
              <a:rPr lang="nl-NL" sz="2200" dirty="0"/>
              <a:t>Fase 2: lichte slaap </a:t>
            </a:r>
          </a:p>
          <a:p>
            <a:pPr lvl="0"/>
            <a:r>
              <a:rPr lang="nl-NL" sz="2200" dirty="0"/>
              <a:t>Fase 3: diepe slaap </a:t>
            </a:r>
          </a:p>
          <a:p>
            <a:pPr lvl="0"/>
            <a:r>
              <a:rPr lang="nl-NL" sz="2200" dirty="0"/>
              <a:t>REM-slaap (Rapid Eye </a:t>
            </a:r>
            <a:r>
              <a:rPr lang="nl-NL" sz="2200" dirty="0" err="1"/>
              <a:t>Movement</a:t>
            </a:r>
            <a:r>
              <a:rPr lang="nl-NL" sz="220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540752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7CA23A5-FD3E-4BDB-B481-186F0F4DF6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voeding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FE37140-BD32-4E81-B8BE-0479FC1E4A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5C93AB2E-1E83-473C-8880-4F1A3FD513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8560" y="3074610"/>
            <a:ext cx="8620125" cy="2228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107310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724C08C-9D4E-45FE-AFC9-6969AE5600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Vaste voeding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91626A1-D0B8-4DC5-AEE8-DB18C9AAFD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31136" y="2638044"/>
            <a:ext cx="7729728" cy="4090015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nl-NL" sz="2200" dirty="0"/>
              <a:t>Wanneer krijgt een kind voor het eerst een groente- en fruithapje?</a:t>
            </a:r>
          </a:p>
          <a:p>
            <a:pPr algn="ctr"/>
            <a:r>
              <a:rPr lang="nl-NL" sz="2200" dirty="0"/>
              <a:t>Rond de vier maanden</a:t>
            </a:r>
          </a:p>
          <a:p>
            <a:pPr marL="0" indent="0" algn="ctr">
              <a:buNone/>
            </a:pPr>
            <a:br>
              <a:rPr lang="nl-NL" sz="2200" dirty="0"/>
            </a:br>
            <a:r>
              <a:rPr lang="nl-NL" sz="2200" dirty="0"/>
              <a:t>Wanneer krijgt een kind voor het eerst iets minder gemalen voeding?</a:t>
            </a:r>
          </a:p>
          <a:p>
            <a:pPr algn="ctr"/>
            <a:r>
              <a:rPr lang="nl-NL" sz="2200" dirty="0"/>
              <a:t>Rond de zes maanden</a:t>
            </a:r>
          </a:p>
          <a:p>
            <a:pPr marL="0" indent="0" algn="ctr">
              <a:buNone/>
            </a:pPr>
            <a:endParaRPr lang="nl-NL" sz="2200" dirty="0"/>
          </a:p>
          <a:p>
            <a:pPr marL="0" indent="0" algn="ctr">
              <a:buNone/>
            </a:pPr>
            <a:r>
              <a:rPr lang="nl-NL" sz="2200" dirty="0"/>
              <a:t>Wanneer krijgt een kind voor het eerst brood?</a:t>
            </a:r>
          </a:p>
          <a:p>
            <a:pPr algn="ctr"/>
            <a:r>
              <a:rPr lang="nl-NL" sz="2200" dirty="0"/>
              <a:t>Rond de zeven maanden</a:t>
            </a:r>
          </a:p>
        </p:txBody>
      </p:sp>
    </p:spTree>
    <p:extLst>
      <p:ext uri="{BB962C8B-B14F-4D97-AF65-F5344CB8AC3E}">
        <p14:creationId xmlns:p14="http://schemas.microsoft.com/office/powerpoint/2010/main" val="710757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D54C0B7-57F5-4434-891D-EB695E7215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Vaste voeding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9BC74AE-FB6A-4E16-B384-263BA743AF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nl-NL" dirty="0">
                <a:hlinkClick r:id="rId2"/>
              </a:rPr>
              <a:t>https://www.youtube.com/watch?v=w1n8ZKmWiXw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98384040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7203D21-ECD3-41E5-8921-E1F767BD37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Gezonde voeding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586A96F-EBF5-46B1-A897-BCC87DA39B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nl-NL" sz="2200" dirty="0"/>
              <a:t>Wat verstaan jullie onder gezonde voeding?</a:t>
            </a:r>
          </a:p>
          <a:p>
            <a:pPr marL="0" indent="0" algn="ctr">
              <a:buNone/>
            </a:pPr>
            <a:endParaRPr lang="nl-NL" sz="2200" dirty="0"/>
          </a:p>
          <a:p>
            <a:pPr marL="0" indent="0" algn="ctr">
              <a:buNone/>
            </a:pPr>
            <a:r>
              <a:rPr lang="nl-NL" sz="2200" dirty="0"/>
              <a:t>Wat hanteert jullie stageplek aan gezonde voeding?</a:t>
            </a:r>
          </a:p>
          <a:p>
            <a:pPr marL="0" indent="0" algn="ctr">
              <a:buNone/>
            </a:pPr>
            <a:endParaRPr lang="nl-NL" sz="2200" dirty="0"/>
          </a:p>
          <a:p>
            <a:pPr marL="0" indent="0" algn="ctr">
              <a:buNone/>
            </a:pPr>
            <a:r>
              <a:rPr lang="nl-NL" sz="2200" dirty="0"/>
              <a:t>Wat vinden jullie daar zelf van?</a:t>
            </a:r>
          </a:p>
        </p:txBody>
      </p:sp>
    </p:spTree>
    <p:extLst>
      <p:ext uri="{BB962C8B-B14F-4D97-AF65-F5344CB8AC3E}">
        <p14:creationId xmlns:p14="http://schemas.microsoft.com/office/powerpoint/2010/main" val="121983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7F6B196-B97F-4118-AD45-D247B593FE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Folder Gezonde traktaties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0F182AC-2AED-4CF7-A32C-49D26986DA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31136" y="2638044"/>
            <a:ext cx="7729728" cy="399376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nl-NL" sz="2200" dirty="0"/>
              <a:t>Maak voor ouders een folder met informatie over gezonde traktaties.</a:t>
            </a:r>
          </a:p>
          <a:p>
            <a:pPr marL="0" indent="0">
              <a:buNone/>
            </a:pPr>
            <a:endParaRPr lang="nl-NL" sz="2200" dirty="0"/>
          </a:p>
          <a:p>
            <a:pPr marL="457200" indent="-457200">
              <a:buAutoNum type="arabicPeriod"/>
            </a:pPr>
            <a:r>
              <a:rPr lang="nl-NL" sz="2200" dirty="0"/>
              <a:t>Geef het doel aan van de folder</a:t>
            </a:r>
          </a:p>
          <a:p>
            <a:pPr marL="457200" indent="-457200">
              <a:buAutoNum type="arabicPeriod"/>
            </a:pPr>
            <a:r>
              <a:rPr lang="nl-NL" sz="2200" dirty="0"/>
              <a:t>Verwerk informatie over gezonde voeding en gezonde traktaties</a:t>
            </a:r>
          </a:p>
          <a:p>
            <a:pPr marL="457200" indent="-457200">
              <a:buAutoNum type="arabicPeriod"/>
            </a:pPr>
            <a:r>
              <a:rPr lang="nl-NL" sz="2200" dirty="0"/>
              <a:t>Sluit aan bij het niveau van ouders (schrijf niet te kinderlijk)</a:t>
            </a:r>
          </a:p>
          <a:p>
            <a:pPr marL="457200" indent="-457200">
              <a:buAutoNum type="arabicPeriod"/>
            </a:pPr>
            <a:r>
              <a:rPr lang="nl-NL" sz="2200" dirty="0"/>
              <a:t>Geef minimaal drie ideeën voor gezonde traktaties</a:t>
            </a:r>
          </a:p>
          <a:p>
            <a:pPr marL="457200" indent="-457200">
              <a:buAutoNum type="arabicPeriod"/>
            </a:pPr>
            <a:r>
              <a:rPr lang="nl-NL" sz="2200" dirty="0"/>
              <a:t>Verwijs naar je bronnen</a:t>
            </a:r>
          </a:p>
          <a:p>
            <a:pPr marL="0" indent="0">
              <a:buNone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87764285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4695E44-B12A-476B-BBB1-A7679E232F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Discreet handelen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1736DFC0-1C2C-46F9-B686-592CF94F0C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nl-NL" sz="2200" dirty="0"/>
              <a:t>= informatie die je uit je werk krijgt niet delen met anderen</a:t>
            </a:r>
          </a:p>
          <a:p>
            <a:pPr marL="0" indent="0">
              <a:buNone/>
            </a:pPr>
            <a:endParaRPr lang="nl-NL" sz="2200" dirty="0"/>
          </a:p>
          <a:p>
            <a:r>
              <a:rPr lang="nl-NL" sz="2200" dirty="0"/>
              <a:t>Kinderen privacy gunnen</a:t>
            </a:r>
          </a:p>
          <a:p>
            <a:r>
              <a:rPr lang="nl-NL" sz="2200" dirty="0"/>
              <a:t>Medische gegevens niet zomaar aan een ander vertellen</a:t>
            </a:r>
          </a:p>
          <a:p>
            <a:r>
              <a:rPr lang="nl-NL" sz="2200" dirty="0"/>
              <a:t>Geen vertrouwelijke informatie delen met een ouder als er een andere ouder (dicht) bij staat</a:t>
            </a:r>
          </a:p>
        </p:txBody>
      </p:sp>
    </p:spTree>
    <p:extLst>
      <p:ext uri="{BB962C8B-B14F-4D97-AF65-F5344CB8AC3E}">
        <p14:creationId xmlns:p14="http://schemas.microsoft.com/office/powerpoint/2010/main" val="263618059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3443B9B-73BC-4EA3-8794-C60CF369DC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citroen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16FDA61-764C-47F5-8B02-F475270C8D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nl-NL" dirty="0">
                <a:hlinkClick r:id="rId2"/>
              </a:rPr>
              <a:t>https://www.youtube.com/watch?v=1YBheuHma8I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87176323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>
            <a:extLst>
              <a:ext uri="{FF2B5EF4-FFF2-40B4-BE49-F238E27FC236}">
                <a16:creationId xmlns:a16="http://schemas.microsoft.com/office/drawing/2014/main" id="{C2EC96B1-547E-4DFB-88BD-9F5CD308B2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Lesdoelen</a:t>
            </a:r>
          </a:p>
        </p:txBody>
      </p:sp>
      <p:sp>
        <p:nvSpPr>
          <p:cNvPr id="7" name="Tijdelijke aanduiding voor inhoud 6">
            <a:extLst>
              <a:ext uri="{FF2B5EF4-FFF2-40B4-BE49-F238E27FC236}">
                <a16:creationId xmlns:a16="http://schemas.microsoft.com/office/drawing/2014/main" id="{4FF2666F-947F-461A-A60B-EA10E7E279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5407" y="2638044"/>
            <a:ext cx="9914020" cy="4019931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endParaRPr lang="nl-NL" sz="6200" dirty="0"/>
          </a:p>
          <a:p>
            <a:pPr marL="0" indent="0">
              <a:buNone/>
            </a:pPr>
            <a:r>
              <a:rPr lang="nl-NL" sz="8000" dirty="0"/>
              <a:t>			Aan het eind van deze les kan de student in eigen 					woorden uitleggen hoe zij handelt in een situatie met betrekking tot 			persoonlijke verzorging van een kind en waarom.</a:t>
            </a:r>
          </a:p>
          <a:p>
            <a:pPr marL="0" indent="0">
              <a:buNone/>
            </a:pPr>
            <a:endParaRPr lang="nl-NL" sz="8000" dirty="0"/>
          </a:p>
          <a:p>
            <a:pPr marL="0" indent="0">
              <a:buNone/>
            </a:pPr>
            <a:r>
              <a:rPr lang="nl-NL" sz="8000" dirty="0"/>
              <a:t>		</a:t>
            </a:r>
          </a:p>
          <a:p>
            <a:pPr marL="0" indent="0">
              <a:buNone/>
            </a:pPr>
            <a:r>
              <a:rPr lang="nl-NL" sz="8000" dirty="0"/>
              <a:t>			Aan het eind van deze les kan de student in eigen woorden 				uitleggen wanneer een kind voor het eerst een groente/fruit hapje, 			iets minder gemalen voeding en brood krijgt.</a:t>
            </a:r>
          </a:p>
          <a:p>
            <a:pPr marL="0" indent="0">
              <a:buNone/>
            </a:pPr>
            <a:endParaRPr lang="nl-NL" sz="5500" dirty="0"/>
          </a:p>
          <a:p>
            <a:pPr marL="0" indent="0">
              <a:buNone/>
            </a:pPr>
            <a:endParaRPr lang="nl-NL" sz="5500" dirty="0"/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dirty="0"/>
              <a:t> </a:t>
            </a:r>
          </a:p>
          <a:p>
            <a:endParaRPr lang="nl-NL" dirty="0"/>
          </a:p>
        </p:txBody>
      </p:sp>
      <p:sp>
        <p:nvSpPr>
          <p:cNvPr id="9" name="Rechthoek 8" descr="Roos">
            <a:extLst>
              <a:ext uri="{FF2B5EF4-FFF2-40B4-BE49-F238E27FC236}">
                <a16:creationId xmlns:a16="http://schemas.microsoft.com/office/drawing/2014/main" id="{425DEB20-A87C-463D-A740-4196117DF5E7}"/>
              </a:ext>
            </a:extLst>
          </p:cNvPr>
          <p:cNvSpPr/>
          <p:nvPr/>
        </p:nvSpPr>
        <p:spPr>
          <a:xfrm>
            <a:off x="2231136" y="2933089"/>
            <a:ext cx="1031053" cy="991821"/>
          </a:xfrm>
          <a:prstGeom prst="rect">
            <a:avLst/>
          </a:prstGeo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0" name="Rechthoek 9" descr="Venn-diagram">
            <a:extLst>
              <a:ext uri="{FF2B5EF4-FFF2-40B4-BE49-F238E27FC236}">
                <a16:creationId xmlns:a16="http://schemas.microsoft.com/office/drawing/2014/main" id="{DAA252C3-62B6-496F-92EF-2D8622F989CD}"/>
              </a:ext>
            </a:extLst>
          </p:cNvPr>
          <p:cNvSpPr/>
          <p:nvPr/>
        </p:nvSpPr>
        <p:spPr>
          <a:xfrm>
            <a:off x="2231136" y="4409542"/>
            <a:ext cx="1031054" cy="991822"/>
          </a:xfrm>
          <a:prstGeom prst="rect">
            <a:avLst/>
          </a:prstGeom>
          <a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485115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5E56FD5-C71B-4F7B-B0EC-9A617EA78C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Programma van vandaag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A016E57-E8B6-4243-A9C1-A3A7BDDACEE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231136" y="2638044"/>
            <a:ext cx="4271771" cy="3101982"/>
          </a:xfrm>
        </p:spPr>
        <p:txBody>
          <a:bodyPr>
            <a:normAutofit/>
          </a:bodyPr>
          <a:lstStyle/>
          <a:p>
            <a:r>
              <a:rPr lang="nl-NL" sz="2200" dirty="0"/>
              <a:t>Lesdoelen</a:t>
            </a:r>
          </a:p>
          <a:p>
            <a:r>
              <a:rPr lang="nl-NL" sz="2200" dirty="0"/>
              <a:t>Stelling</a:t>
            </a:r>
          </a:p>
          <a:p>
            <a:r>
              <a:rPr lang="nl-NL" sz="2200" dirty="0"/>
              <a:t>Opdracht</a:t>
            </a:r>
          </a:p>
          <a:p>
            <a:r>
              <a:rPr lang="nl-NL" sz="2200" dirty="0"/>
              <a:t>Gezond gedrag en persoonlijke verzorging</a:t>
            </a:r>
          </a:p>
          <a:p>
            <a:r>
              <a:rPr lang="nl-NL" sz="2200" dirty="0"/>
              <a:t>Observeren en signaleren</a:t>
            </a:r>
          </a:p>
          <a:p>
            <a:pPr marL="0" indent="0">
              <a:buNone/>
            </a:pPr>
            <a:endParaRPr lang="nl-NL" sz="2200" dirty="0"/>
          </a:p>
          <a:p>
            <a:endParaRPr lang="nl-NL" sz="2200" dirty="0"/>
          </a:p>
          <a:p>
            <a:endParaRPr lang="nl-NL" sz="2200" dirty="0"/>
          </a:p>
          <a:p>
            <a:endParaRPr lang="nl-NL" sz="2200" dirty="0"/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60447758-A608-425B-9B6B-B9A28A4E0E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0776" y="2638044"/>
            <a:ext cx="4270247" cy="3101982"/>
          </a:xfrm>
        </p:spPr>
        <p:txBody>
          <a:bodyPr>
            <a:normAutofit/>
          </a:bodyPr>
          <a:lstStyle/>
          <a:p>
            <a:r>
              <a:rPr lang="nl-NL" sz="2200" dirty="0"/>
              <a:t>Opdracht</a:t>
            </a:r>
          </a:p>
          <a:p>
            <a:r>
              <a:rPr lang="nl-NL" sz="2200" dirty="0"/>
              <a:t>Zelfredzaamheid</a:t>
            </a:r>
          </a:p>
          <a:p>
            <a:r>
              <a:rPr lang="nl-NL" sz="2200" dirty="0"/>
              <a:t>Voeding</a:t>
            </a:r>
          </a:p>
          <a:p>
            <a:r>
              <a:rPr lang="nl-NL" sz="2200" dirty="0"/>
              <a:t>Folder gezonde traktaties</a:t>
            </a:r>
          </a:p>
          <a:p>
            <a:r>
              <a:rPr lang="nl-NL" sz="2200" dirty="0"/>
              <a:t>Citroen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5550114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>
            <a:extLst>
              <a:ext uri="{FF2B5EF4-FFF2-40B4-BE49-F238E27FC236}">
                <a16:creationId xmlns:a16="http://schemas.microsoft.com/office/drawing/2014/main" id="{C2EC96B1-547E-4DFB-88BD-9F5CD308B2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Lesdoelen</a:t>
            </a:r>
          </a:p>
        </p:txBody>
      </p:sp>
      <p:sp>
        <p:nvSpPr>
          <p:cNvPr id="7" name="Tijdelijke aanduiding voor inhoud 6">
            <a:extLst>
              <a:ext uri="{FF2B5EF4-FFF2-40B4-BE49-F238E27FC236}">
                <a16:creationId xmlns:a16="http://schemas.microsoft.com/office/drawing/2014/main" id="{4FF2666F-947F-461A-A60B-EA10E7E279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5407" y="2638044"/>
            <a:ext cx="9914020" cy="4019931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endParaRPr lang="nl-NL" sz="6200" dirty="0"/>
          </a:p>
          <a:p>
            <a:pPr marL="0" indent="0">
              <a:buNone/>
            </a:pPr>
            <a:r>
              <a:rPr lang="nl-NL" sz="8000" dirty="0"/>
              <a:t>			Aan het eind van deze les kan de student in eigen 					woorden uitleggen hoe zij handelt in een situatie met betrekking tot 			persoonlijke verzorging van een kind en waarom.</a:t>
            </a:r>
          </a:p>
          <a:p>
            <a:pPr marL="0" indent="0">
              <a:buNone/>
            </a:pPr>
            <a:endParaRPr lang="nl-NL" sz="8000" dirty="0"/>
          </a:p>
          <a:p>
            <a:pPr marL="0" indent="0">
              <a:buNone/>
            </a:pPr>
            <a:r>
              <a:rPr lang="nl-NL" sz="8000" dirty="0"/>
              <a:t>		</a:t>
            </a:r>
          </a:p>
          <a:p>
            <a:pPr marL="0" indent="0">
              <a:buNone/>
            </a:pPr>
            <a:r>
              <a:rPr lang="nl-NL" sz="8000" dirty="0"/>
              <a:t>			Aan het eind van deze les kan de student in eigen woorden 				uitleggen wanneer een kind voor het eerst een groente/fruit hapje, 			iets minder gemalen voeding en brood krijgt.</a:t>
            </a:r>
          </a:p>
          <a:p>
            <a:pPr marL="0" indent="0">
              <a:buNone/>
            </a:pPr>
            <a:endParaRPr lang="nl-NL" sz="5500" dirty="0"/>
          </a:p>
          <a:p>
            <a:pPr marL="0" indent="0">
              <a:buNone/>
            </a:pPr>
            <a:endParaRPr lang="nl-NL" sz="5500" dirty="0"/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dirty="0"/>
              <a:t> </a:t>
            </a:r>
          </a:p>
          <a:p>
            <a:endParaRPr lang="nl-NL" dirty="0"/>
          </a:p>
        </p:txBody>
      </p:sp>
      <p:sp>
        <p:nvSpPr>
          <p:cNvPr id="9" name="Rechthoek 8" descr="Roos">
            <a:extLst>
              <a:ext uri="{FF2B5EF4-FFF2-40B4-BE49-F238E27FC236}">
                <a16:creationId xmlns:a16="http://schemas.microsoft.com/office/drawing/2014/main" id="{425DEB20-A87C-463D-A740-4196117DF5E7}"/>
              </a:ext>
            </a:extLst>
          </p:cNvPr>
          <p:cNvSpPr/>
          <p:nvPr/>
        </p:nvSpPr>
        <p:spPr>
          <a:xfrm>
            <a:off x="2231136" y="2933089"/>
            <a:ext cx="1031053" cy="991821"/>
          </a:xfrm>
          <a:prstGeom prst="rect">
            <a:avLst/>
          </a:prstGeo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0" name="Rechthoek 9" descr="Venn-diagram">
            <a:extLst>
              <a:ext uri="{FF2B5EF4-FFF2-40B4-BE49-F238E27FC236}">
                <a16:creationId xmlns:a16="http://schemas.microsoft.com/office/drawing/2014/main" id="{DAA252C3-62B6-496F-92EF-2D8622F989CD}"/>
              </a:ext>
            </a:extLst>
          </p:cNvPr>
          <p:cNvSpPr/>
          <p:nvPr/>
        </p:nvSpPr>
        <p:spPr>
          <a:xfrm>
            <a:off x="2231136" y="4409542"/>
            <a:ext cx="1031054" cy="991822"/>
          </a:xfrm>
          <a:prstGeom prst="rect">
            <a:avLst/>
          </a:prstGeom>
          <a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172155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B0DED2B-2AF3-432F-9454-9D2D45C4D6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stelling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17B06479-258A-4AB7-93F1-FF6800EA87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nl-NL" sz="2800" i="1" dirty="0"/>
          </a:p>
          <a:p>
            <a:pPr marL="0" indent="0" algn="ctr">
              <a:buNone/>
            </a:pPr>
            <a:r>
              <a:rPr lang="nl-NL" sz="2800" i="1" dirty="0"/>
              <a:t>“Als kinderen klein zijn, kennen ze geen schaamte en hebben ze in de persoonlijke verzorging geen privacy nodig”</a:t>
            </a:r>
          </a:p>
        </p:txBody>
      </p:sp>
    </p:spTree>
    <p:extLst>
      <p:ext uri="{BB962C8B-B14F-4D97-AF65-F5344CB8AC3E}">
        <p14:creationId xmlns:p14="http://schemas.microsoft.com/office/powerpoint/2010/main" val="33181950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05D6010-229B-4828-AD90-E658B5591D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opdracht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0400CF2-81B6-4019-A469-00B6523339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31136" y="2426287"/>
            <a:ext cx="7729728" cy="4349898"/>
          </a:xfrm>
        </p:spPr>
        <p:txBody>
          <a:bodyPr>
            <a:normAutofit fontScale="77500" lnSpcReduction="20000"/>
          </a:bodyPr>
          <a:lstStyle/>
          <a:p>
            <a:pPr marL="342900" indent="-342900">
              <a:buAutoNum type="arabicPeriod"/>
            </a:pPr>
            <a:r>
              <a:rPr lang="nl-NL" sz="2800" dirty="0"/>
              <a:t>Een kind heeft luieruitslag.</a:t>
            </a:r>
          </a:p>
          <a:p>
            <a:pPr marL="342900" indent="-342900">
              <a:buAutoNum type="arabicPeriod"/>
            </a:pPr>
            <a:r>
              <a:rPr lang="nl-NL" sz="2800" dirty="0"/>
              <a:t>Een kind van vier is nog niet zindelijk.</a:t>
            </a:r>
          </a:p>
          <a:p>
            <a:pPr marL="342900" indent="-342900">
              <a:buAutoNum type="arabicPeriod"/>
            </a:pPr>
            <a:r>
              <a:rPr lang="nl-NL" sz="2800" dirty="0"/>
              <a:t>Een kind van vijf jaar wast zijn handen nog niet zelf na toiletbezoek.</a:t>
            </a:r>
          </a:p>
          <a:p>
            <a:pPr marL="342900" indent="-342900">
              <a:buAutoNum type="arabicPeriod"/>
            </a:pPr>
            <a:r>
              <a:rPr lang="nl-NL" sz="2800" dirty="0"/>
              <a:t>Een kind heeft een schaafwond opgelopen in bosrijk gebied.</a:t>
            </a:r>
          </a:p>
          <a:p>
            <a:pPr marL="342900" indent="-342900">
              <a:buAutoNum type="arabicPeriod"/>
            </a:pPr>
            <a:r>
              <a:rPr lang="nl-NL" sz="2800" dirty="0"/>
              <a:t>Een kind eet grond en zand uit speeltuin.</a:t>
            </a:r>
          </a:p>
          <a:p>
            <a:pPr marL="342900" indent="-342900">
              <a:buAutoNum type="arabicPeriod"/>
            </a:pPr>
            <a:r>
              <a:rPr lang="nl-NL" sz="2800" dirty="0"/>
              <a:t>Een kind van tien loopt met vieze kleding meerdere dagen op school.</a:t>
            </a:r>
          </a:p>
          <a:p>
            <a:pPr marL="342900" indent="-342900">
              <a:buAutoNum type="arabicPeriod"/>
            </a:pPr>
            <a:r>
              <a:rPr lang="nl-NL" sz="2800" dirty="0"/>
              <a:t>Een kind heeft een tekenbeet opgelopen.</a:t>
            </a:r>
          </a:p>
          <a:p>
            <a:pPr marL="342900" indent="-342900">
              <a:buAutoNum type="arabicPeriod"/>
            </a:pPr>
            <a:r>
              <a:rPr lang="nl-NL" sz="2800" dirty="0"/>
              <a:t>Een kind met veel snottebellen.</a:t>
            </a:r>
          </a:p>
          <a:p>
            <a:pPr marL="342900" indent="-342900">
              <a:buAutoNum type="arabicPeriod"/>
            </a:pPr>
            <a:r>
              <a:rPr lang="nl-NL" sz="2800" dirty="0"/>
              <a:t>Een kind krijgt snoep mee naar school in plaats van brood.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8896158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93DC337-9DB3-4AC9-A878-A99BAD0384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opdracht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D31C900-74A2-430B-B703-A8D600DF83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nl-NL" sz="2200" dirty="0"/>
              <a:t>Beschrijf in tweetallen: </a:t>
            </a:r>
          </a:p>
          <a:p>
            <a:r>
              <a:rPr lang="nl-NL" sz="2200" dirty="0"/>
              <a:t>Wat zou er in de situatie gebeuren als je er </a:t>
            </a:r>
            <a:r>
              <a:rPr lang="nl-NL" sz="2200" u="sng" dirty="0"/>
              <a:t>niets</a:t>
            </a:r>
            <a:r>
              <a:rPr lang="nl-NL" sz="2200" dirty="0"/>
              <a:t> aan doet?</a:t>
            </a:r>
          </a:p>
          <a:p>
            <a:r>
              <a:rPr lang="nl-NL" sz="2200" dirty="0"/>
              <a:t>Welke </a:t>
            </a:r>
            <a:r>
              <a:rPr lang="nl-NL" sz="2200" u="sng" dirty="0"/>
              <a:t>oplossing</a:t>
            </a:r>
            <a:r>
              <a:rPr lang="nl-NL" sz="2200" dirty="0"/>
              <a:t> is er voor het </a:t>
            </a:r>
            <a:r>
              <a:rPr lang="nl-NL" sz="2200" u="sng" dirty="0"/>
              <a:t>probleem</a:t>
            </a:r>
            <a:r>
              <a:rPr lang="nl-NL" sz="2200" dirty="0"/>
              <a:t>? </a:t>
            </a:r>
          </a:p>
          <a:p>
            <a:r>
              <a:rPr lang="nl-NL" sz="2200" dirty="0"/>
              <a:t>Wat zou je doen om </a:t>
            </a:r>
            <a:r>
              <a:rPr lang="nl-NL" sz="2200" u="sng" dirty="0"/>
              <a:t>erger te voorkomen</a:t>
            </a:r>
            <a:r>
              <a:rPr lang="nl-NL" sz="2200" dirty="0"/>
              <a:t>?</a:t>
            </a:r>
          </a:p>
          <a:p>
            <a:r>
              <a:rPr lang="nl-NL" sz="2200" dirty="0"/>
              <a:t>Wat er gebeurt als je er </a:t>
            </a:r>
            <a:r>
              <a:rPr lang="nl-NL" sz="2200" u="sng" dirty="0"/>
              <a:t>niets</a:t>
            </a:r>
            <a:r>
              <a:rPr lang="nl-NL" sz="2200" dirty="0"/>
              <a:t> aan doet én hoe je handelt om </a:t>
            </a:r>
            <a:r>
              <a:rPr lang="nl-NL" sz="2200" u="sng" dirty="0"/>
              <a:t>erger te voorkomen</a:t>
            </a:r>
            <a:r>
              <a:rPr lang="nl-NL" sz="2200" dirty="0"/>
              <a:t> of het </a:t>
            </a:r>
            <a:r>
              <a:rPr lang="nl-NL" sz="2200" u="sng" dirty="0"/>
              <a:t>probleem op te lossen</a:t>
            </a:r>
            <a:endParaRPr lang="nl-NL" sz="2200" dirty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9814327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7D2AF7C-A0C4-411F-9F10-189378EAF4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Gezond gedrag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7559F0A-C2BF-4F7B-BEE9-A59960CBE0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nl-NL" sz="2200" dirty="0"/>
              <a:t>= alle handelingen om je lichamelijk en geestelijk goed te voelen</a:t>
            </a:r>
          </a:p>
          <a:p>
            <a:pPr marL="0" indent="0">
              <a:buNone/>
            </a:pPr>
            <a:endParaRPr lang="nl-NL" sz="2200" dirty="0"/>
          </a:p>
          <a:p>
            <a:r>
              <a:rPr lang="nl-NL" sz="2200" dirty="0"/>
              <a:t>Vrij van ziektes</a:t>
            </a:r>
          </a:p>
          <a:p>
            <a:r>
              <a:rPr lang="nl-NL" sz="2200" dirty="0"/>
              <a:t>Schoon en fris</a:t>
            </a:r>
          </a:p>
          <a:p>
            <a:r>
              <a:rPr lang="nl-NL" sz="2200" dirty="0"/>
              <a:t>Op de opvang geen zoetigheid</a:t>
            </a:r>
          </a:p>
        </p:txBody>
      </p:sp>
    </p:spTree>
    <p:extLst>
      <p:ext uri="{BB962C8B-B14F-4D97-AF65-F5344CB8AC3E}">
        <p14:creationId xmlns:p14="http://schemas.microsoft.com/office/powerpoint/2010/main" val="14921662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B57F738-22CB-4C71-9DD1-38081FF79B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Persoonlijke verzorging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2FA8307-6A33-45C2-93C4-95C537AC87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sz="2200" dirty="0"/>
              <a:t>= alle zorg die je besteedt aan de lichamelijke verzorging van je lijf en – in je werk – aan dat van het kind</a:t>
            </a:r>
          </a:p>
          <a:p>
            <a:pPr marL="0" indent="0">
              <a:buNone/>
            </a:pPr>
            <a:endParaRPr lang="nl-NL" sz="2200" dirty="0"/>
          </a:p>
          <a:p>
            <a:r>
              <a:rPr lang="nl-NL" sz="2200" dirty="0"/>
              <a:t>Niet alleen belangrijk op hygiënisch gebied</a:t>
            </a:r>
          </a:p>
          <a:p>
            <a:r>
              <a:rPr lang="nl-NL" sz="2200" dirty="0"/>
              <a:t>Maar ook één-op-één-aandacht</a:t>
            </a:r>
          </a:p>
          <a:p>
            <a:pPr marL="0" indent="0">
              <a:buNone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724959145"/>
      </p:ext>
    </p:extLst>
  </p:cSld>
  <p:clrMapOvr>
    <a:masterClrMapping/>
  </p:clrMapOvr>
</p:sld>
</file>

<file path=ppt/theme/theme1.xml><?xml version="1.0" encoding="utf-8"?>
<a:theme xmlns:a="http://schemas.openxmlformats.org/drawingml/2006/main" name="Pakket">
  <a:themeElements>
    <a:clrScheme name="Parcel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Parcel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rcel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71C241A9-A460-4AD1-916F-25308628A5B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TM10001115[[fn=Pakket]]</Template>
  <TotalTime>187</TotalTime>
  <Words>814</Words>
  <Application>Microsoft Office PowerPoint</Application>
  <PresentationFormat>Breedbeeld</PresentationFormat>
  <Paragraphs>137</Paragraphs>
  <Slides>27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2</vt:i4>
      </vt:variant>
      <vt:variant>
        <vt:lpstr>Thema</vt:lpstr>
      </vt:variant>
      <vt:variant>
        <vt:i4>1</vt:i4>
      </vt:variant>
      <vt:variant>
        <vt:lpstr>Diatitels</vt:lpstr>
      </vt:variant>
      <vt:variant>
        <vt:i4>27</vt:i4>
      </vt:variant>
    </vt:vector>
  </HeadingPairs>
  <TitlesOfParts>
    <vt:vector size="30" baseType="lpstr">
      <vt:lpstr>Arial</vt:lpstr>
      <vt:lpstr>Gill Sans MT</vt:lpstr>
      <vt:lpstr>Pakket</vt:lpstr>
      <vt:lpstr>Beperkingen en stoornissen</vt:lpstr>
      <vt:lpstr>Terugblik vorige les</vt:lpstr>
      <vt:lpstr>Programma van vandaag</vt:lpstr>
      <vt:lpstr>Lesdoelen</vt:lpstr>
      <vt:lpstr>stelling</vt:lpstr>
      <vt:lpstr>opdracht</vt:lpstr>
      <vt:lpstr>opdracht</vt:lpstr>
      <vt:lpstr>Gezond gedrag</vt:lpstr>
      <vt:lpstr>Persoonlijke verzorging</vt:lpstr>
      <vt:lpstr>Observeren en signaleren</vt:lpstr>
      <vt:lpstr>opdracht</vt:lpstr>
      <vt:lpstr>Foto 1</vt:lpstr>
      <vt:lpstr>Foto 2</vt:lpstr>
      <vt:lpstr>Foto 3</vt:lpstr>
      <vt:lpstr>Foto 4</vt:lpstr>
      <vt:lpstr>Foto 5</vt:lpstr>
      <vt:lpstr>Foto 6</vt:lpstr>
      <vt:lpstr>zelfredzaamheid</vt:lpstr>
      <vt:lpstr>richtlijnen</vt:lpstr>
      <vt:lpstr>voeding</vt:lpstr>
      <vt:lpstr>Vaste voeding</vt:lpstr>
      <vt:lpstr>Vaste voeding</vt:lpstr>
      <vt:lpstr>Gezonde voeding</vt:lpstr>
      <vt:lpstr>Folder Gezonde traktaties</vt:lpstr>
      <vt:lpstr>Discreet handelen</vt:lpstr>
      <vt:lpstr>citroen</vt:lpstr>
      <vt:lpstr>Lesdoelen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Beperkingen en stoornissen</dc:title>
  <dc:creator>Myrthe Langeveld</dc:creator>
  <cp:lastModifiedBy>Myrthe Langeveld</cp:lastModifiedBy>
  <cp:revision>30</cp:revision>
  <dcterms:created xsi:type="dcterms:W3CDTF">2019-12-02T12:10:40Z</dcterms:created>
  <dcterms:modified xsi:type="dcterms:W3CDTF">2019-12-09T11:21:30Z</dcterms:modified>
</cp:coreProperties>
</file>