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96" r:id="rId4"/>
    <p:sldId id="260" r:id="rId5"/>
    <p:sldId id="292" r:id="rId6"/>
    <p:sldId id="293" r:id="rId7"/>
    <p:sldId id="294" r:id="rId8"/>
    <p:sldId id="295" r:id="rId9"/>
    <p:sldId id="258" r:id="rId10"/>
    <p:sldId id="259" r:id="rId11"/>
    <p:sldId id="261" r:id="rId12"/>
    <p:sldId id="262" r:id="rId13"/>
    <p:sldId id="263" r:id="rId14"/>
    <p:sldId id="264" r:id="rId15"/>
    <p:sldId id="265" r:id="rId16"/>
    <p:sldId id="266" r:id="rId17"/>
    <p:sldId id="270" r:id="rId18"/>
    <p:sldId id="276" r:id="rId19"/>
    <p:sldId id="275" r:id="rId20"/>
    <p:sldId id="277" r:id="rId21"/>
    <p:sldId id="269" r:id="rId22"/>
    <p:sldId id="271" r:id="rId23"/>
    <p:sldId id="274" r:id="rId24"/>
    <p:sldId id="29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pijl-sjabloon-symbool-knop-zwart-89621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B0193-81F0-432B-B33B-B80EF4F829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7B078D-8B2E-4D24-A82E-2464C497E4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Laatste les voor de toets</a:t>
            </a:r>
          </a:p>
          <a:p>
            <a:r>
              <a:rPr lang="nl-NL" dirty="0"/>
              <a:t>Alle behandelde stof herhalen</a:t>
            </a:r>
          </a:p>
        </p:txBody>
      </p:sp>
    </p:spTree>
    <p:extLst>
      <p:ext uri="{BB962C8B-B14F-4D97-AF65-F5344CB8AC3E}">
        <p14:creationId xmlns:p14="http://schemas.microsoft.com/office/powerpoint/2010/main" val="237472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EAA44-5885-4CD4-AA62-DF557F27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10.7 Diagnosticeren met DSM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70CADE-4FB2-4337-B0EE-4767C2629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b="1" dirty="0"/>
              <a:t>3 typen diagnosen:</a:t>
            </a:r>
          </a:p>
          <a:p>
            <a:r>
              <a:rPr lang="nl-NL" sz="2200" u="sng" dirty="0"/>
              <a:t>Verklarende diagnose</a:t>
            </a:r>
            <a:r>
              <a:rPr lang="nl-NL" sz="2200" dirty="0"/>
              <a:t> = oorzaken ondervonden door het kind of de omgeving</a:t>
            </a:r>
          </a:p>
          <a:p>
            <a:r>
              <a:rPr lang="nl-NL" sz="2200" u="sng" dirty="0"/>
              <a:t>Handelingsgerichte diagnose</a:t>
            </a:r>
            <a:r>
              <a:rPr lang="nl-NL" sz="2200" dirty="0"/>
              <a:t> = hoe op een effectieve manier problemen oplossen, welke vorm van hulpverlening/onderwijs</a:t>
            </a:r>
          </a:p>
          <a:p>
            <a:r>
              <a:rPr lang="nl-NL" sz="2200" u="sng" dirty="0"/>
              <a:t>Classificerende diagnose</a:t>
            </a:r>
            <a:r>
              <a:rPr lang="nl-NL" sz="2200" dirty="0"/>
              <a:t> = vaststellen van stoornis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399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A3F219-2809-4F0D-950B-CAA424FCA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11 </a:t>
            </a:r>
            <a:br>
              <a:rPr lang="nl-NL" dirty="0"/>
            </a:br>
            <a:r>
              <a:rPr lang="nl-NL" dirty="0"/>
              <a:t>problemen en 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05D06C-6A33-438B-BAFB-034C8829A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9455" y="2628519"/>
            <a:ext cx="8713089" cy="3943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Leerprobleem</a:t>
            </a:r>
          </a:p>
          <a:p>
            <a:r>
              <a:rPr lang="nl-NL" sz="2200" dirty="0"/>
              <a:t>Sprake van wanneer een leerproces stagneert</a:t>
            </a:r>
          </a:p>
          <a:p>
            <a:r>
              <a:rPr lang="nl-NL" sz="2200" dirty="0"/>
              <a:t>Geen aandoening</a:t>
            </a:r>
          </a:p>
          <a:p>
            <a:r>
              <a:rPr lang="nl-NL" sz="2200" dirty="0"/>
              <a:t>Verschillende oorzaken:</a:t>
            </a:r>
          </a:p>
          <a:p>
            <a:pPr lvl="1"/>
            <a:r>
              <a:rPr lang="nl-NL" sz="2200" dirty="0"/>
              <a:t>Externe factoren (scheiding of overlijden)</a:t>
            </a:r>
          </a:p>
          <a:p>
            <a:pPr lvl="1"/>
            <a:r>
              <a:rPr lang="nl-NL" sz="2200" dirty="0"/>
              <a:t>Pedagogische benadering past niet bij leerstijl of persoonlijkheid van kind</a:t>
            </a:r>
          </a:p>
          <a:p>
            <a:pPr lvl="2"/>
            <a:r>
              <a:rPr lang="nl-NL" sz="2200" dirty="0"/>
              <a:t>Systeem-gerelateerd leerprobleem (stilzitten en theorie leren </a:t>
            </a:r>
            <a:r>
              <a:rPr lang="nl-NL" sz="2200" dirty="0" err="1"/>
              <a:t>ipv</a:t>
            </a:r>
            <a:r>
              <a:rPr lang="nl-NL" sz="2200" dirty="0"/>
              <a:t> bewegen)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4286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10B4C-AEBC-4F74-B370-11058EBEA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het 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FCF39B-C885-4534-9655-D4A961DD4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91356"/>
          </a:xfrm>
        </p:spPr>
        <p:txBody>
          <a:bodyPr/>
          <a:lstStyle/>
          <a:p>
            <a:pPr marL="0" indent="0">
              <a:buNone/>
            </a:pPr>
            <a:r>
              <a:rPr lang="nl-NL" sz="2200" b="1" dirty="0"/>
              <a:t>Leerachterstand</a:t>
            </a:r>
          </a:p>
          <a:p>
            <a:r>
              <a:rPr lang="nl-NL" sz="2200" dirty="0"/>
              <a:t>Een kind dat gemiddeld presteert, raakt </a:t>
            </a:r>
            <a:r>
              <a:rPr lang="nl-NL" sz="2200" u="sng" dirty="0"/>
              <a:t>tijdelijk</a:t>
            </a:r>
            <a:r>
              <a:rPr lang="nl-NL" sz="2200" dirty="0"/>
              <a:t> achterop in vergelijking met de gemiddelde leerling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Leervertraging</a:t>
            </a:r>
          </a:p>
          <a:p>
            <a:r>
              <a:rPr lang="nl-NL" sz="2200" dirty="0"/>
              <a:t>Tempo waarmee het kind zich ontwikkelt</a:t>
            </a:r>
          </a:p>
          <a:p>
            <a:r>
              <a:rPr lang="nl-NL" sz="2200" dirty="0"/>
              <a:t>Kan spontaan verdwijnen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3080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3BF5D-FE76-4243-B802-B8F9785F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Problemen bij het 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0EE105-3C34-40D2-939F-C046A451AE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4029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/>
              <a:t>Leerstoornis</a:t>
            </a:r>
          </a:p>
          <a:p>
            <a:r>
              <a:rPr lang="nl-NL" sz="2200" dirty="0"/>
              <a:t>Stoornis bij het leren die van binnenuit komt</a:t>
            </a:r>
          </a:p>
          <a:p>
            <a:r>
              <a:rPr lang="nl-NL" sz="2200" dirty="0"/>
              <a:t>Voor kinderen met leerstoornis onmogelijk om handelingen te automatiseren</a:t>
            </a:r>
          </a:p>
          <a:p>
            <a:pPr marL="0" indent="0">
              <a:buNone/>
            </a:pPr>
            <a:r>
              <a:rPr lang="nl-NL" sz="2200" b="1" dirty="0"/>
              <a:t>Automatiseren?</a:t>
            </a:r>
          </a:p>
          <a:p>
            <a:r>
              <a:rPr lang="nl-NL" sz="2200" dirty="0"/>
              <a:t>Handeling uitvoeren zonder er steeds opnieuw over na te denken</a:t>
            </a:r>
          </a:p>
          <a:p>
            <a:endParaRPr lang="nl-NL" sz="19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08C61D9-777D-4B81-A13B-A86F5D54B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934206"/>
          </a:xfrm>
        </p:spPr>
        <p:txBody>
          <a:bodyPr/>
          <a:lstStyle/>
          <a:p>
            <a:pPr marL="0" indent="0">
              <a:buNone/>
            </a:pPr>
            <a:r>
              <a:rPr lang="nl-NL" sz="2200" u="sng" dirty="0"/>
              <a:t>Voorbeelden van leerstoornissen:</a:t>
            </a:r>
          </a:p>
          <a:p>
            <a:r>
              <a:rPr lang="nl-NL" sz="2200" dirty="0"/>
              <a:t>Dyslexie </a:t>
            </a:r>
            <a:r>
              <a:rPr lang="nl-NL" sz="2200" dirty="0">
                <a:sym typeface="Wingdings" panose="05000000000000000000" pitchFamily="2" charset="2"/>
              </a:rPr>
              <a:t>= </a:t>
            </a:r>
            <a:r>
              <a:rPr lang="nl-NL" sz="2200" i="1" dirty="0">
                <a:sym typeface="Wingdings" panose="05000000000000000000" pitchFamily="2" charset="2"/>
              </a:rPr>
              <a:t>“Een hardnekkig probleem met het aanleren en vlot toepassen van het lezen en/of spellen op woordniveau”</a:t>
            </a:r>
            <a:r>
              <a:rPr lang="nl-NL" sz="2200" dirty="0">
                <a:sym typeface="Wingdings" panose="05000000000000000000" pitchFamily="2" charset="2"/>
              </a:rPr>
              <a:t>. </a:t>
            </a:r>
          </a:p>
          <a:p>
            <a:r>
              <a:rPr lang="nl-NL" sz="2200" dirty="0">
                <a:sym typeface="Wingdings" panose="05000000000000000000" pitchFamily="2" charset="2"/>
              </a:rPr>
              <a:t>Dyscalculie = Problemen met het leren en automatiseren van basisvaardigheden van rekenen</a:t>
            </a:r>
            <a:endParaRPr lang="nl-NL" sz="22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330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F4741-EF0D-4AE9-BEE4-6E175A9A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11.2 Gedragsproblemen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D34AB2-DCD4-415E-918F-EEA30E61A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1EFD8D-9E67-4251-9E88-FF529D14E643}"/>
              </a:ext>
            </a:extLst>
          </p:cNvPr>
          <p:cNvSpPr/>
          <p:nvPr/>
        </p:nvSpPr>
        <p:spPr>
          <a:xfrm>
            <a:off x="6675120" y="2638044"/>
            <a:ext cx="2489200" cy="118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Gedrag dat de opvoeder niet wil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BC6480B-EF76-4B14-B579-B521ECBDB8A9}"/>
              </a:ext>
            </a:extLst>
          </p:cNvPr>
          <p:cNvSpPr/>
          <p:nvPr/>
        </p:nvSpPr>
        <p:spPr>
          <a:xfrm>
            <a:off x="3027680" y="2638044"/>
            <a:ext cx="2484755" cy="118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Lastig/ongewenst gedrag</a:t>
            </a:r>
            <a:endParaRPr lang="nl-NL" sz="20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2FEFBD-FC18-46FE-B2CA-4D79F7E432E4}"/>
              </a:ext>
            </a:extLst>
          </p:cNvPr>
          <p:cNvSpPr/>
          <p:nvPr/>
        </p:nvSpPr>
        <p:spPr>
          <a:xfrm>
            <a:off x="6675120" y="4551307"/>
            <a:ext cx="2489200" cy="118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Ongewenste gedrag een probleem wordt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C3908-0ED3-4F5F-8C81-3A2C587A93F6}"/>
              </a:ext>
            </a:extLst>
          </p:cNvPr>
          <p:cNvSpPr/>
          <p:nvPr/>
        </p:nvSpPr>
        <p:spPr>
          <a:xfrm>
            <a:off x="3027680" y="4551307"/>
            <a:ext cx="2484755" cy="11887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Probleemgedrag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D1B97E-DD86-49DE-9017-DCCE8EF9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95431" y="5017079"/>
            <a:ext cx="413548" cy="25717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CC762CD-7CE1-44A6-A437-318AED68B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887003" y="3103816"/>
            <a:ext cx="413548" cy="25717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53D42DF-468A-4DBF-A494-252BB27FE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7712946" y="4060448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29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AA687C-F5E2-414A-9BAD-06C66289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11.2 Gedragsproblemen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AD656A-9A16-4E75-A9F3-C023CDE02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8360664" cy="4096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Probleemgedrag</a:t>
            </a:r>
          </a:p>
          <a:p>
            <a:pPr marL="0" indent="0">
              <a:buNone/>
            </a:pPr>
            <a:r>
              <a:rPr lang="nl-NL" sz="2200" dirty="0"/>
              <a:t>Ongewenst gedrag dat een kind gedurende een </a:t>
            </a:r>
            <a:r>
              <a:rPr lang="nl-NL" sz="2200" u="sng" dirty="0"/>
              <a:t>langere periode regelmatig </a:t>
            </a:r>
            <a:r>
              <a:rPr lang="nl-NL" sz="2200" dirty="0"/>
              <a:t>vertoont en storend is voor de omgeving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 err="1"/>
              <a:t>Externaliserend</a:t>
            </a:r>
            <a:r>
              <a:rPr lang="nl-NL" sz="2200" b="1" dirty="0"/>
              <a:t> probleemgedrag </a:t>
            </a:r>
            <a:r>
              <a:rPr lang="nl-NL" sz="2200" dirty="0"/>
              <a:t>= gedrag waarvan de omgeving last heeft</a:t>
            </a:r>
          </a:p>
          <a:p>
            <a:pPr marL="0" indent="0">
              <a:buNone/>
            </a:pPr>
            <a:r>
              <a:rPr lang="nl-NL" sz="2200" b="1" dirty="0"/>
              <a:t>Internaliserend probleemgedrag </a:t>
            </a:r>
            <a:r>
              <a:rPr lang="nl-NL" sz="2200" dirty="0"/>
              <a:t>= gedrag waarvan het kind zelf last heeft</a:t>
            </a:r>
          </a:p>
        </p:txBody>
      </p:sp>
    </p:spTree>
    <p:extLst>
      <p:ext uri="{BB962C8B-B14F-4D97-AF65-F5344CB8AC3E}">
        <p14:creationId xmlns:p14="http://schemas.microsoft.com/office/powerpoint/2010/main" val="754872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8077F-EB58-4CBD-8699-BB14B7AC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11.3 Gedragsstoornissen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BCD3D0-E4EF-408C-A97A-0C924E5E5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8662" y="2669207"/>
            <a:ext cx="8574675" cy="40707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200" dirty="0"/>
              <a:t>Wanneer lastig gedrag tenminste </a:t>
            </a:r>
            <a:r>
              <a:rPr lang="nl-NL" sz="2200" u="sng" dirty="0"/>
              <a:t>6 maanden </a:t>
            </a:r>
            <a:r>
              <a:rPr lang="nl-NL" sz="2200" dirty="0"/>
              <a:t>aanhoudt en niet meer past bij de ontwikkelingsfase van een kind, kan er sprake zijn van een gedragsstoornis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Gedragsstoornis</a:t>
            </a:r>
          </a:p>
          <a:p>
            <a:r>
              <a:rPr lang="nl-NL" sz="2200" dirty="0"/>
              <a:t>Psychiatrisch ziektebeeld waarbij probleemgedrag wordt veroorzaakt vanuit de aanleg van een kind</a:t>
            </a:r>
          </a:p>
          <a:p>
            <a:r>
              <a:rPr lang="nl-NL" sz="2200" dirty="0"/>
              <a:t>Het gedrag komt uit het kind zelf</a:t>
            </a:r>
          </a:p>
          <a:p>
            <a:r>
              <a:rPr lang="nl-NL" sz="2200" dirty="0"/>
              <a:t>Komt dus </a:t>
            </a:r>
            <a:r>
              <a:rPr lang="nl-NL" sz="2200" u="sng" dirty="0"/>
              <a:t>niet</a:t>
            </a:r>
            <a:r>
              <a:rPr lang="nl-NL" sz="2200" dirty="0"/>
              <a:t> door invloeden vanuit buitenaf</a:t>
            </a:r>
          </a:p>
          <a:p>
            <a:r>
              <a:rPr lang="nl-NL" sz="2200" dirty="0"/>
              <a:t>Kenmerkt zich door </a:t>
            </a:r>
            <a:r>
              <a:rPr lang="nl-NL" sz="2200" dirty="0" err="1"/>
              <a:t>externaliserend</a:t>
            </a:r>
            <a:r>
              <a:rPr lang="nl-NL" sz="2200" dirty="0"/>
              <a:t> probleemgedrag</a:t>
            </a:r>
          </a:p>
          <a:p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22500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DD0C9-1099-4C1C-9D06-0F6FEA4F0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11.5 verdieping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DE1875-50BD-4E9A-BB90-E37D05FF2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22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Preventief werken</a:t>
            </a:r>
          </a:p>
          <a:p>
            <a:pPr marL="0" indent="0">
              <a:buNone/>
            </a:pPr>
            <a:r>
              <a:rPr lang="nl-NL" sz="2200" dirty="0"/>
              <a:t>= Maatregelen nemen die voorkomen dat er een probleem ontstaat</a:t>
            </a:r>
          </a:p>
          <a:p>
            <a:pPr marL="0" indent="0">
              <a:buNone/>
            </a:pPr>
            <a:endParaRPr lang="nl-NL" sz="2200" b="1" dirty="0"/>
          </a:p>
          <a:p>
            <a:pPr marL="0" indent="0">
              <a:buNone/>
            </a:pPr>
            <a:r>
              <a:rPr lang="nl-NL" sz="2200" b="1" dirty="0"/>
              <a:t>Reactief werken</a:t>
            </a:r>
          </a:p>
          <a:p>
            <a:pPr marL="0" indent="0">
              <a:buNone/>
            </a:pPr>
            <a:r>
              <a:rPr lang="nl-NL" sz="2200" dirty="0"/>
              <a:t>= Handelen als het probleem er al is</a:t>
            </a:r>
          </a:p>
        </p:txBody>
      </p:sp>
    </p:spTree>
    <p:extLst>
      <p:ext uri="{BB962C8B-B14F-4D97-AF65-F5344CB8AC3E}">
        <p14:creationId xmlns:p14="http://schemas.microsoft.com/office/powerpoint/2010/main" val="82973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2717E-FB21-498F-8B6E-44C35DAD2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6.4 Allergieën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9CA00D-C611-47F6-9633-831DF10D8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pPr marL="0" indent="0" algn="ctr">
              <a:buNone/>
            </a:pPr>
            <a:r>
              <a:rPr lang="nl-NL" sz="2400" dirty="0"/>
              <a:t>Een </a:t>
            </a:r>
            <a:r>
              <a:rPr lang="nl-NL" sz="2400" b="1" dirty="0"/>
              <a:t>allergie</a:t>
            </a:r>
            <a:r>
              <a:rPr lang="nl-NL" sz="2400" dirty="0"/>
              <a:t> hebben = overgevoelig zijn of heftig reageren op bepaalde stoffen, dieren, voedsel of planten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21005F3-DBFE-49C3-BEF3-7BE243892A07}"/>
              </a:ext>
            </a:extLst>
          </p:cNvPr>
          <p:cNvSpPr/>
          <p:nvPr/>
        </p:nvSpPr>
        <p:spPr>
          <a:xfrm>
            <a:off x="2484923" y="5132752"/>
            <a:ext cx="2050181" cy="8855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Niet goed werkend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DDA042B-8318-4ABB-BD6D-C6ADDF58DC91}"/>
              </a:ext>
            </a:extLst>
          </p:cNvPr>
          <p:cNvSpPr/>
          <p:nvPr/>
        </p:nvSpPr>
        <p:spPr>
          <a:xfrm>
            <a:off x="2484923" y="3885398"/>
            <a:ext cx="2050181" cy="8855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Té goed werkend immuunsysteem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581CF2A-C44F-4B59-8F27-AD20783A1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742850" y="4108545"/>
            <a:ext cx="706299" cy="439229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139F8C9-C395-4BA1-9B01-A2BFD6EF7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>
            <a:off x="5742849" y="5355899"/>
            <a:ext cx="706299" cy="43922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346B292D-877B-4FC2-B8B8-811164FED9CD}"/>
              </a:ext>
            </a:extLst>
          </p:cNvPr>
          <p:cNvSpPr/>
          <p:nvPr/>
        </p:nvSpPr>
        <p:spPr>
          <a:xfrm>
            <a:off x="7656894" y="3885398"/>
            <a:ext cx="2050181" cy="8855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Ziek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6475C28-A857-48E2-8ECD-7DA8DC197D37}"/>
              </a:ext>
            </a:extLst>
          </p:cNvPr>
          <p:cNvSpPr/>
          <p:nvPr/>
        </p:nvSpPr>
        <p:spPr>
          <a:xfrm>
            <a:off x="7656892" y="5132752"/>
            <a:ext cx="2050181" cy="8855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Allergieën</a:t>
            </a:r>
          </a:p>
        </p:txBody>
      </p:sp>
    </p:spTree>
    <p:extLst>
      <p:ext uri="{BB962C8B-B14F-4D97-AF65-F5344CB8AC3E}">
        <p14:creationId xmlns:p14="http://schemas.microsoft.com/office/powerpoint/2010/main" val="356571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061E7-0571-44CC-AA0D-50D032CFE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6.7 psychosomatische ziektes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CF492D-EBD2-4924-ADF7-043303BC0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4228" y="2658016"/>
            <a:ext cx="4271771" cy="31019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sz="2200" dirty="0"/>
              <a:t>Psychosomatische klachten ontstaan door onverwerkte gevoelens van stress</a:t>
            </a:r>
          </a:p>
          <a:p>
            <a:pPr marL="0" indent="0">
              <a:buNone/>
            </a:pPr>
            <a:endParaRPr lang="nl-NL" sz="2200" dirty="0"/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Hoofdpijn, nekpijn, rugpijn, buikpijn of misselijkheid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65DECD5-7F00-44EC-B95B-5EDB79E53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638044"/>
            <a:ext cx="4413104" cy="40900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200" dirty="0"/>
              <a:t>Onveiligheid kan voor stress zorgen bij kinderen:</a:t>
            </a:r>
          </a:p>
          <a:p>
            <a:pPr>
              <a:buFontTx/>
              <a:buChar char="-"/>
            </a:pPr>
            <a:r>
              <a:rPr lang="nl-NL" sz="2200" dirty="0"/>
              <a:t>Te moeilijke opdrachten krijgen</a:t>
            </a:r>
          </a:p>
          <a:p>
            <a:pPr>
              <a:buFontTx/>
              <a:buChar char="-"/>
            </a:pPr>
            <a:r>
              <a:rPr lang="nl-NL" sz="2200" dirty="0"/>
              <a:t>Niet mogen meedoen met andere kinderen</a:t>
            </a:r>
          </a:p>
          <a:p>
            <a:pPr>
              <a:buFontTx/>
              <a:buChar char="-"/>
            </a:pPr>
            <a:r>
              <a:rPr lang="nl-NL" sz="2200" dirty="0"/>
              <a:t>Geplaagd worden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Kan psychosomatische klachten veroorzaken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EA08ABA-D34D-46F7-8523-AD12E16E6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3753340" y="4060447"/>
            <a:ext cx="413548" cy="2571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9BA6840-8CD3-4F4F-BCE8-0DE7A96C9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6200000">
            <a:off x="6775522" y="5220781"/>
            <a:ext cx="413548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3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6348A-214E-4FA5-B157-7C12EAD22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 10 </a:t>
            </a:r>
            <a:br>
              <a:rPr lang="nl-NL" dirty="0"/>
            </a:br>
            <a:r>
              <a:rPr lang="nl-NL" dirty="0"/>
              <a:t>achterstanden en 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B2A058-C55E-44F7-92D8-EEFA0C97F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b="1" dirty="0"/>
              <a:t>Ontwikkelingsachterstand </a:t>
            </a:r>
          </a:p>
          <a:p>
            <a:pPr marL="0" indent="0">
              <a:buNone/>
            </a:pPr>
            <a:r>
              <a:rPr lang="nl-NL" sz="2200" dirty="0"/>
              <a:t>  Ontwikkeling van mijlpalen verloopt trager op een of meerdere     gebieden</a:t>
            </a:r>
          </a:p>
          <a:p>
            <a:endParaRPr lang="nl-NL" sz="2200" dirty="0"/>
          </a:p>
          <a:p>
            <a:r>
              <a:rPr lang="nl-NL" sz="2200" b="1" dirty="0"/>
              <a:t>Ontwikkelingsstoornis </a:t>
            </a:r>
          </a:p>
          <a:p>
            <a:pPr marL="0" indent="0">
              <a:buNone/>
            </a:pPr>
            <a:r>
              <a:rPr lang="nl-NL" sz="2200" dirty="0"/>
              <a:t>   Lichamelijk of psychische aandoening waardoor de ontwikkeling anders verloopt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8798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926478-5A80-49A0-95B0-C71799E59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4.2 slaap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298855-FDE1-4D7F-B9D0-B503829AB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84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Een toestand waarin je niet bewust bent van de omgeving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Welke twee dingen worden ontwikkeld tijdens de slaap?</a:t>
            </a:r>
          </a:p>
          <a:p>
            <a:r>
              <a:rPr lang="nl-NL" sz="2200" dirty="0"/>
              <a:t>Hersenen en groei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dirty="0"/>
              <a:t>Als je elke nacht te weinig slaapt en daardoor overdag moe bent, is er sprake van een?</a:t>
            </a:r>
          </a:p>
          <a:p>
            <a:r>
              <a:rPr lang="nl-NL" sz="2200" dirty="0"/>
              <a:t>Slaapstoornis</a:t>
            </a:r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57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752EC-4B2D-46F1-AE7C-A56EB117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/>
          <a:lstStyle/>
          <a:p>
            <a:r>
              <a:rPr lang="nl-NL" dirty="0"/>
              <a:t>Schone hersenen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A39647-C244-4336-B1A6-6FDF08D087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Welke twee dingen worden ontwikkeld tijdens de slaap?</a:t>
            </a:r>
          </a:p>
          <a:p>
            <a:r>
              <a:rPr lang="nl-NL" sz="2200" dirty="0"/>
              <a:t>Hersenen en groei</a:t>
            </a:r>
          </a:p>
          <a:p>
            <a:endParaRPr lang="nl-NL" sz="2200" dirty="0"/>
          </a:p>
          <a:p>
            <a:endParaRPr lang="nl-NL" sz="2200" dirty="0"/>
          </a:p>
          <a:p>
            <a:pPr marL="0" indent="0">
              <a:buNone/>
            </a:pPr>
            <a:endParaRPr lang="nl-NL" sz="2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5BC3F4-9EB8-4CF8-8165-5A594A4B7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0" y="2260222"/>
            <a:ext cx="8153400" cy="385762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04196EC-3FA6-453E-B3CD-B45299771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300" y="2260222"/>
            <a:ext cx="8181975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0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F44B0-1E3E-43FD-8F8C-F964FA0D7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4.2 slaapcyclus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A5044B-89A9-4E95-BC1F-33B4F2E3E9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b="1" dirty="0"/>
              <a:t>Fase 1: sluimerfase</a:t>
            </a:r>
          </a:p>
          <a:p>
            <a:r>
              <a:rPr lang="nl-NL" sz="2200" dirty="0"/>
              <a:t>De fase waarbij je in slaap valt</a:t>
            </a:r>
          </a:p>
          <a:p>
            <a:r>
              <a:rPr lang="nl-NL" sz="2200" dirty="0"/>
              <a:t>Spieren ontspannen</a:t>
            </a:r>
          </a:p>
          <a:p>
            <a:r>
              <a:rPr lang="nl-NL" sz="2200" dirty="0"/>
              <a:t>Lichaam kan schokkerige bewegingen maken</a:t>
            </a:r>
          </a:p>
          <a:p>
            <a:r>
              <a:rPr lang="nl-NL" sz="2200" dirty="0"/>
              <a:t>Duurt tussen de 2-5 minuten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7845E8-58DC-4CD7-9E16-75FC6CF8A2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b="1" dirty="0"/>
              <a:t>Fase 2: lichte slaap</a:t>
            </a:r>
          </a:p>
          <a:p>
            <a:r>
              <a:rPr lang="nl-NL" sz="2200" dirty="0"/>
              <a:t>Hartslag daalt</a:t>
            </a:r>
          </a:p>
          <a:p>
            <a:r>
              <a:rPr lang="nl-NL" sz="2200" dirty="0"/>
              <a:t>Minder alert op geluiden</a:t>
            </a:r>
          </a:p>
          <a:p>
            <a:r>
              <a:rPr lang="nl-NL" sz="2200" dirty="0"/>
              <a:t>Spieren raken meer ontspannen</a:t>
            </a:r>
          </a:p>
          <a:p>
            <a:r>
              <a:rPr lang="nl-NL" sz="2200" dirty="0"/>
              <a:t>Duurt ongeveer 20 minuten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458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C63E-B4F0-4003-9462-5A4898140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Rem-slaap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F84CE7-C23E-4385-925A-8D0618924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2" y="2366190"/>
            <a:ext cx="4756403" cy="39887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/>
              <a:t>Rapid Eye </a:t>
            </a:r>
            <a:r>
              <a:rPr lang="nl-NL" sz="2200" b="1" dirty="0" err="1"/>
              <a:t>Movement</a:t>
            </a:r>
            <a:endParaRPr lang="nl-NL" sz="2200" b="1" dirty="0"/>
          </a:p>
          <a:p>
            <a:r>
              <a:rPr lang="nl-NL" sz="2200" dirty="0"/>
              <a:t>Ogen gaan van </a:t>
            </a:r>
            <a:r>
              <a:rPr lang="nl-NL" sz="2200" dirty="0">
                <a:sym typeface="Wingdings" panose="05000000000000000000" pitchFamily="2" charset="2"/>
              </a:rPr>
              <a:t> naar  en andersom</a:t>
            </a:r>
          </a:p>
          <a:p>
            <a:r>
              <a:rPr lang="nl-NL" sz="2200" dirty="0">
                <a:sym typeface="Wingdings" panose="05000000000000000000" pitchFamily="2" charset="2"/>
              </a:rPr>
              <a:t>Hart gaat sneller kloppen</a:t>
            </a:r>
          </a:p>
          <a:p>
            <a:r>
              <a:rPr lang="nl-NL" sz="2200" dirty="0">
                <a:sym typeface="Wingdings" panose="05000000000000000000" pitchFamily="2" charset="2"/>
              </a:rPr>
              <a:t>Hersenen zorgen dat lichaam niet kan bewegen</a:t>
            </a:r>
          </a:p>
          <a:p>
            <a:r>
              <a:rPr lang="nl-NL" sz="2200" dirty="0">
                <a:sym typeface="Wingdings" panose="05000000000000000000" pitchFamily="2" charset="2"/>
              </a:rPr>
              <a:t>Hersenen net zo actief als overdag</a:t>
            </a:r>
          </a:p>
          <a:p>
            <a:r>
              <a:rPr lang="nl-NL" sz="2200" dirty="0"/>
              <a:t>Oppervlakkiger ademhalen</a:t>
            </a:r>
          </a:p>
          <a:p>
            <a:r>
              <a:rPr lang="nl-NL" sz="2200" dirty="0"/>
              <a:t>Dromen en nachtmerries</a:t>
            </a:r>
          </a:p>
          <a:p>
            <a:r>
              <a:rPr lang="nl-NL" sz="2200" dirty="0"/>
              <a:t>Duurt ongeveer 20 minuten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405E67-8265-4994-A0EE-F8BF4E392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366190"/>
            <a:ext cx="4270247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Fase 3: diepe slaap</a:t>
            </a:r>
          </a:p>
          <a:p>
            <a:r>
              <a:rPr lang="nl-NL" sz="2400" dirty="0"/>
              <a:t>Lastig wakker te maken</a:t>
            </a:r>
          </a:p>
          <a:p>
            <a:r>
              <a:rPr lang="nl-NL" sz="2400" dirty="0"/>
              <a:t>Groeihormonen komen vrij</a:t>
            </a:r>
          </a:p>
          <a:p>
            <a:r>
              <a:rPr lang="nl-NL" sz="2400" dirty="0"/>
              <a:t>Duurt ongeveer 30 minuten</a:t>
            </a:r>
          </a:p>
          <a:p>
            <a:endParaRPr lang="nl-NL" dirty="0"/>
          </a:p>
        </p:txBody>
      </p:sp>
      <p:pic>
        <p:nvPicPr>
          <p:cNvPr id="5" name="Tijdelijke aanduiding voor inhoud 3">
            <a:extLst>
              <a:ext uri="{FF2B5EF4-FFF2-40B4-BE49-F238E27FC236}">
                <a16:creationId xmlns:a16="http://schemas.microsoft.com/office/drawing/2014/main" id="{4930B79C-A0BB-4AEF-BF83-EA22AB350E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72"/>
          <a:stretch/>
        </p:blipFill>
        <p:spPr>
          <a:xfrm>
            <a:off x="514719" y="1168527"/>
            <a:ext cx="3871984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5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4C08C-9D4E-45FE-AFC9-6969AE560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5 Richtlijnen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1626A1-D0B8-4DC5-AEE8-DB18C9AAF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900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200" dirty="0"/>
              <a:t>Wanneer krijgt een kind voor het eerst een groente- en fruithapje?</a:t>
            </a:r>
          </a:p>
          <a:p>
            <a:pPr algn="ctr"/>
            <a:r>
              <a:rPr lang="nl-NL" sz="2200" dirty="0"/>
              <a:t>Rond de vier maanden</a:t>
            </a:r>
          </a:p>
          <a:p>
            <a:pPr marL="0" indent="0" algn="ctr">
              <a:buNone/>
            </a:pPr>
            <a:br>
              <a:rPr lang="nl-NL" sz="2200" dirty="0"/>
            </a:br>
            <a:r>
              <a:rPr lang="nl-NL" sz="2200" dirty="0"/>
              <a:t>Wanneer krijgt een kind voor het eerst iets minder gemalen voeding?</a:t>
            </a:r>
          </a:p>
          <a:p>
            <a:pPr algn="ctr"/>
            <a:r>
              <a:rPr lang="nl-NL" sz="2200" dirty="0"/>
              <a:t>Rond de zes maanden</a:t>
            </a:r>
          </a:p>
          <a:p>
            <a:pPr marL="0" indent="0" algn="ctr">
              <a:buNone/>
            </a:pPr>
            <a:endParaRPr lang="nl-NL" sz="2200" dirty="0"/>
          </a:p>
          <a:p>
            <a:pPr marL="0" indent="0" algn="ctr">
              <a:buNone/>
            </a:pPr>
            <a:r>
              <a:rPr lang="nl-NL" sz="2200" dirty="0"/>
              <a:t>Wanneer krijgt een kind voor het eerst brood?</a:t>
            </a:r>
          </a:p>
          <a:p>
            <a:pPr algn="ctr"/>
            <a:r>
              <a:rPr lang="nl-NL" sz="2200" dirty="0"/>
              <a:t>Rond de zeven maanden</a:t>
            </a:r>
          </a:p>
        </p:txBody>
      </p:sp>
    </p:spTree>
    <p:extLst>
      <p:ext uri="{BB962C8B-B14F-4D97-AF65-F5344CB8AC3E}">
        <p14:creationId xmlns:p14="http://schemas.microsoft.com/office/powerpoint/2010/main" val="71075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245AB-7C3C-4D41-8138-7FADBCA27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10.4 ontwikkelingsstoornissen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2A38A2-6FAF-4526-BD48-457A08657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50" y="2283334"/>
            <a:ext cx="10058400" cy="425196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/>
              <a:t>Pervasieve ontwikkelingsstoornissen (PDD) </a:t>
            </a:r>
          </a:p>
          <a:p>
            <a:pPr marL="0" indent="0">
              <a:buNone/>
            </a:pPr>
            <a:r>
              <a:rPr lang="nl-NL" sz="2200" dirty="0"/>
              <a:t>Ontwikkeling wordt op een of meerdere gebieden verstoord</a:t>
            </a:r>
          </a:p>
          <a:p>
            <a:pPr marL="0" indent="0">
              <a:buNone/>
            </a:pPr>
            <a:endParaRPr lang="nl-NL" sz="2200" dirty="0"/>
          </a:p>
          <a:p>
            <a:r>
              <a:rPr lang="nl-NL" sz="2200" b="1" dirty="0"/>
              <a:t>Autisme spectrum stoornis (ASS)</a:t>
            </a:r>
          </a:p>
          <a:p>
            <a:pPr marL="0" indent="0">
              <a:buNone/>
            </a:pPr>
            <a:r>
              <a:rPr lang="nl-NL" sz="2200" dirty="0"/>
              <a:t>    Verzamelnaam voor klassiek autisme, PDD-NOS en Asperger</a:t>
            </a:r>
          </a:p>
          <a:p>
            <a:r>
              <a:rPr lang="nl-NL" sz="2200" b="1" dirty="0" err="1"/>
              <a:t>Pervasive</a:t>
            </a:r>
            <a:r>
              <a:rPr lang="nl-NL" sz="2200" b="1" dirty="0"/>
              <a:t> </a:t>
            </a:r>
            <a:r>
              <a:rPr lang="nl-NL" sz="2200" b="1" dirty="0" err="1"/>
              <a:t>Developmental</a:t>
            </a:r>
            <a:r>
              <a:rPr lang="nl-NL" sz="2200" b="1" dirty="0"/>
              <a:t> Disorder </a:t>
            </a:r>
            <a:r>
              <a:rPr lang="nl-NL" sz="2200" b="1" dirty="0" err="1"/>
              <a:t>Not</a:t>
            </a:r>
            <a:r>
              <a:rPr lang="nl-NL" sz="2200" b="1" dirty="0"/>
              <a:t> </a:t>
            </a:r>
            <a:r>
              <a:rPr lang="nl-NL" sz="2200" b="1" dirty="0" err="1"/>
              <a:t>Otherwise</a:t>
            </a:r>
            <a:r>
              <a:rPr lang="nl-NL" sz="2200" b="1" dirty="0"/>
              <a:t> </a:t>
            </a:r>
            <a:r>
              <a:rPr lang="nl-NL" sz="2200" b="1" dirty="0" err="1"/>
              <a:t>Specified</a:t>
            </a:r>
            <a:r>
              <a:rPr lang="nl-NL" sz="2200" b="1" dirty="0"/>
              <a:t> (PDD-NOS)</a:t>
            </a:r>
          </a:p>
          <a:p>
            <a:pPr marL="0" indent="0">
              <a:buNone/>
            </a:pPr>
            <a:r>
              <a:rPr lang="nl-NL" sz="2200" b="1" dirty="0"/>
              <a:t>   </a:t>
            </a:r>
            <a:r>
              <a:rPr lang="nl-NL" sz="2200" dirty="0"/>
              <a:t>Problemen met sociale interactie, communicatie en fantasie</a:t>
            </a:r>
            <a:endParaRPr lang="nl-NL" sz="2200" b="1" dirty="0"/>
          </a:p>
          <a:p>
            <a:r>
              <a:rPr lang="nl-NL" sz="2200" b="1" dirty="0"/>
              <a:t>Syndroom van Asperger</a:t>
            </a:r>
          </a:p>
          <a:p>
            <a:pPr marL="0" indent="0">
              <a:buNone/>
            </a:pPr>
            <a:r>
              <a:rPr lang="nl-NL" sz="2200" dirty="0"/>
              <a:t>   Beperkt in sociale interacties met anderen, beperkt repertoire aan interesses en activiteiten</a:t>
            </a:r>
          </a:p>
        </p:txBody>
      </p:sp>
    </p:spTree>
    <p:extLst>
      <p:ext uri="{BB962C8B-B14F-4D97-AF65-F5344CB8AC3E}">
        <p14:creationId xmlns:p14="http://schemas.microsoft.com/office/powerpoint/2010/main" val="86137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E111A-81BC-4DCA-8AB1-2B2AAF94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10.5 Motorische en leerstoornissen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9AED7-378C-4C7A-A7EB-CAC90E767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277" y="2332355"/>
            <a:ext cx="10538967" cy="4592320"/>
          </a:xfrm>
        </p:spPr>
        <p:txBody>
          <a:bodyPr>
            <a:normAutofit/>
          </a:bodyPr>
          <a:lstStyle/>
          <a:p>
            <a:r>
              <a:rPr lang="nl-NL" sz="2000" b="1" dirty="0"/>
              <a:t>Motorische stoornissen </a:t>
            </a:r>
          </a:p>
          <a:p>
            <a:pPr lvl="1"/>
            <a:r>
              <a:rPr lang="nl-NL" sz="1800" dirty="0"/>
              <a:t>Problemen in de motoriek (bijvoorbeeld aansturen van ledematen)</a:t>
            </a:r>
          </a:p>
          <a:p>
            <a:pPr lvl="1"/>
            <a:r>
              <a:rPr lang="nl-NL" sz="1800" dirty="0"/>
              <a:t>Schrijf- en concentratieproblemen</a:t>
            </a:r>
          </a:p>
          <a:p>
            <a:pPr lvl="1"/>
            <a:r>
              <a:rPr lang="nl-NL" sz="1800" dirty="0"/>
              <a:t>Voorbeeld: </a:t>
            </a:r>
            <a:r>
              <a:rPr lang="nl-NL" sz="1800" b="1" dirty="0" err="1"/>
              <a:t>Developmental</a:t>
            </a:r>
            <a:r>
              <a:rPr lang="nl-NL" sz="1800" b="1" dirty="0"/>
              <a:t> </a:t>
            </a:r>
            <a:r>
              <a:rPr lang="nl-NL" sz="1800" b="1" dirty="0" err="1"/>
              <a:t>Coordination</a:t>
            </a:r>
            <a:r>
              <a:rPr lang="nl-NL" sz="1800" b="1" dirty="0"/>
              <a:t> Disorder (NCD) </a:t>
            </a:r>
            <a:r>
              <a:rPr lang="nl-NL" sz="1800" dirty="0">
                <a:sym typeface="Wingdings" panose="05000000000000000000" pitchFamily="2" charset="2"/>
              </a:rPr>
              <a:t> Coördinatieproblemen, lage spierspanning en bewegingsonrust</a:t>
            </a:r>
          </a:p>
          <a:p>
            <a:pPr lvl="1"/>
            <a:endParaRPr lang="nl-NL" sz="1800" dirty="0"/>
          </a:p>
          <a:p>
            <a:r>
              <a:rPr lang="nl-NL" sz="2000" b="1" dirty="0"/>
              <a:t>  Leerstoornissen</a:t>
            </a:r>
          </a:p>
          <a:p>
            <a:pPr lvl="1"/>
            <a:r>
              <a:rPr lang="nl-NL" sz="1800" dirty="0"/>
              <a:t>Problemen met het verwerven, onthouden of toepassen van bepaalde vaardigheden of informatie</a:t>
            </a:r>
          </a:p>
          <a:p>
            <a:pPr lvl="1"/>
            <a:r>
              <a:rPr lang="nl-NL" sz="1800" dirty="0"/>
              <a:t>Aandacht er niet bij kunnen houden, slecht geheugen hebben of moeilijk logisch kunnen denken</a:t>
            </a:r>
          </a:p>
          <a:p>
            <a:pPr lvl="1"/>
            <a:r>
              <a:rPr lang="nl-NL" sz="1800" dirty="0"/>
              <a:t>Normale intelligentie</a:t>
            </a:r>
          </a:p>
          <a:p>
            <a:pPr lvl="1"/>
            <a:r>
              <a:rPr lang="nl-NL" sz="1800" dirty="0"/>
              <a:t>Voorbeeld:  </a:t>
            </a:r>
            <a:r>
              <a:rPr lang="nl-NL" sz="1800" b="1" dirty="0"/>
              <a:t>Non-</a:t>
            </a:r>
            <a:r>
              <a:rPr lang="nl-NL" sz="1800" b="1" dirty="0" err="1"/>
              <a:t>verbal</a:t>
            </a:r>
            <a:r>
              <a:rPr lang="nl-NL" sz="1800" b="1" dirty="0"/>
              <a:t> Learning Disorder (NLD)</a:t>
            </a:r>
            <a:r>
              <a:rPr lang="nl-NL" sz="1800" dirty="0"/>
              <a:t> </a:t>
            </a:r>
            <a:r>
              <a:rPr lang="nl-NL" sz="1800" dirty="0">
                <a:sym typeface="Wingdings" panose="05000000000000000000" pitchFamily="2" charset="2"/>
              </a:rPr>
              <a:t> Moeite bij het verwerken van zintuiglijke prikkels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3667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5650-C90A-4EE7-9A0F-9175BFF2E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64692"/>
            <a:ext cx="10001250" cy="1188720"/>
          </a:xfrm>
        </p:spPr>
        <p:txBody>
          <a:bodyPr/>
          <a:lstStyle/>
          <a:p>
            <a:r>
              <a:rPr lang="nl-NL" dirty="0"/>
              <a:t>Motoriek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E6836A4-15EC-474A-B13F-33EA881EC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2333625"/>
            <a:ext cx="10001249" cy="4524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Grove motoriek: </a:t>
            </a:r>
            <a:r>
              <a:rPr lang="nl-NL" sz="2200" dirty="0"/>
              <a:t>Bewegingen met de grote delen van het lichaam</a:t>
            </a:r>
          </a:p>
          <a:p>
            <a:pPr marL="0" indent="0">
              <a:buNone/>
            </a:pPr>
            <a:r>
              <a:rPr lang="nl-NL" sz="2200" b="1" dirty="0"/>
              <a:t>Fijne motoriek: </a:t>
            </a:r>
            <a:r>
              <a:rPr lang="nl-NL" sz="2200" dirty="0"/>
              <a:t>Kleine bewegingen met handen en vingers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Signalen </a:t>
            </a:r>
            <a:r>
              <a:rPr lang="nl-NL" sz="2200" dirty="0"/>
              <a:t>die kunnen duiden op een achterstand/stoornis op </a:t>
            </a:r>
            <a:r>
              <a:rPr lang="nl-NL" sz="2200" u="sng" dirty="0"/>
              <a:t>motorisch gebied</a:t>
            </a:r>
            <a:r>
              <a:rPr lang="nl-NL" sz="2200" dirty="0"/>
              <a:t>:</a:t>
            </a:r>
          </a:p>
          <a:p>
            <a:r>
              <a:rPr lang="nl-NL" sz="2200" dirty="0"/>
              <a:t>Moeite hebben met knippen en plakken</a:t>
            </a:r>
          </a:p>
          <a:p>
            <a:r>
              <a:rPr lang="nl-NL" sz="2200" dirty="0"/>
              <a:t>Slordig of heel langzaam schrijven</a:t>
            </a:r>
          </a:p>
          <a:p>
            <a:r>
              <a:rPr lang="nl-NL" sz="2200" dirty="0"/>
              <a:t>Veel vallen, zichzelf stoten en dingen per ongeluk omgooien</a:t>
            </a:r>
          </a:p>
          <a:p>
            <a:r>
              <a:rPr lang="nl-NL" sz="2200" dirty="0"/>
              <a:t>Houterig bewegen</a:t>
            </a:r>
          </a:p>
          <a:p>
            <a:r>
              <a:rPr lang="nl-NL" sz="2200" dirty="0"/>
              <a:t>Heel veel of juist heel weinig kracht in de spieren hebben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21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CC8AA-B101-43F6-8D56-B1BB804A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075" y="964692"/>
            <a:ext cx="10239375" cy="1188720"/>
          </a:xfrm>
        </p:spPr>
        <p:txBody>
          <a:bodyPr/>
          <a:lstStyle/>
          <a:p>
            <a:r>
              <a:rPr lang="nl-NL" dirty="0"/>
              <a:t>Spraak en taal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CA1444-1D8B-4A63-8350-A867483D4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75" y="2495550"/>
            <a:ext cx="10239375" cy="3981450"/>
          </a:xfrm>
        </p:spPr>
        <p:txBody>
          <a:bodyPr/>
          <a:lstStyle/>
          <a:p>
            <a:pPr marL="0" indent="0">
              <a:buNone/>
            </a:pPr>
            <a:r>
              <a:rPr lang="nl-NL" sz="2200" b="1" dirty="0"/>
              <a:t>Signalen</a:t>
            </a:r>
            <a:r>
              <a:rPr lang="nl-NL" sz="2200" dirty="0"/>
              <a:t> die kunnen wijzen op een achterstand/stoornis in de </a:t>
            </a:r>
            <a:r>
              <a:rPr lang="nl-NL" sz="2200" u="sng" dirty="0"/>
              <a:t>spraak- en taalontwikkeling</a:t>
            </a:r>
            <a:r>
              <a:rPr lang="nl-NL" sz="2200" dirty="0"/>
              <a:t>:</a:t>
            </a:r>
          </a:p>
          <a:p>
            <a:r>
              <a:rPr lang="nl-NL" sz="2200" dirty="0"/>
              <a:t>Niet brabbelen of laten verdwijnen van brabbelen</a:t>
            </a:r>
          </a:p>
          <a:p>
            <a:r>
              <a:rPr lang="nl-NL" sz="2200" dirty="0"/>
              <a:t>Geen imitatie of nadoen van spraak</a:t>
            </a:r>
          </a:p>
          <a:p>
            <a:r>
              <a:rPr lang="nl-NL" sz="2200" dirty="0"/>
              <a:t>Gebaren gebruiken in plaats van woorden</a:t>
            </a:r>
          </a:p>
          <a:p>
            <a:r>
              <a:rPr lang="nl-NL" sz="2200" dirty="0"/>
              <a:t>Onverstaanbaarheid</a:t>
            </a:r>
          </a:p>
          <a:p>
            <a:r>
              <a:rPr lang="nl-NL" sz="2200" dirty="0"/>
              <a:t>Niet duidelijk kunnen maken wat het kind bedoelt</a:t>
            </a:r>
          </a:p>
          <a:p>
            <a:r>
              <a:rPr lang="nl-NL" sz="2200" dirty="0"/>
              <a:t>Het niet begrijpen van opdrachten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563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53B98-6990-4BB6-8E90-4B2C413C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725" y="964692"/>
            <a:ext cx="9734550" cy="1188720"/>
          </a:xfrm>
        </p:spPr>
        <p:txBody>
          <a:bodyPr/>
          <a:lstStyle/>
          <a:p>
            <a:r>
              <a:rPr lang="nl-NL" dirty="0"/>
              <a:t>Sociale vaardigheden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2C22AF-A22A-4AC3-B0D6-8484B93A7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725" y="2419350"/>
            <a:ext cx="9734550" cy="407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Signalen</a:t>
            </a:r>
            <a:r>
              <a:rPr lang="nl-NL" sz="2200" dirty="0"/>
              <a:t> die kunnen duiden op problemen met </a:t>
            </a:r>
            <a:r>
              <a:rPr lang="nl-NL" sz="2200" u="sng" dirty="0"/>
              <a:t>sociale vaardigheden</a:t>
            </a:r>
            <a:r>
              <a:rPr lang="nl-NL" sz="2200" dirty="0"/>
              <a:t>:</a:t>
            </a:r>
          </a:p>
          <a:p>
            <a:r>
              <a:rPr lang="nl-NL" sz="2200" dirty="0"/>
              <a:t>Moeizaam contact met leeftijdsgenoten</a:t>
            </a:r>
          </a:p>
          <a:p>
            <a:r>
              <a:rPr lang="nl-NL" sz="2200" dirty="0"/>
              <a:t>Het niet herkennen van emoties</a:t>
            </a:r>
          </a:p>
          <a:p>
            <a:r>
              <a:rPr lang="nl-NL" sz="2200" dirty="0"/>
              <a:t>Het niet kunnen inleven in anderen</a:t>
            </a:r>
          </a:p>
          <a:p>
            <a:r>
              <a:rPr lang="nl-NL" sz="2200" dirty="0"/>
              <a:t>Afhankelijkheid</a:t>
            </a:r>
          </a:p>
          <a:p>
            <a:r>
              <a:rPr lang="nl-NL" sz="2200" dirty="0"/>
              <a:t>Teruggetrokkenheid of agressiviteit (in het contact zoeken)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5182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E634A8-EE4B-4C78-93EF-B7C6413DB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64692"/>
            <a:ext cx="10086975" cy="1188720"/>
          </a:xfrm>
        </p:spPr>
        <p:txBody>
          <a:bodyPr/>
          <a:lstStyle/>
          <a:p>
            <a:r>
              <a:rPr lang="nl-NL" dirty="0"/>
              <a:t>leervermogen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C7804B-C56E-4AD1-B8ED-35D95C0C6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2295526"/>
            <a:ext cx="10086975" cy="4229100"/>
          </a:xfrm>
        </p:spPr>
        <p:txBody>
          <a:bodyPr/>
          <a:lstStyle/>
          <a:p>
            <a:pPr marL="0" indent="0">
              <a:buNone/>
            </a:pPr>
            <a:r>
              <a:rPr lang="nl-NL" sz="2200" b="1" dirty="0"/>
              <a:t>Kenmerken</a:t>
            </a:r>
            <a:r>
              <a:rPr lang="nl-NL" sz="2200" dirty="0"/>
              <a:t> van een achterstand in het </a:t>
            </a:r>
            <a:r>
              <a:rPr lang="nl-NL" sz="2200" u="sng" dirty="0"/>
              <a:t>leervermogen</a:t>
            </a:r>
            <a:r>
              <a:rPr lang="nl-NL" sz="2200" dirty="0"/>
              <a:t>:</a:t>
            </a:r>
          </a:p>
          <a:p>
            <a:r>
              <a:rPr lang="nl-NL" sz="2200" dirty="0"/>
              <a:t>Bang om fouten te maken</a:t>
            </a:r>
          </a:p>
          <a:p>
            <a:r>
              <a:rPr lang="nl-NL" sz="2200" dirty="0"/>
              <a:t>Verdriet en teleurstelling omdat het niet lukt</a:t>
            </a:r>
          </a:p>
          <a:p>
            <a:r>
              <a:rPr lang="nl-NL" sz="2200" dirty="0"/>
              <a:t>Boosheid</a:t>
            </a:r>
          </a:p>
          <a:p>
            <a:r>
              <a:rPr lang="nl-NL" sz="2200" dirty="0"/>
              <a:t>Moeite met het houden van aandacht bij leerstof</a:t>
            </a:r>
          </a:p>
          <a:p>
            <a:r>
              <a:rPr lang="nl-NL" sz="2200" dirty="0"/>
              <a:t>Het hebben van een slecht geheugen</a:t>
            </a:r>
          </a:p>
          <a:p>
            <a:r>
              <a:rPr lang="nl-NL" sz="2200" dirty="0"/>
              <a:t>Enorme inspanning moeten leveren om te kunnen leren</a:t>
            </a:r>
          </a:p>
          <a:p>
            <a:endParaRPr lang="nl-NL" sz="2000" dirty="0"/>
          </a:p>
          <a:p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539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8928F1-7812-4DE3-87E0-D827B8031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10.6 </a:t>
            </a:r>
            <a:r>
              <a:rPr lang="nl-NL" dirty="0" err="1"/>
              <a:t>aandachtsstoornissen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DBFFEF-453B-4B6E-B90F-2E19DDC6C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730" y="2238375"/>
            <a:ext cx="9303639" cy="4457700"/>
          </a:xfrm>
        </p:spPr>
        <p:txBody>
          <a:bodyPr>
            <a:normAutofit lnSpcReduction="10000"/>
          </a:bodyPr>
          <a:lstStyle/>
          <a:p>
            <a:r>
              <a:rPr lang="nl-NL" sz="2200" b="1" dirty="0"/>
              <a:t>Attention Deficit </a:t>
            </a:r>
            <a:r>
              <a:rPr lang="nl-NL" sz="2200" b="1" dirty="0" err="1"/>
              <a:t>Hyperactivity</a:t>
            </a:r>
            <a:r>
              <a:rPr lang="nl-NL" sz="2200" b="1" dirty="0"/>
              <a:t> Disorder (ADHD) </a:t>
            </a:r>
            <a:r>
              <a:rPr lang="nl-NL" sz="2200" b="1" dirty="0">
                <a:sym typeface="Wingdings" panose="05000000000000000000" pitchFamily="2" charset="2"/>
              </a:rPr>
              <a:t> Alle Dagen Heel Druk</a:t>
            </a:r>
            <a:endParaRPr lang="nl-NL" sz="2200" b="1" dirty="0"/>
          </a:p>
          <a:p>
            <a:pPr marL="0" indent="0">
              <a:buNone/>
            </a:pPr>
            <a:r>
              <a:rPr lang="nl-NL" sz="2200" b="1" dirty="0"/>
              <a:t>   </a:t>
            </a:r>
            <a:r>
              <a:rPr lang="nl-NL" sz="2200" dirty="0" err="1"/>
              <a:t>Aandachtsstoornis</a:t>
            </a:r>
            <a:r>
              <a:rPr lang="nl-NL" sz="2200" dirty="0"/>
              <a:t> in combinatie met hyperactiviteit</a:t>
            </a:r>
          </a:p>
          <a:p>
            <a:pPr lvl="1"/>
            <a:r>
              <a:rPr lang="nl-NL" sz="2200" dirty="0"/>
              <a:t>Actief, onrustig en moeite met concentreren</a:t>
            </a:r>
          </a:p>
          <a:p>
            <a:r>
              <a:rPr lang="nl-NL" sz="2200" b="1" dirty="0"/>
              <a:t>Attention Deficit Disorder (ADD) </a:t>
            </a:r>
            <a:r>
              <a:rPr lang="nl-NL" sz="2200" b="1" dirty="0">
                <a:sym typeface="Wingdings" panose="05000000000000000000" pitchFamily="2" charset="2"/>
              </a:rPr>
              <a:t> Alle Dagen Dromerig</a:t>
            </a:r>
            <a:endParaRPr lang="nl-NL" sz="2200" b="1" dirty="0"/>
          </a:p>
          <a:p>
            <a:pPr marL="0" indent="0">
              <a:buNone/>
            </a:pPr>
            <a:r>
              <a:rPr lang="nl-NL" sz="2200" dirty="0"/>
              <a:t>   Concentratiestoornis zonder </a:t>
            </a:r>
            <a:r>
              <a:rPr lang="nl-NL" sz="2200" dirty="0" err="1"/>
              <a:t>hyperactiviteitsproblemen</a:t>
            </a:r>
            <a:endParaRPr lang="nl-NL" sz="2200" dirty="0"/>
          </a:p>
          <a:p>
            <a:pPr lvl="1"/>
            <a:r>
              <a:rPr lang="nl-NL" sz="2200" dirty="0"/>
              <a:t>Vertraagde informatieverwerking</a:t>
            </a:r>
          </a:p>
          <a:p>
            <a:r>
              <a:rPr lang="nl-NL" sz="2200" b="1" dirty="0" err="1"/>
              <a:t>Hyperactivity</a:t>
            </a:r>
            <a:r>
              <a:rPr lang="nl-NL" sz="2200" b="1" dirty="0"/>
              <a:t> Disorder (HD)</a:t>
            </a:r>
          </a:p>
          <a:p>
            <a:pPr marL="0" indent="0">
              <a:buNone/>
            </a:pPr>
            <a:r>
              <a:rPr lang="nl-NL" sz="2200" b="1" dirty="0"/>
              <a:t>   </a:t>
            </a:r>
            <a:r>
              <a:rPr lang="nl-NL" sz="2200" dirty="0"/>
              <a:t>Stoornis met alleen hyperactiviteit en impulsiviteit (geen sprake van aandachtsproblemen)</a:t>
            </a:r>
          </a:p>
          <a:p>
            <a:pPr lvl="1"/>
            <a:r>
              <a:rPr lang="nl-NL" sz="2200" dirty="0"/>
              <a:t>Last van oncontroleerbare woede-, angst- of huiluitbarstingen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1073477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250</TotalTime>
  <Words>1068</Words>
  <Application>Microsoft Office PowerPoint</Application>
  <PresentationFormat>Breedbeeld</PresentationFormat>
  <Paragraphs>195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7" baseType="lpstr">
      <vt:lpstr>Arial</vt:lpstr>
      <vt:lpstr>Gill Sans MT</vt:lpstr>
      <vt:lpstr>Pakket</vt:lpstr>
      <vt:lpstr>Beperkingen en stoornissen</vt:lpstr>
      <vt:lpstr>Thema 10  achterstanden en stoornissen</vt:lpstr>
      <vt:lpstr>10.4 ontwikkelingsstoornissen</vt:lpstr>
      <vt:lpstr>10.5 Motorische en leerstoornissen</vt:lpstr>
      <vt:lpstr>Motoriek</vt:lpstr>
      <vt:lpstr>Spraak en taal</vt:lpstr>
      <vt:lpstr>Sociale vaardigheden</vt:lpstr>
      <vt:lpstr>leervermogen</vt:lpstr>
      <vt:lpstr>10.6 aandachtsstoornissen</vt:lpstr>
      <vt:lpstr>10.7 Diagnosticeren met DSM</vt:lpstr>
      <vt:lpstr>Thema 11  problemen en stoornissen</vt:lpstr>
      <vt:lpstr>11.1 Problemen bij het leren</vt:lpstr>
      <vt:lpstr>11.1 Problemen bij het leren</vt:lpstr>
      <vt:lpstr>11.2 Gedragsproblemen</vt:lpstr>
      <vt:lpstr>11.2 Gedragsproblemen</vt:lpstr>
      <vt:lpstr>11.3 Gedragsstoornissen</vt:lpstr>
      <vt:lpstr>11.5 verdieping</vt:lpstr>
      <vt:lpstr>6.4 Allergieën</vt:lpstr>
      <vt:lpstr>6.7 psychosomatische ziektes</vt:lpstr>
      <vt:lpstr>4.2 slaap</vt:lpstr>
      <vt:lpstr>Schone hersenen</vt:lpstr>
      <vt:lpstr>4.2 slaapcyclus</vt:lpstr>
      <vt:lpstr>Rem-slaap</vt:lpstr>
      <vt:lpstr>Thema 5 Richtlijnen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Myrthe Langeveld</dc:creator>
  <cp:lastModifiedBy>Myrthe Langeveld</cp:lastModifiedBy>
  <cp:revision>19</cp:revision>
  <dcterms:created xsi:type="dcterms:W3CDTF">2020-01-13T12:17:42Z</dcterms:created>
  <dcterms:modified xsi:type="dcterms:W3CDTF">2020-01-20T13:04:43Z</dcterms:modified>
</cp:coreProperties>
</file>