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131546"/>
              </p:ext>
            </p:extLst>
          </p:nvPr>
        </p:nvGraphicFramePr>
        <p:xfrm>
          <a:off x="2857182" y="3161212"/>
          <a:ext cx="6477635" cy="19594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77635">
                  <a:extLst>
                    <a:ext uri="{9D8B030D-6E8A-4147-A177-3AD203B41FA5}">
                      <a16:colId xmlns:a16="http://schemas.microsoft.com/office/drawing/2014/main" val="3200218500"/>
                    </a:ext>
                  </a:extLst>
                </a:gridCol>
              </a:tblGrid>
              <a:tr h="6531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Intro les pathologie + 2.1 Begrip ziekte en 2.2 Visies op ziektes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029485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Thema 2.3 Ziekte verloop </a:t>
                      </a:r>
                      <a:r>
                        <a:rPr lang="nl-NL" sz="1800" dirty="0" smtClean="0">
                          <a:effectLst/>
                        </a:rPr>
                        <a:t>+ 2.4 </a:t>
                      </a:r>
                      <a:r>
                        <a:rPr lang="nl-NL" sz="1800" dirty="0">
                          <a:effectLst/>
                        </a:rPr>
                        <a:t>Oorzaken van ziekte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8248618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Thema 2.5 De diagnose + 2.6 </a:t>
                      </a:r>
                      <a:r>
                        <a:rPr lang="nl-NL" sz="1800" dirty="0" err="1">
                          <a:effectLst/>
                        </a:rPr>
                        <a:t>Evidence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based</a:t>
                      </a:r>
                      <a:r>
                        <a:rPr lang="nl-NL" sz="1800" dirty="0">
                          <a:effectLst/>
                        </a:rPr>
                        <a:t> werken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8543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0942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2.1.3 Indeling van ziekten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Uitgaande van ziekteleer kun je ziekten op verschillende manieren indelen:</a:t>
            </a:r>
          </a:p>
          <a:p>
            <a:r>
              <a:rPr lang="nl-NL" b="1" dirty="0" smtClean="0"/>
              <a:t>Lichamelijk en geestelijk</a:t>
            </a:r>
          </a:p>
          <a:p>
            <a:r>
              <a:rPr lang="nl-NL" b="1" dirty="0" smtClean="0"/>
              <a:t>Naar medisch specialisme</a:t>
            </a:r>
          </a:p>
          <a:p>
            <a:r>
              <a:rPr lang="nl-NL" b="1" dirty="0" smtClean="0"/>
              <a:t>Naar doelgroep</a:t>
            </a:r>
          </a:p>
          <a:p>
            <a:r>
              <a:rPr lang="nl-NL" b="1" dirty="0" smtClean="0"/>
              <a:t>Kortdurend en langdurend (chronisch)</a:t>
            </a:r>
          </a:p>
          <a:p>
            <a:r>
              <a:rPr lang="nl-NL" b="1" dirty="0" smtClean="0"/>
              <a:t>Besmettelijk en niet besmettelijk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791947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2.1.4 Lichamelijk en geestelijke ziekte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</a:t>
            </a:r>
            <a:r>
              <a:rPr lang="nl-NL" dirty="0"/>
              <a:t>onderscheid </a:t>
            </a:r>
            <a:r>
              <a:rPr lang="nl-NL" dirty="0" smtClean="0"/>
              <a:t>tussen lichamelijk </a:t>
            </a:r>
            <a:r>
              <a:rPr lang="nl-NL" dirty="0"/>
              <a:t>en geestelijke </a:t>
            </a:r>
            <a:r>
              <a:rPr lang="nl-NL" dirty="0" smtClean="0"/>
              <a:t>ziekte</a:t>
            </a:r>
            <a:endParaRPr lang="nl-NL" dirty="0"/>
          </a:p>
          <a:p>
            <a:pPr marL="0" indent="0">
              <a:buNone/>
            </a:pPr>
            <a:r>
              <a:rPr lang="nl-NL" b="1" dirty="0" smtClean="0">
                <a:solidFill>
                  <a:srgbClr val="FF0000"/>
                </a:solidFill>
              </a:rPr>
              <a:t>(</a:t>
            </a:r>
            <a:r>
              <a:rPr lang="nl-NL" dirty="0" smtClean="0">
                <a:solidFill>
                  <a:srgbClr val="FF0000"/>
                </a:solidFill>
              </a:rPr>
              <a:t>of te wel </a:t>
            </a:r>
            <a:r>
              <a:rPr lang="nl-NL" b="1" dirty="0" smtClean="0">
                <a:solidFill>
                  <a:srgbClr val="FF0000"/>
                </a:solidFill>
              </a:rPr>
              <a:t>somatisch</a:t>
            </a:r>
            <a:r>
              <a:rPr lang="nl-NL" dirty="0" smtClean="0">
                <a:solidFill>
                  <a:srgbClr val="FF0000"/>
                </a:solidFill>
              </a:rPr>
              <a:t> en </a:t>
            </a:r>
            <a:r>
              <a:rPr lang="nl-NL" b="1" dirty="0" smtClean="0">
                <a:solidFill>
                  <a:srgbClr val="FF0000"/>
                </a:solidFill>
              </a:rPr>
              <a:t>psychisch) </a:t>
            </a:r>
            <a:r>
              <a:rPr lang="nl-NL" dirty="0" smtClean="0">
                <a:solidFill>
                  <a:schemeClr val="tx1"/>
                </a:solidFill>
              </a:rPr>
              <a:t>is een hoofd indeling in </a:t>
            </a:r>
            <a:r>
              <a:rPr lang="nl-NL" dirty="0">
                <a:solidFill>
                  <a:schemeClr val="tx1"/>
                </a:solidFill>
              </a:rPr>
              <a:t>t</a:t>
            </a:r>
            <a:r>
              <a:rPr lang="nl-NL" dirty="0" smtClean="0">
                <a:solidFill>
                  <a:schemeClr val="tx1"/>
                </a:solidFill>
              </a:rPr>
              <a:t>wee groepen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Ziekten die  zowel </a:t>
            </a:r>
            <a:r>
              <a:rPr lang="nl-NL" b="1" dirty="0" smtClean="0">
                <a:solidFill>
                  <a:schemeClr val="tx1"/>
                </a:solidFill>
              </a:rPr>
              <a:t>lichamelijk</a:t>
            </a:r>
            <a:r>
              <a:rPr lang="nl-NL" dirty="0" smtClean="0">
                <a:solidFill>
                  <a:schemeClr val="tx1"/>
                </a:solidFill>
              </a:rPr>
              <a:t> als </a:t>
            </a:r>
            <a:r>
              <a:rPr lang="nl-NL" b="1" dirty="0" smtClean="0">
                <a:solidFill>
                  <a:schemeClr val="tx1"/>
                </a:solidFill>
              </a:rPr>
              <a:t>geestelijk</a:t>
            </a:r>
            <a:r>
              <a:rPr lang="nl-NL" dirty="0" smtClean="0">
                <a:solidFill>
                  <a:schemeClr val="tx1"/>
                </a:solidFill>
              </a:rPr>
              <a:t> zijn, noem je </a:t>
            </a:r>
            <a:r>
              <a:rPr lang="nl-NL" b="1" dirty="0" smtClean="0">
                <a:solidFill>
                  <a:srgbClr val="FF0000"/>
                </a:solidFill>
              </a:rPr>
              <a:t>psychosomatische</a:t>
            </a:r>
            <a:r>
              <a:rPr lang="nl-NL" dirty="0" smtClean="0">
                <a:solidFill>
                  <a:schemeClr val="tx1"/>
                </a:solidFill>
              </a:rPr>
              <a:t> ziekten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Psychopathologie</a:t>
            </a:r>
            <a:r>
              <a:rPr lang="nl-NL" dirty="0" smtClean="0">
                <a:solidFill>
                  <a:schemeClr val="tx1"/>
                </a:solidFill>
              </a:rPr>
              <a:t> is de wetenschap die zich bezighoudt met psychische ziekten</a:t>
            </a:r>
          </a:p>
          <a:p>
            <a:pPr marL="457200" indent="-457200">
              <a:buFont typeface="+mj-lt"/>
              <a:buAutoNum type="arabicPeriod"/>
            </a:pP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129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Huisarts of specialist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</a:t>
            </a:r>
            <a:r>
              <a:rPr lang="nl-NL" b="1" dirty="0" smtClean="0"/>
              <a:t>eerste instantie </a:t>
            </a:r>
            <a:r>
              <a:rPr lang="nl-NL" dirty="0" smtClean="0"/>
              <a:t>word je behandeld door de </a:t>
            </a:r>
            <a:r>
              <a:rPr lang="nl-NL" b="1" dirty="0" smtClean="0"/>
              <a:t>huisarts</a:t>
            </a:r>
            <a:r>
              <a:rPr lang="nl-NL" dirty="0" smtClean="0"/>
              <a:t> indien nodig wordt je doorverwezen naar een specialist</a:t>
            </a:r>
            <a:endParaRPr lang="nl-NL" dirty="0"/>
          </a:p>
          <a:p>
            <a:r>
              <a:rPr lang="nl-NL" dirty="0" smtClean="0"/>
              <a:t>Voorbeelden: een verpleeghuis (dementie) of een instelling voor mensen met een verstandelijke beperking</a:t>
            </a:r>
          </a:p>
          <a:p>
            <a:r>
              <a:rPr lang="nl-NL" dirty="0" smtClean="0"/>
              <a:t>Voor psychische ziekten naar een GGZ-instelling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3788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2.1.5 Indeling ziekte naar medische specialisme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Ziekten van het zenuw stelsel (</a:t>
            </a:r>
            <a:r>
              <a:rPr lang="nl-NL" dirty="0" smtClean="0">
                <a:solidFill>
                  <a:srgbClr val="FF0000"/>
                </a:solidFill>
              </a:rPr>
              <a:t>neurologie</a:t>
            </a:r>
            <a:r>
              <a:rPr lang="nl-NL" dirty="0" smtClean="0"/>
              <a:t>)</a:t>
            </a:r>
          </a:p>
          <a:p>
            <a:r>
              <a:rPr lang="nl-NL" dirty="0" smtClean="0"/>
              <a:t>Hartziekten (</a:t>
            </a:r>
            <a:r>
              <a:rPr lang="nl-NL" dirty="0" smtClean="0">
                <a:solidFill>
                  <a:srgbClr val="FF0000"/>
                </a:solidFill>
              </a:rPr>
              <a:t>cardiologie</a:t>
            </a:r>
            <a:r>
              <a:rPr lang="nl-NL" dirty="0" smtClean="0"/>
              <a:t>)</a:t>
            </a:r>
          </a:p>
          <a:p>
            <a:r>
              <a:rPr lang="nl-NL" dirty="0" smtClean="0"/>
              <a:t>Keel-neus-en oorziekten (</a:t>
            </a:r>
            <a:r>
              <a:rPr lang="nl-NL" dirty="0" smtClean="0">
                <a:solidFill>
                  <a:srgbClr val="FF0000"/>
                </a:solidFill>
              </a:rPr>
              <a:t>KNO</a:t>
            </a:r>
            <a:r>
              <a:rPr lang="nl-NL" dirty="0" smtClean="0"/>
              <a:t>)</a:t>
            </a:r>
          </a:p>
          <a:p>
            <a:r>
              <a:rPr lang="nl-NL" dirty="0" smtClean="0"/>
              <a:t>Maag-darm-en leverziekten (</a:t>
            </a:r>
            <a:r>
              <a:rPr lang="nl-NL" dirty="0" smtClean="0">
                <a:solidFill>
                  <a:srgbClr val="FF0000"/>
                </a:solidFill>
              </a:rPr>
              <a:t>MDL</a:t>
            </a:r>
            <a:r>
              <a:rPr lang="nl-NL" dirty="0" smtClean="0"/>
              <a:t>)</a:t>
            </a:r>
          </a:p>
          <a:p>
            <a:r>
              <a:rPr lang="nl-NL" dirty="0" smtClean="0"/>
              <a:t>Huidziekten (</a:t>
            </a:r>
            <a:r>
              <a:rPr lang="nl-NL" dirty="0" smtClean="0">
                <a:solidFill>
                  <a:srgbClr val="FF0000"/>
                </a:solidFill>
              </a:rPr>
              <a:t>dermatologie</a:t>
            </a:r>
            <a:r>
              <a:rPr lang="nl-NL" dirty="0" smtClean="0"/>
              <a:t>)</a:t>
            </a:r>
          </a:p>
          <a:p>
            <a:r>
              <a:rPr lang="nl-NL" dirty="0" smtClean="0"/>
              <a:t>Botziekten (</a:t>
            </a:r>
            <a:r>
              <a:rPr lang="nl-NL" dirty="0" smtClean="0">
                <a:solidFill>
                  <a:srgbClr val="FF0000"/>
                </a:solidFill>
              </a:rPr>
              <a:t>orthopedie</a:t>
            </a:r>
            <a:r>
              <a:rPr lang="nl-NL" dirty="0" smtClean="0"/>
              <a:t>)</a:t>
            </a:r>
          </a:p>
          <a:p>
            <a:r>
              <a:rPr lang="nl-NL" dirty="0" smtClean="0"/>
              <a:t>Bloedziekten (</a:t>
            </a:r>
            <a:r>
              <a:rPr lang="nl-NL" dirty="0" smtClean="0">
                <a:solidFill>
                  <a:srgbClr val="FF0000"/>
                </a:solidFill>
              </a:rPr>
              <a:t>hematologie</a:t>
            </a:r>
            <a:r>
              <a:rPr lang="nl-NL" dirty="0" smtClean="0"/>
              <a:t>)</a:t>
            </a:r>
          </a:p>
          <a:p>
            <a:r>
              <a:rPr lang="nl-NL" dirty="0" smtClean="0"/>
              <a:t>Ziekten van de vrouwelijke geslachtorganen (</a:t>
            </a:r>
            <a:r>
              <a:rPr lang="nl-NL" dirty="0" smtClean="0">
                <a:solidFill>
                  <a:srgbClr val="FF0000"/>
                </a:solidFill>
              </a:rPr>
              <a:t>gynaecologie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8475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2.1.6 Indeling ziekte naar doelgroep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Kinderen met kinderziekten, te behandelen door een kinderarts</a:t>
            </a:r>
          </a:p>
          <a:p>
            <a:r>
              <a:rPr lang="nl-NL" dirty="0" smtClean="0"/>
              <a:t>Ouderen met ouderdomsziekten, te behandelen door geriater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6659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2.1.7 Ziekte en statistiek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Landelijk en wereldwijd houden allerlei instanties –zoals de WHO-statistieken bij over ziekten</a:t>
            </a:r>
          </a:p>
          <a:p>
            <a:r>
              <a:rPr lang="nl-NL" dirty="0" smtClean="0"/>
              <a:t>Het maken van statistieken gebeurd op basis van zogenoemde </a:t>
            </a:r>
            <a:r>
              <a:rPr lang="nl-NL" b="1" dirty="0" smtClean="0"/>
              <a:t>kengetallen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Een belangrijk kengetal voor ziekte is </a:t>
            </a:r>
            <a:r>
              <a:rPr lang="nl-NL" b="1" dirty="0" smtClean="0">
                <a:solidFill>
                  <a:srgbClr val="FF0000"/>
                </a:solidFill>
              </a:rPr>
              <a:t>morbiditeit.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De morbiditeitsgraad </a:t>
            </a:r>
            <a:r>
              <a:rPr lang="nl-NL" dirty="0" smtClean="0">
                <a:solidFill>
                  <a:srgbClr val="FF0000"/>
                </a:solidFill>
              </a:rPr>
              <a:t>geeft aan hoe vaak een bepaalde ziekte bij een bepaald deel van de bevolking is voorgekomen in een bepaalde periode.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2870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Maken opdrachten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naar het boek Ontwikkeling en omgeving van </a:t>
            </a:r>
            <a:r>
              <a:rPr lang="nl-NL" dirty="0" err="1" smtClean="0"/>
              <a:t>van</a:t>
            </a:r>
            <a:r>
              <a:rPr lang="nl-NL" dirty="0"/>
              <a:t> </a:t>
            </a:r>
            <a:r>
              <a:rPr lang="nl-NL" dirty="0" err="1" smtClean="0"/>
              <a:t>Angerenstein</a:t>
            </a:r>
            <a:r>
              <a:rPr lang="nl-NL" dirty="0" smtClean="0"/>
              <a:t>(welzijn)op je laptop (</a:t>
            </a:r>
            <a:r>
              <a:rPr lang="nl-NL" dirty="0" smtClean="0">
                <a:solidFill>
                  <a:srgbClr val="0070C0"/>
                </a:solidFill>
              </a:rPr>
              <a:t>blauwe boek</a:t>
            </a:r>
            <a:r>
              <a:rPr lang="nl-NL" dirty="0" smtClean="0"/>
              <a:t>)</a:t>
            </a:r>
          </a:p>
          <a:p>
            <a:r>
              <a:rPr lang="nl-NL" dirty="0" smtClean="0"/>
              <a:t>Maak </a:t>
            </a:r>
            <a:r>
              <a:rPr lang="nl-NL" smtClean="0"/>
              <a:t>de opdrachten: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6509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Pathologie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Pathologie is een medische term voor ziekteleer</a:t>
            </a:r>
          </a:p>
          <a:p>
            <a:pPr algn="l"/>
            <a:r>
              <a:rPr lang="nl-NL" dirty="0" smtClean="0"/>
              <a:t>De </a:t>
            </a:r>
            <a:r>
              <a:rPr lang="nl-NL" b="1" dirty="0" smtClean="0"/>
              <a:t>WHO</a:t>
            </a:r>
            <a:r>
              <a:rPr lang="nl-NL" dirty="0" smtClean="0"/>
              <a:t> is een organisatie die zich bezighoudt  met alles rondom gezondheid en ziekte over </a:t>
            </a:r>
            <a:r>
              <a:rPr lang="nl-NL" b="1" dirty="0" smtClean="0"/>
              <a:t>de hele wereld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04033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thema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2.1 Het begrip ziekte</a:t>
            </a:r>
          </a:p>
          <a:p>
            <a:r>
              <a:rPr lang="nl-NL" dirty="0" smtClean="0"/>
              <a:t>2.2 Verschillende visies op ziekte</a:t>
            </a:r>
          </a:p>
          <a:p>
            <a:r>
              <a:rPr lang="nl-NL" dirty="0" smtClean="0"/>
              <a:t>2.3 Ziekteverloop</a:t>
            </a:r>
          </a:p>
          <a:p>
            <a:r>
              <a:rPr lang="nl-NL" dirty="0" smtClean="0"/>
              <a:t>2.4 Oorzaken van ziekte</a:t>
            </a:r>
          </a:p>
          <a:p>
            <a:r>
              <a:rPr lang="nl-NL" dirty="0" smtClean="0"/>
              <a:t>2.5 De diagnose</a:t>
            </a:r>
          </a:p>
          <a:p>
            <a:r>
              <a:rPr lang="nl-NL" dirty="0" smtClean="0"/>
              <a:t>2.6 Verdieping </a:t>
            </a:r>
            <a:r>
              <a:rPr lang="nl-NL" dirty="0" err="1" smtClean="0"/>
              <a:t>Evidence</a:t>
            </a:r>
            <a:r>
              <a:rPr lang="nl-NL" dirty="0" smtClean="0"/>
              <a:t> </a:t>
            </a:r>
            <a:r>
              <a:rPr lang="nl-NL" dirty="0" err="1" smtClean="0"/>
              <a:t>based</a:t>
            </a:r>
            <a:r>
              <a:rPr lang="nl-NL" dirty="0" smtClean="0"/>
              <a:t> 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93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2.1 Het begrip ziekte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is </a:t>
            </a:r>
            <a:r>
              <a:rPr lang="nl-NL" u="sng" dirty="0" smtClean="0"/>
              <a:t>geen</a:t>
            </a:r>
            <a:r>
              <a:rPr lang="nl-NL" dirty="0" smtClean="0"/>
              <a:t> duidelijke definitie van ziekte</a:t>
            </a:r>
          </a:p>
          <a:p>
            <a:r>
              <a:rPr lang="nl-NL" dirty="0" smtClean="0"/>
              <a:t>Om meer inzicht te verkrijgen kijk je eerst naar wat </a:t>
            </a:r>
            <a:r>
              <a:rPr lang="nl-NL" b="1" dirty="0" smtClean="0"/>
              <a:t>gezondheid</a:t>
            </a:r>
            <a:r>
              <a:rPr lang="nl-NL" dirty="0" smtClean="0"/>
              <a:t> is</a:t>
            </a:r>
          </a:p>
          <a:p>
            <a:r>
              <a:rPr lang="nl-NL" dirty="0"/>
              <a:t>Volgens </a:t>
            </a:r>
            <a:r>
              <a:rPr lang="nl-NL" dirty="0" smtClean="0"/>
              <a:t>het World </a:t>
            </a:r>
            <a:r>
              <a:rPr lang="nl-NL" dirty="0"/>
              <a:t>Health Organization: </a:t>
            </a:r>
            <a:r>
              <a:rPr lang="nl-NL" dirty="0" smtClean="0"/>
              <a:t>WHO is de definitie:</a:t>
            </a:r>
          </a:p>
          <a:p>
            <a:r>
              <a:rPr lang="nl-NL" dirty="0" smtClean="0"/>
              <a:t>“Gezondheid is een toestand van </a:t>
            </a:r>
            <a:r>
              <a:rPr lang="nl-NL" b="1" dirty="0" smtClean="0"/>
              <a:t>volledig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lichamelijk</a:t>
            </a:r>
            <a:r>
              <a:rPr lang="nl-NL" dirty="0" smtClean="0"/>
              <a:t>, </a:t>
            </a:r>
            <a:r>
              <a:rPr lang="nl-NL" dirty="0" smtClean="0">
                <a:solidFill>
                  <a:srgbClr val="FF0000"/>
                </a:solidFill>
              </a:rPr>
              <a:t>geestelijk en maatschappelijk welzijn </a:t>
            </a:r>
            <a:r>
              <a:rPr lang="nl-NL" dirty="0" smtClean="0">
                <a:solidFill>
                  <a:schemeClr val="tx1"/>
                </a:solidFill>
              </a:rPr>
              <a:t>en</a:t>
            </a:r>
            <a:r>
              <a:rPr lang="nl-NL" dirty="0" smtClean="0">
                <a:solidFill>
                  <a:srgbClr val="FF0000"/>
                </a:solidFill>
              </a:rPr>
              <a:t> niet </a:t>
            </a:r>
            <a:r>
              <a:rPr lang="nl-NL" dirty="0" smtClean="0">
                <a:solidFill>
                  <a:schemeClr val="tx1"/>
                </a:solidFill>
              </a:rPr>
              <a:t>slechts de afwezigheid van ziekte of andere lichamelijke gebreken”.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688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De kijk op ziekte afhankelijk van cultuur, godsdienst en beleving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meer inzicht te verkrijgen in het begrip ziekte, ga je er kritischer naar kijken.</a:t>
            </a:r>
          </a:p>
          <a:p>
            <a:r>
              <a:rPr lang="nl-NL" dirty="0" smtClean="0"/>
              <a:t>Je kunt lezen over de volgende aspecten:</a:t>
            </a:r>
          </a:p>
          <a:p>
            <a:r>
              <a:rPr lang="nl-NL" dirty="0" smtClean="0"/>
              <a:t>Een ziekte hebben, je ziek voelen, ziek zijn</a:t>
            </a:r>
          </a:p>
          <a:p>
            <a:r>
              <a:rPr lang="nl-NL" dirty="0" smtClean="0"/>
              <a:t>Indeling van ziekten</a:t>
            </a:r>
          </a:p>
          <a:p>
            <a:r>
              <a:rPr lang="nl-NL" dirty="0" smtClean="0"/>
              <a:t>Ziekte en statistiek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4737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2.1.1 Ziek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woord ziek heeft verschillende betekenissen:</a:t>
            </a:r>
          </a:p>
          <a:p>
            <a:r>
              <a:rPr lang="nl-NL" b="1" dirty="0" smtClean="0"/>
              <a:t>Je hebt een ziekte</a:t>
            </a:r>
            <a:r>
              <a:rPr lang="nl-NL" dirty="0" smtClean="0"/>
              <a:t>: de </a:t>
            </a:r>
            <a:r>
              <a:rPr lang="nl-NL" dirty="0" smtClean="0">
                <a:solidFill>
                  <a:srgbClr val="FF0000"/>
                </a:solidFill>
              </a:rPr>
              <a:t>diagnose</a:t>
            </a:r>
            <a:r>
              <a:rPr lang="nl-NL" dirty="0" smtClean="0"/>
              <a:t> is door een </a:t>
            </a:r>
            <a:r>
              <a:rPr lang="nl-NL" dirty="0" smtClean="0">
                <a:solidFill>
                  <a:srgbClr val="FF0000"/>
                </a:solidFill>
              </a:rPr>
              <a:t>arts vastgesteld</a:t>
            </a:r>
          </a:p>
          <a:p>
            <a:r>
              <a:rPr lang="nl-NL" b="1" dirty="0" smtClean="0"/>
              <a:t>Je voelt je ziek</a:t>
            </a:r>
            <a:r>
              <a:rPr lang="nl-NL" dirty="0" smtClean="0"/>
              <a:t>: de </a:t>
            </a:r>
            <a:r>
              <a:rPr lang="nl-NL" dirty="0" smtClean="0">
                <a:solidFill>
                  <a:srgbClr val="FF0000"/>
                </a:solidFill>
              </a:rPr>
              <a:t>beleving</a:t>
            </a:r>
            <a:r>
              <a:rPr lang="nl-NL" dirty="0" smtClean="0"/>
              <a:t> van ziekte, een ziek gevoel hebben</a:t>
            </a:r>
          </a:p>
          <a:p>
            <a:r>
              <a:rPr lang="nl-NL" b="1" dirty="0" smtClean="0"/>
              <a:t>Je bent ziek</a:t>
            </a:r>
            <a:r>
              <a:rPr lang="nl-NL" dirty="0" smtClean="0"/>
              <a:t>: de </a:t>
            </a:r>
            <a:r>
              <a:rPr lang="nl-NL" dirty="0" smtClean="0">
                <a:solidFill>
                  <a:srgbClr val="FF0000"/>
                </a:solidFill>
              </a:rPr>
              <a:t>toestand</a:t>
            </a:r>
            <a:r>
              <a:rPr lang="nl-NL" dirty="0" smtClean="0"/>
              <a:t> waarin je je bevindt, je meldt je ziek, je gaat nergens naar toe omdat je ziek bent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814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 in cultuur en godsdienst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Verschillen in </a:t>
            </a:r>
            <a:r>
              <a:rPr lang="nl-NL" b="1" dirty="0"/>
              <a:t>cultuur</a:t>
            </a:r>
            <a:r>
              <a:rPr lang="nl-NL" dirty="0"/>
              <a:t> en </a:t>
            </a:r>
            <a:r>
              <a:rPr lang="nl-NL" b="1" dirty="0" smtClean="0"/>
              <a:t>godsdienst</a:t>
            </a:r>
            <a:r>
              <a:rPr lang="nl-NL" dirty="0" smtClean="0"/>
              <a:t> maken het lastig om tot een </a:t>
            </a:r>
            <a:r>
              <a:rPr lang="nl-NL" b="1" dirty="0" smtClean="0"/>
              <a:t>goede</a:t>
            </a:r>
            <a:r>
              <a:rPr lang="nl-NL" dirty="0" smtClean="0"/>
              <a:t> </a:t>
            </a:r>
            <a:r>
              <a:rPr lang="nl-NL" b="1" dirty="0" smtClean="0"/>
              <a:t>definitie</a:t>
            </a:r>
            <a:r>
              <a:rPr lang="nl-NL" dirty="0" smtClean="0"/>
              <a:t> te </a:t>
            </a:r>
            <a:r>
              <a:rPr lang="nl-NL" b="1" dirty="0" smtClean="0"/>
              <a:t>komen</a:t>
            </a:r>
          </a:p>
          <a:p>
            <a:r>
              <a:rPr lang="nl-NL" dirty="0" smtClean="0"/>
              <a:t>Er zijn bevolkingsgroepen die </a:t>
            </a:r>
            <a:r>
              <a:rPr lang="nl-NL" b="1" dirty="0" smtClean="0"/>
              <a:t>anders omgaan </a:t>
            </a:r>
            <a:r>
              <a:rPr lang="nl-NL" dirty="0" smtClean="0"/>
              <a:t>met </a:t>
            </a:r>
            <a:r>
              <a:rPr lang="nl-NL" b="1" dirty="0" smtClean="0"/>
              <a:t>ziekte</a:t>
            </a:r>
            <a:r>
              <a:rPr lang="nl-NL" dirty="0" smtClean="0"/>
              <a:t> op basis van </a:t>
            </a:r>
            <a:r>
              <a:rPr lang="nl-NL" dirty="0" smtClean="0">
                <a:solidFill>
                  <a:srgbClr val="FF0000"/>
                </a:solidFill>
              </a:rPr>
              <a:t>geloofsovertuiging, levensovertuiging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Een voorbeeld: Jehova’s getuigen mogen bij ziekte geen bloed van anderen krijgen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79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</a:t>
            </a:r>
            <a:r>
              <a:rPr lang="nl-NL" dirty="0" smtClean="0"/>
              <a:t>iekteleer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Ziekteleer</a:t>
            </a:r>
            <a:r>
              <a:rPr lang="nl-NL" dirty="0" smtClean="0"/>
              <a:t> heeft betrekking op het objectief vast te stellen ziekten</a:t>
            </a:r>
          </a:p>
          <a:p>
            <a:r>
              <a:rPr lang="nl-NL" dirty="0" smtClean="0"/>
              <a:t>Je houd daarvoor deze definitie van </a:t>
            </a:r>
            <a:r>
              <a:rPr lang="nl-NL" b="1" dirty="0" smtClean="0">
                <a:solidFill>
                  <a:srgbClr val="FF0000"/>
                </a:solidFill>
              </a:rPr>
              <a:t>ziekte</a:t>
            </a:r>
            <a:r>
              <a:rPr lang="nl-NL" dirty="0" smtClean="0"/>
              <a:t> aan:</a:t>
            </a:r>
          </a:p>
          <a:p>
            <a:r>
              <a:rPr lang="nl-NL" dirty="0" smtClean="0"/>
              <a:t>“</a:t>
            </a:r>
            <a:r>
              <a:rPr lang="nl-NL" dirty="0" smtClean="0">
                <a:solidFill>
                  <a:srgbClr val="FF0000"/>
                </a:solidFill>
              </a:rPr>
              <a:t>ziekte</a:t>
            </a:r>
            <a:r>
              <a:rPr lang="nl-NL" dirty="0" smtClean="0"/>
              <a:t> is een </a:t>
            </a:r>
            <a:r>
              <a:rPr lang="nl-NL" dirty="0" smtClean="0">
                <a:solidFill>
                  <a:srgbClr val="FF0000"/>
                </a:solidFill>
              </a:rPr>
              <a:t>lichamelijke</a:t>
            </a:r>
            <a:r>
              <a:rPr lang="nl-NL" dirty="0" smtClean="0"/>
              <a:t> of </a:t>
            </a:r>
            <a:r>
              <a:rPr lang="nl-NL" dirty="0" smtClean="0">
                <a:solidFill>
                  <a:srgbClr val="FF0000"/>
                </a:solidFill>
              </a:rPr>
              <a:t>geestelijke stoornis </a:t>
            </a:r>
            <a:r>
              <a:rPr lang="nl-NL" dirty="0" smtClean="0"/>
              <a:t>in het functioneren van een organisme, </a:t>
            </a:r>
            <a:r>
              <a:rPr lang="nl-NL" b="1" dirty="0" smtClean="0"/>
              <a:t>niet</a:t>
            </a:r>
            <a:r>
              <a:rPr lang="nl-NL" dirty="0" smtClean="0"/>
              <a:t> veroorzaakt door letsel”.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0671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2.1.2 Letsel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Letsel is schade </a:t>
            </a:r>
            <a:r>
              <a:rPr lang="nl-NL" dirty="0" smtClean="0">
                <a:solidFill>
                  <a:srgbClr val="FF0000"/>
                </a:solidFill>
              </a:rPr>
              <a:t>aan</a:t>
            </a:r>
            <a:r>
              <a:rPr lang="nl-NL" dirty="0" smtClean="0"/>
              <a:t> of </a:t>
            </a:r>
            <a:r>
              <a:rPr lang="nl-NL" dirty="0" smtClean="0">
                <a:solidFill>
                  <a:srgbClr val="FF0000"/>
                </a:solidFill>
              </a:rPr>
              <a:t>in</a:t>
            </a:r>
            <a:r>
              <a:rPr lang="nl-NL" dirty="0" smtClean="0"/>
              <a:t> het </a:t>
            </a:r>
            <a:r>
              <a:rPr lang="nl-NL" dirty="0" smtClean="0">
                <a:solidFill>
                  <a:srgbClr val="FF0000"/>
                </a:solidFill>
              </a:rPr>
              <a:t>lichaam</a:t>
            </a:r>
            <a:r>
              <a:rPr lang="nl-NL" dirty="0" smtClean="0"/>
              <a:t> door geweld van buiten</a:t>
            </a:r>
          </a:p>
          <a:p>
            <a:r>
              <a:rPr lang="nl-NL" dirty="0" smtClean="0"/>
              <a:t>Voorbeelden: verkeersongelukken, verbranding, giftige stoffen, sporten, klussen kunnen letsel veroorzaken door geweld van buiten</a:t>
            </a:r>
          </a:p>
          <a:p>
            <a:r>
              <a:rPr lang="nl-NL" dirty="0" smtClean="0"/>
              <a:t>Schade door geweld hoeft niet altijd lichamelijk te zijn.</a:t>
            </a:r>
          </a:p>
          <a:p>
            <a:r>
              <a:rPr lang="nl-NL" dirty="0" smtClean="0"/>
              <a:t>Geweld kan ook psychische schade veroorzaken, of allebei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8803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113</TotalTime>
  <Words>667</Words>
  <Application>Microsoft Office PowerPoint</Application>
  <PresentationFormat>Breedbeeld</PresentationFormat>
  <Paragraphs>79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Garamond</vt:lpstr>
      <vt:lpstr>Times New Roman</vt:lpstr>
      <vt:lpstr>Organisch</vt:lpstr>
      <vt:lpstr>Planning</vt:lpstr>
      <vt:lpstr>Pathologie</vt:lpstr>
      <vt:lpstr>Inhoud thema</vt:lpstr>
      <vt:lpstr>2.1 Het begrip ziekte </vt:lpstr>
      <vt:lpstr>De kijk op ziekte afhankelijk van cultuur, godsdienst en beleving</vt:lpstr>
      <vt:lpstr>2.1.1 Ziek</vt:lpstr>
      <vt:lpstr>Verschillen in cultuur en godsdienst</vt:lpstr>
      <vt:lpstr>Ziekteleer</vt:lpstr>
      <vt:lpstr>2.1.2 Letsel</vt:lpstr>
      <vt:lpstr>2.1.3 Indeling van ziekten</vt:lpstr>
      <vt:lpstr>2.1.4 Lichamelijk en geestelijke ziekte</vt:lpstr>
      <vt:lpstr>Huisarts of specialist</vt:lpstr>
      <vt:lpstr>2.1.5 Indeling ziekte naar medische specialisme</vt:lpstr>
      <vt:lpstr>2.1.6 Indeling ziekte naar doelgroep</vt:lpstr>
      <vt:lpstr>2.1.7 Ziekte en statistiek </vt:lpstr>
      <vt:lpstr>Maken opdrachten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Pathlogie</dc:title>
  <dc:creator>Toon Groen</dc:creator>
  <cp:lastModifiedBy>Toon Groen</cp:lastModifiedBy>
  <cp:revision>14</cp:revision>
  <dcterms:created xsi:type="dcterms:W3CDTF">2019-10-06T18:52:52Z</dcterms:created>
  <dcterms:modified xsi:type="dcterms:W3CDTF">2019-10-07T12:30:29Z</dcterms:modified>
</cp:coreProperties>
</file>