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58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120" y="299008"/>
            <a:ext cx="1790700" cy="25527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1021" y="2367466"/>
            <a:ext cx="7766936" cy="1646302"/>
          </a:xfrm>
        </p:spPr>
        <p:txBody>
          <a:bodyPr/>
          <a:lstStyle/>
          <a:p>
            <a:r>
              <a:rPr lang="nl-NL" dirty="0" smtClean="0"/>
              <a:t>Organisatiekunde </a:t>
            </a:r>
            <a:br>
              <a:rPr lang="nl-NL" dirty="0" smtClean="0"/>
            </a:br>
            <a:r>
              <a:rPr lang="nl-NL" dirty="0" smtClean="0"/>
              <a:t>(deel 2)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76884" y="4181462"/>
            <a:ext cx="7766936" cy="1096899"/>
          </a:xfrm>
        </p:spPr>
        <p:txBody>
          <a:bodyPr/>
          <a:lstStyle/>
          <a:p>
            <a:r>
              <a:rPr lang="nl-NL" dirty="0" smtClean="0"/>
              <a:t>Les 1 | LP9</a:t>
            </a:r>
          </a:p>
          <a:p>
            <a:r>
              <a:rPr lang="nl-NL" dirty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2019-2020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196" y="1178992"/>
            <a:ext cx="1771650" cy="25812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27312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51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20.2 Vaardigheden relatiebeheer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94383"/>
            <a:ext cx="8596668" cy="3880773"/>
          </a:xfrm>
        </p:spPr>
        <p:txBody>
          <a:bodyPr/>
          <a:lstStyle/>
          <a:p>
            <a:r>
              <a:rPr lang="nl-NL" dirty="0" smtClean="0"/>
              <a:t>Welke vaardigheden zijn belangrijk in het relatiebeheer?</a:t>
            </a:r>
          </a:p>
          <a:p>
            <a:r>
              <a:rPr lang="nl-NL" dirty="0" smtClean="0"/>
              <a:t>Communicatief vaardig (relaties kunnen onderhouden)</a:t>
            </a:r>
          </a:p>
          <a:p>
            <a:r>
              <a:rPr lang="nl-NL" dirty="0" smtClean="0"/>
              <a:t>Goed geïnformeerd over instellingen en beleid(</a:t>
            </a:r>
            <a:r>
              <a:rPr lang="nl-NL" dirty="0" err="1" smtClean="0"/>
              <a:t>skeuzen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Representativiteit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719" y="2815183"/>
            <a:ext cx="5711281" cy="404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956" y="3381317"/>
            <a:ext cx="3938044" cy="34766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16.1 / 16.2 (PW2) 	</a:t>
            </a:r>
            <a:r>
              <a:rPr lang="nl-NL" dirty="0"/>
              <a:t>O</a:t>
            </a:r>
            <a:r>
              <a:rPr lang="nl-NL" dirty="0" smtClean="0"/>
              <a:t>verleg</a:t>
            </a:r>
            <a:br>
              <a:rPr lang="nl-NL" dirty="0" smtClean="0"/>
            </a:br>
            <a:r>
              <a:rPr lang="nl-NL" dirty="0" smtClean="0"/>
              <a:t>17.1 / 17.2 (MZ2) 	Overleg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5306423"/>
          </a:xfrm>
        </p:spPr>
        <p:txBody>
          <a:bodyPr>
            <a:normAutofit/>
          </a:bodyPr>
          <a:lstStyle/>
          <a:p>
            <a:r>
              <a:rPr lang="nl-NL" dirty="0" smtClean="0"/>
              <a:t>Overleg: georganiseerde bijeenkomst van meerdere mensen</a:t>
            </a:r>
          </a:p>
          <a:p>
            <a:r>
              <a:rPr lang="nl-NL" dirty="0" smtClean="0"/>
              <a:t>Vergaderen (uitwisselen van info over uiteenlopende onderwerpen)</a:t>
            </a:r>
          </a:p>
          <a:p>
            <a:r>
              <a:rPr lang="nl-NL" dirty="0" smtClean="0"/>
              <a:t>Je maakt als (aankomend) medewerker deel uit van team</a:t>
            </a:r>
          </a:p>
          <a:p>
            <a:r>
              <a:rPr lang="nl-NL" dirty="0" smtClean="0"/>
              <a:t>Teamoverleg: afstemmen van werkzaamheden </a:t>
            </a:r>
          </a:p>
          <a:p>
            <a:r>
              <a:rPr lang="nl-NL" dirty="0" smtClean="0"/>
              <a:t>Vergadering of overleg wordt door elkaar gebruikt (overleg is breder)</a:t>
            </a:r>
          </a:p>
          <a:p>
            <a:r>
              <a:rPr lang="nl-NL" dirty="0" smtClean="0"/>
              <a:t>Overleg (in de zin van vergadering) is vaak gekoppeld aan soort overleg:</a:t>
            </a:r>
          </a:p>
          <a:p>
            <a:pPr>
              <a:buFontTx/>
              <a:buChar char="-"/>
            </a:pPr>
            <a:r>
              <a:rPr lang="nl-NL" dirty="0" smtClean="0"/>
              <a:t>Clientbespreking</a:t>
            </a:r>
          </a:p>
          <a:p>
            <a:pPr>
              <a:buFontTx/>
              <a:buChar char="-"/>
            </a:pPr>
            <a:r>
              <a:rPr lang="nl-NL" dirty="0" smtClean="0"/>
              <a:t>Teamoverleg</a:t>
            </a:r>
          </a:p>
          <a:p>
            <a:pPr>
              <a:buFontTx/>
              <a:buChar char="-"/>
            </a:pPr>
            <a:r>
              <a:rPr lang="nl-NL" dirty="0" smtClean="0"/>
              <a:t>Afdelingsoverleg</a:t>
            </a:r>
          </a:p>
          <a:p>
            <a:pPr>
              <a:buFontTx/>
              <a:buChar char="-"/>
            </a:pPr>
            <a:r>
              <a:rPr lang="nl-NL" dirty="0" smtClean="0"/>
              <a:t>Managementoverleg </a:t>
            </a:r>
          </a:p>
          <a:p>
            <a:pPr>
              <a:buFontTx/>
              <a:buChar char="-"/>
            </a:pPr>
            <a:r>
              <a:rPr lang="nl-NL" dirty="0" smtClean="0"/>
              <a:t>Etc.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86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Overlegvormen kennen meerdere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10204026" cy="568234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Info uitwisselen</a:t>
            </a:r>
          </a:p>
          <a:p>
            <a:r>
              <a:rPr lang="nl-NL" dirty="0" smtClean="0"/>
              <a:t>Discussiëren</a:t>
            </a:r>
          </a:p>
          <a:p>
            <a:r>
              <a:rPr lang="nl-NL" dirty="0" smtClean="0"/>
              <a:t>Besluiten nemen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Dat kan in:</a:t>
            </a:r>
          </a:p>
          <a:p>
            <a:pPr>
              <a:buFontTx/>
              <a:buChar char="-"/>
            </a:pPr>
            <a:r>
              <a:rPr lang="nl-NL" dirty="0" smtClean="0"/>
              <a:t>Werkoverleg</a:t>
            </a:r>
          </a:p>
          <a:p>
            <a:pPr>
              <a:buFontTx/>
              <a:buChar char="-"/>
            </a:pPr>
            <a:r>
              <a:rPr lang="nl-NL" dirty="0" smtClean="0"/>
              <a:t>Managementoverleg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Overlegvormen met gedeeltelijke verantwoordelijkheid:</a:t>
            </a:r>
          </a:p>
          <a:p>
            <a:pPr>
              <a:buFontTx/>
              <a:buChar char="-"/>
            </a:pPr>
            <a:r>
              <a:rPr lang="nl-NL" dirty="0" smtClean="0"/>
              <a:t>Teamoverleg</a:t>
            </a:r>
          </a:p>
          <a:p>
            <a:pPr>
              <a:buFontTx/>
              <a:buChar char="-"/>
            </a:pPr>
            <a:r>
              <a:rPr lang="nl-NL" dirty="0" smtClean="0"/>
              <a:t>Leerlingbespreking</a:t>
            </a:r>
          </a:p>
          <a:p>
            <a:pPr>
              <a:buFontTx/>
              <a:buChar char="-"/>
            </a:pPr>
            <a:r>
              <a:rPr lang="nl-NL" dirty="0" smtClean="0"/>
              <a:t>Groepsoverleg</a:t>
            </a:r>
          </a:p>
          <a:p>
            <a:pPr>
              <a:buFontTx/>
              <a:buChar char="-"/>
            </a:pPr>
            <a:r>
              <a:rPr lang="nl-NL" dirty="0" smtClean="0"/>
              <a:t>Ondernemingsraad</a:t>
            </a:r>
          </a:p>
          <a:p>
            <a:pPr>
              <a:buFontTx/>
              <a:buChar char="-"/>
            </a:pPr>
            <a:r>
              <a:rPr lang="nl-NL" dirty="0" smtClean="0"/>
              <a:t>Ouderraad </a:t>
            </a:r>
          </a:p>
          <a:p>
            <a:pPr>
              <a:buFontTx/>
              <a:buChar char="-"/>
            </a:pPr>
            <a:r>
              <a:rPr lang="nl-NL" dirty="0" smtClean="0"/>
              <a:t>Cliëntenraad</a:t>
            </a:r>
          </a:p>
          <a:p>
            <a:pPr>
              <a:buFontTx/>
              <a:buChar char="-"/>
            </a:pPr>
            <a:r>
              <a:rPr lang="nl-NL" dirty="0" smtClean="0"/>
              <a:t>Extern overleg (</a:t>
            </a:r>
            <a:r>
              <a:rPr lang="nl-NL" dirty="0" err="1" smtClean="0"/>
              <a:t>mdo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6658" t="14910" r="11671" b="24950"/>
          <a:stretch/>
        </p:blipFill>
        <p:spPr>
          <a:xfrm>
            <a:off x="10212977" y="3513909"/>
            <a:ext cx="2024743" cy="343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1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formeel / informeel overleg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405120"/>
          </a:xfrm>
        </p:spPr>
        <p:txBody>
          <a:bodyPr>
            <a:normAutofit/>
          </a:bodyPr>
          <a:lstStyle/>
          <a:p>
            <a:r>
              <a:rPr lang="nl-NL" dirty="0" smtClean="0"/>
              <a:t>Formeel overleg: nogal gestructureerd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Uitnodiging vooraf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Voorzitter/notulist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Afsprakenlijst / besluitenlijst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Informeel overleg: meer ad-hoc punten samen ‘aftikken’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Gesprek met collega’s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Tijdens pauze / wandelgangen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Wat houdt je bezig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Niet officieel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851" y="0"/>
            <a:ext cx="3854150" cy="28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7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Vooroverleg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Wordt gevoerd ter voorbereiding op het daadwerkelijke overleg.</a:t>
            </a:r>
          </a:p>
          <a:p>
            <a:r>
              <a:rPr lang="nl-NL" dirty="0" smtClean="0"/>
              <a:t>Reden hiervoor zijn:</a:t>
            </a:r>
          </a:p>
          <a:p>
            <a:pPr>
              <a:buFontTx/>
              <a:buChar char="-"/>
            </a:pPr>
            <a:r>
              <a:rPr lang="nl-NL" dirty="0" smtClean="0"/>
              <a:t>Veelheid van meningen / standpunten</a:t>
            </a:r>
          </a:p>
          <a:p>
            <a:pPr>
              <a:buFontTx/>
              <a:buChar char="-"/>
            </a:pPr>
            <a:r>
              <a:rPr lang="nl-NL" dirty="0" smtClean="0"/>
              <a:t>Ordeloosheid tijdens het daadwerkelijke overleg voorkomen</a:t>
            </a:r>
          </a:p>
          <a:p>
            <a:pPr>
              <a:buFontTx/>
              <a:buChar char="-"/>
            </a:pPr>
            <a:r>
              <a:rPr lang="nl-NL" dirty="0" smtClean="0"/>
              <a:t>Beperken van het aantal deelnemers (bijvoorbeeld gesprek ondersteuningsplan)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326" y="3051818"/>
            <a:ext cx="4850674" cy="384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4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16.2 (PW2) Soorten vergaderingen</a:t>
            </a:r>
            <a:br>
              <a:rPr lang="nl-NL" dirty="0" smtClean="0"/>
            </a:br>
            <a:r>
              <a:rPr lang="nl-NL" dirty="0" smtClean="0"/>
              <a:t>17.2 (MZ2) Overlegmomenten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906417"/>
          </a:xfrm>
        </p:spPr>
        <p:txBody>
          <a:bodyPr/>
          <a:lstStyle/>
          <a:p>
            <a:r>
              <a:rPr lang="nl-NL" dirty="0" smtClean="0"/>
              <a:t>Informatieve vergadering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Geven en verkrijgen van info over onderwerp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veel ruimte voor vragen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Minder ruimte voor discussie</a:t>
            </a:r>
          </a:p>
          <a:p>
            <a:r>
              <a:rPr lang="nl-NL" dirty="0" smtClean="0"/>
              <a:t>Instructievergadering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Inlichten van deelnemers over vastgelegde onderwerpen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Wel uitleg vragen over je taak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Geen discussie over de activiteiten</a:t>
            </a:r>
          </a:p>
          <a:p>
            <a:r>
              <a:rPr lang="nl-NL" dirty="0" smtClean="0"/>
              <a:t>Brainstorm(sessie)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Uitwisselen van ideeën en creativiteit, zonder besluitvorming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876" y="4121063"/>
            <a:ext cx="3879124" cy="273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/>
          <a:lstStyle/>
          <a:p>
            <a:r>
              <a:rPr lang="nl-NL" dirty="0" smtClean="0"/>
              <a:t>Meningsvormende vergadering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Meningen laten vormen en draagvlak </a:t>
            </a:r>
            <a:r>
              <a:rPr lang="nl-NL" dirty="0" err="1" smtClean="0"/>
              <a:t>creeren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Veel discussie (standpunten toelichten)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Besluiten hoeven nog niet te vallen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Besluitvormende vergadering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Besluiten nemen over voorstellen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Keuze wordt gemaakt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BOB-model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Beelvorming, oordeelsvorming en besluitvorming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326" y="4107115"/>
            <a:ext cx="4850674" cy="275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7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465" y="1886016"/>
            <a:ext cx="4383404" cy="458458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óf</a:t>
            </a:r>
            <a:r>
              <a:rPr lang="nl-NL" dirty="0" smtClean="0"/>
              <a:t> Pedagogisch Werk</a:t>
            </a:r>
          </a:p>
          <a:p>
            <a:r>
              <a:rPr lang="nl-NL" dirty="0" smtClean="0"/>
              <a:t>Klik door naar het boek:</a:t>
            </a:r>
          </a:p>
          <a:p>
            <a:r>
              <a:rPr lang="nl-NL" dirty="0" smtClean="0"/>
              <a:t>MZ-2 thema 17 opdracht 1, 3 &amp; 6 </a:t>
            </a:r>
            <a:r>
              <a:rPr lang="nl-NL" u="sng" dirty="0" smtClean="0"/>
              <a:t>óf </a:t>
            </a:r>
          </a:p>
          <a:p>
            <a:r>
              <a:rPr lang="nl-NL" dirty="0" smtClean="0"/>
              <a:t>PW-2 thema 16 opdracht 2, 3 &amp; 4</a:t>
            </a:r>
          </a:p>
          <a:p>
            <a:r>
              <a:rPr lang="nl-NL" dirty="0" smtClean="0"/>
              <a:t>PW-4 studenten gaan nu naar hiernaast en krijgen nog extra uitleg</a:t>
            </a:r>
          </a:p>
          <a:p>
            <a:r>
              <a:rPr lang="nl-NL" dirty="0" smtClean="0"/>
              <a:t>Zij gaan daarna verder met opdracht 3 &amp; 4 van boek GPM Th 20</a:t>
            </a:r>
          </a:p>
          <a:p>
            <a:r>
              <a:rPr lang="nl-NL" dirty="0" smtClean="0"/>
              <a:t>Sla je opdrachten goed op in je pc, is aan het eind LP 9 je                       bewijs van inzet en voorwaarde om de toets te kunnen halen.</a:t>
            </a:r>
          </a:p>
          <a:p>
            <a:r>
              <a:rPr lang="nl-NL" dirty="0" smtClean="0"/>
              <a:t>Aan het eind van de les bespreken we de opdrachten na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3595" y="4140927"/>
            <a:ext cx="3838406" cy="271707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GPM thema 20 Relatiebeheer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Relatiebeheer; opbouwen / onderhouden van contacten met personen en organisaties</a:t>
            </a:r>
          </a:p>
          <a:p>
            <a:r>
              <a:rPr lang="nl-NL" dirty="0" smtClean="0"/>
              <a:t>Gezicht van de organisatie</a:t>
            </a:r>
          </a:p>
          <a:p>
            <a:r>
              <a:rPr lang="nl-NL" dirty="0" smtClean="0"/>
              <a:t>Welke instelling is waar verantwoordelijk voor </a:t>
            </a:r>
          </a:p>
          <a:p>
            <a:r>
              <a:rPr lang="nl-NL" dirty="0" smtClean="0"/>
              <a:t>Waarom is dat belangrijk om te weten?</a:t>
            </a:r>
          </a:p>
          <a:p>
            <a:r>
              <a:rPr lang="nl-NL" dirty="0" smtClean="0"/>
              <a:t>Om cliënten goed te kunnen (door)verwijzen</a:t>
            </a:r>
          </a:p>
          <a:p>
            <a:r>
              <a:rPr lang="nl-NL" dirty="0" smtClean="0"/>
              <a:t>Telefonisch per mail en persoonlijk contact met (nieuwe) netwerkpartners</a:t>
            </a:r>
          </a:p>
          <a:p>
            <a:r>
              <a:rPr lang="nl-NL" dirty="0" smtClean="0"/>
              <a:t>Vriendelijk, betrouwbaar en daadkrachtig</a:t>
            </a:r>
          </a:p>
          <a:p>
            <a:r>
              <a:rPr lang="nl-NL" dirty="0" smtClean="0"/>
              <a:t>Rapporteren</a:t>
            </a:r>
          </a:p>
          <a:p>
            <a:r>
              <a:rPr lang="nl-NL" dirty="0" smtClean="0"/>
              <a:t>Nieuwsbrieven schrijven, </a:t>
            </a:r>
            <a:r>
              <a:rPr lang="nl-NL" dirty="0" err="1" smtClean="0"/>
              <a:t>social</a:t>
            </a:r>
            <a:r>
              <a:rPr lang="nl-NL" dirty="0" smtClean="0"/>
              <a:t> media, netwerkbijeenkomsten opzetten</a:t>
            </a:r>
          </a:p>
          <a:p>
            <a:r>
              <a:rPr lang="nl-NL" dirty="0" smtClean="0"/>
              <a:t>Subsidies aanvragen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759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472CF1-CACE-4D4D-BB8D-147B05C007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9E7215-0ACE-4E29-9B8F-773519A00B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38593D-540E-4145-8D4F-74D19573CE1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453</TotalTime>
  <Words>463</Words>
  <Application>Microsoft Office PowerPoint</Application>
  <PresentationFormat>Breedbeeld</PresentationFormat>
  <Paragraphs>96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Organisatiekunde  (deel 2)</vt:lpstr>
      <vt:lpstr>16.1 / 16.2 (PW2)  Overleg 17.1 / 17.2 (MZ2)  Overleg</vt:lpstr>
      <vt:lpstr>Overlegvormen kennen meerdere doelen</vt:lpstr>
      <vt:lpstr>Verschil formeel / informeel overleg</vt:lpstr>
      <vt:lpstr>Vooroverleg</vt:lpstr>
      <vt:lpstr>16.2 (PW2) Soorten vergaderingen 17.2 (MZ2) Overlegmomenten</vt:lpstr>
      <vt:lpstr>PowerPoint-presentatie</vt:lpstr>
      <vt:lpstr>Angerenstein</vt:lpstr>
      <vt:lpstr>GPM thema 20 Relatiebeheer</vt:lpstr>
      <vt:lpstr>20.2 Vaardigheden relatiebeheer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17</cp:revision>
  <dcterms:created xsi:type="dcterms:W3CDTF">2019-09-18T18:37:33Z</dcterms:created>
  <dcterms:modified xsi:type="dcterms:W3CDTF">2019-09-19T14:01:47Z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