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4"/>
  </p:sldMasterIdLst>
  <p:sldIdLst>
    <p:sldId id="257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58" r:id="rId21"/>
    <p:sldId id="274" r:id="rId22"/>
    <p:sldId id="275" r:id="rId23"/>
    <p:sldId id="276" r:id="rId24"/>
    <p:sldId id="277" r:id="rId25"/>
    <p:sldId id="278" r:id="rId2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sp>
          <p:nvSpPr>
            <p:cNvPr id="15" name="Freeform 14"/>
            <p:cNvSpPr/>
            <p:nvPr/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9/26/2019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9/26/2019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9/26/2019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9/26/2019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9/26/2019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9/26/2019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9/26/2019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9/26/2019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9/26/2019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5" r:id="rId2"/>
    <p:sldLayoutId id="2147483651" r:id="rId3"/>
    <p:sldLayoutId id="2147483666" r:id="rId4"/>
    <p:sldLayoutId id="2147483653" r:id="rId5"/>
    <p:sldLayoutId id="2147483654" r:id="rId6"/>
    <p:sldLayoutId id="2147483655" r:id="rId7"/>
    <p:sldLayoutId id="2147483667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Afbeelding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92120" y="299008"/>
            <a:ext cx="1790700" cy="255270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2121021" y="2367466"/>
            <a:ext cx="7766936" cy="1646302"/>
          </a:xfrm>
        </p:spPr>
        <p:txBody>
          <a:bodyPr/>
          <a:lstStyle/>
          <a:p>
            <a:r>
              <a:rPr lang="nl-NL" dirty="0" smtClean="0"/>
              <a:t>Organisatiekunde </a:t>
            </a:r>
            <a:br>
              <a:rPr lang="nl-NL" dirty="0" smtClean="0"/>
            </a:br>
            <a:r>
              <a:rPr lang="nl-NL" dirty="0" smtClean="0"/>
              <a:t>(deel 2)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676884" y="4181462"/>
            <a:ext cx="7766936" cy="1096899"/>
          </a:xfrm>
        </p:spPr>
        <p:txBody>
          <a:bodyPr/>
          <a:lstStyle/>
          <a:p>
            <a:r>
              <a:rPr lang="nl-NL" dirty="0" smtClean="0"/>
              <a:t>Les 2 | LP9</a:t>
            </a:r>
          </a:p>
          <a:p>
            <a:r>
              <a:rPr lang="nl-NL" dirty="0"/>
              <a:t>3</a:t>
            </a:r>
            <a:r>
              <a:rPr lang="nl-NL" baseline="30000" dirty="0" smtClean="0"/>
              <a:t>e</a:t>
            </a:r>
            <a:r>
              <a:rPr lang="nl-NL" dirty="0" smtClean="0"/>
              <a:t> </a:t>
            </a:r>
            <a:r>
              <a:rPr lang="nl-NL" dirty="0" err="1" smtClean="0"/>
              <a:t>jaars</a:t>
            </a:r>
            <a:r>
              <a:rPr lang="nl-NL" dirty="0" smtClean="0"/>
              <a:t> 2019-2020</a:t>
            </a:r>
            <a:endParaRPr lang="nl-NL" dirty="0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35196" y="1178992"/>
            <a:ext cx="1771650" cy="2581275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2327312"/>
            <a:ext cx="1790700" cy="2552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7615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88227" y="2590800"/>
            <a:ext cx="4767944" cy="4098069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Rondvraag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270000"/>
            <a:ext cx="8596668" cy="3880773"/>
          </a:xfrm>
        </p:spPr>
        <p:txBody>
          <a:bodyPr/>
          <a:lstStyle/>
          <a:p>
            <a:r>
              <a:rPr lang="nl-NL" dirty="0" smtClean="0"/>
              <a:t>Een laatste opmerking of vraag per deelnemer (de klok rond)</a:t>
            </a:r>
          </a:p>
          <a:p>
            <a:r>
              <a:rPr lang="nl-NL" dirty="0" smtClean="0"/>
              <a:t>Mag niet gaan over eerdere punten</a:t>
            </a:r>
          </a:p>
          <a:p>
            <a:r>
              <a:rPr lang="nl-NL" dirty="0" smtClean="0"/>
              <a:t>Je kunt wel nieuwe punten voor volgende vergadering aandragen</a:t>
            </a:r>
          </a:p>
          <a:p>
            <a:r>
              <a:rPr lang="nl-NL" dirty="0" smtClean="0"/>
              <a:t>Discussie voeren over een rondvraag is ‘</a:t>
            </a:r>
            <a:r>
              <a:rPr lang="nl-NL" dirty="0" err="1" smtClean="0"/>
              <a:t>not</a:t>
            </a:r>
            <a:r>
              <a:rPr lang="nl-NL" dirty="0" smtClean="0"/>
              <a:t> </a:t>
            </a:r>
            <a:r>
              <a:rPr lang="nl-NL" dirty="0" err="1" smtClean="0"/>
              <a:t>done</a:t>
            </a:r>
            <a:r>
              <a:rPr lang="nl-NL" dirty="0" smtClean="0"/>
              <a:t>’</a:t>
            </a:r>
          </a:p>
          <a:p>
            <a:r>
              <a:rPr lang="nl-NL" dirty="0" smtClean="0"/>
              <a:t>Ervaring leert dat het vaak wel uitmondt in nieuwe discussies</a:t>
            </a:r>
          </a:p>
          <a:p>
            <a:r>
              <a:rPr lang="nl-NL" dirty="0" smtClean="0"/>
              <a:t>Vertel dat je gaat trouwen</a:t>
            </a:r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4401100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Sluiting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270000"/>
            <a:ext cx="8596668" cy="3880773"/>
          </a:xfrm>
        </p:spPr>
        <p:txBody>
          <a:bodyPr/>
          <a:lstStyle/>
          <a:p>
            <a:r>
              <a:rPr lang="nl-NL" dirty="0" smtClean="0"/>
              <a:t>Controleer afspraken met notulist</a:t>
            </a:r>
          </a:p>
          <a:p>
            <a:r>
              <a:rPr lang="nl-NL" dirty="0" smtClean="0"/>
              <a:t>Bedank aanwezigen</a:t>
            </a:r>
          </a:p>
          <a:p>
            <a:r>
              <a:rPr lang="nl-NL" dirty="0" smtClean="0"/>
              <a:t>Spreek nieuwe datum + tijd af</a:t>
            </a:r>
          </a:p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84664" y="2910023"/>
            <a:ext cx="5056550" cy="37875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12181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Rol voorzitter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270000"/>
            <a:ext cx="8596668" cy="5588000"/>
          </a:xfrm>
        </p:spPr>
        <p:txBody>
          <a:bodyPr>
            <a:normAutofit/>
          </a:bodyPr>
          <a:lstStyle/>
          <a:p>
            <a:r>
              <a:rPr lang="nl-NL" dirty="0" smtClean="0"/>
              <a:t>Vergadering ordelijk laten verlopen</a:t>
            </a:r>
          </a:p>
          <a:p>
            <a:r>
              <a:rPr lang="nl-NL" dirty="0" smtClean="0"/>
              <a:t>Goede voorbereiding (agenda opstellen met themapunten)</a:t>
            </a:r>
          </a:p>
          <a:p>
            <a:r>
              <a:rPr lang="nl-NL" dirty="0" smtClean="0"/>
              <a:t>Urgentie punten benoemen </a:t>
            </a:r>
          </a:p>
          <a:p>
            <a:r>
              <a:rPr lang="nl-NL" dirty="0" smtClean="0"/>
              <a:t>Thema’s goed voorbereiden (+tijdsindeling)</a:t>
            </a:r>
          </a:p>
          <a:p>
            <a:r>
              <a:rPr lang="nl-NL" dirty="0" smtClean="0"/>
              <a:t>Evt. gastspreker uitnodigen</a:t>
            </a:r>
          </a:p>
          <a:p>
            <a:r>
              <a:rPr lang="nl-NL" dirty="0" smtClean="0"/>
              <a:t>Datum/tijd/ruimte + uitnodigingen (</a:t>
            </a:r>
            <a:r>
              <a:rPr lang="nl-NL" dirty="0" err="1" smtClean="0"/>
              <a:t>agenda’s+notulen</a:t>
            </a:r>
            <a:r>
              <a:rPr lang="nl-NL" dirty="0" smtClean="0"/>
              <a:t>) tijdig versturen</a:t>
            </a:r>
          </a:p>
          <a:p>
            <a:r>
              <a:rPr lang="nl-NL" dirty="0" smtClean="0"/>
              <a:t>Op tijd starten en agenda volgen</a:t>
            </a:r>
          </a:p>
          <a:p>
            <a:r>
              <a:rPr lang="nl-NL" dirty="0" smtClean="0"/>
              <a:t>Discussie leiden plus samenvatten</a:t>
            </a:r>
          </a:p>
          <a:p>
            <a:r>
              <a:rPr lang="nl-NL" dirty="0" smtClean="0"/>
              <a:t>Deelnemers stimuleren gelijkmatig het woord geven</a:t>
            </a:r>
          </a:p>
          <a:p>
            <a:r>
              <a:rPr lang="nl-NL" dirty="0" smtClean="0"/>
              <a:t>Doel voor ogen houden en zogen voor efficiënte besluitvorming</a:t>
            </a:r>
          </a:p>
          <a:p>
            <a:r>
              <a:rPr lang="nl-NL" dirty="0" smtClean="0"/>
              <a:t>Ruimte netjes achterlaten</a:t>
            </a:r>
          </a:p>
          <a:p>
            <a:r>
              <a:rPr lang="nl-NL" dirty="0" smtClean="0"/>
              <a:t>Napraten?</a:t>
            </a:r>
          </a:p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90857" y="3746019"/>
            <a:ext cx="3701143" cy="31119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84110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Taak notulist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270000"/>
            <a:ext cx="8596668" cy="3880773"/>
          </a:xfrm>
        </p:spPr>
        <p:txBody>
          <a:bodyPr/>
          <a:lstStyle/>
          <a:p>
            <a:r>
              <a:rPr lang="nl-NL" dirty="0" smtClean="0"/>
              <a:t>Notulen maken (voor vergadering eerdere notulen doorlezen)</a:t>
            </a:r>
          </a:p>
          <a:p>
            <a:r>
              <a:rPr lang="nl-NL" dirty="0" smtClean="0"/>
              <a:t>Agenda vooraf goed doornemen</a:t>
            </a:r>
          </a:p>
          <a:p>
            <a:r>
              <a:rPr lang="nl-NL" dirty="0" smtClean="0"/>
              <a:t>Notulist naast voorzitter, waarom?</a:t>
            </a:r>
          </a:p>
          <a:p>
            <a:endParaRPr lang="nl-NL" dirty="0" smtClean="0"/>
          </a:p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35541" y="3386197"/>
            <a:ext cx="3972333" cy="29754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06186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Functie notulen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270000"/>
            <a:ext cx="8596668" cy="3880773"/>
          </a:xfrm>
        </p:spPr>
        <p:txBody>
          <a:bodyPr/>
          <a:lstStyle/>
          <a:p>
            <a:r>
              <a:rPr lang="nl-NL" dirty="0" smtClean="0"/>
              <a:t>Middel om mensen te informeren</a:t>
            </a:r>
          </a:p>
          <a:p>
            <a:r>
              <a:rPr lang="nl-NL" dirty="0" smtClean="0"/>
              <a:t>Geheugensteun</a:t>
            </a:r>
          </a:p>
          <a:p>
            <a:r>
              <a:rPr lang="nl-NL" dirty="0" smtClean="0"/>
              <a:t>Gemaakte afspraken zijn achteraf terug te lezen</a:t>
            </a:r>
          </a:p>
          <a:p>
            <a:r>
              <a:rPr lang="nl-NL" dirty="0" smtClean="0"/>
              <a:t>Taken zijn bijvoorbeeld verdeeld en vastgelegd (met naam en toenaam) in notulen</a:t>
            </a:r>
          </a:p>
          <a:p>
            <a:r>
              <a:rPr lang="nl-NL" dirty="0" smtClean="0"/>
              <a:t>Woordelijk verslag kan ook in plaats van notulen</a:t>
            </a:r>
          </a:p>
          <a:p>
            <a:r>
              <a:rPr lang="nl-NL" dirty="0" smtClean="0"/>
              <a:t>Afspraken vastleggen kan met: besluitenlijst of actielijst</a:t>
            </a:r>
          </a:p>
          <a:p>
            <a:r>
              <a:rPr lang="nl-NL" dirty="0" smtClean="0"/>
              <a:t>Daarin: wie gaat welke actie uitvoeren en wanneer is het klaar</a:t>
            </a:r>
          </a:p>
          <a:p>
            <a:r>
              <a:rPr lang="nl-NL" dirty="0" smtClean="0"/>
              <a:t>Besluitlijst komt voor in combinatie met notulen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21302" y="374650"/>
            <a:ext cx="2552700" cy="1790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83792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Eisen notulen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270000"/>
            <a:ext cx="8596668" cy="3880773"/>
          </a:xfrm>
        </p:spPr>
        <p:txBody>
          <a:bodyPr/>
          <a:lstStyle/>
          <a:p>
            <a:r>
              <a:rPr lang="nl-NL" dirty="0" smtClean="0"/>
              <a:t>Volledig</a:t>
            </a:r>
          </a:p>
          <a:p>
            <a:r>
              <a:rPr lang="nl-NL" dirty="0" smtClean="0"/>
              <a:t>Beknopt</a:t>
            </a:r>
          </a:p>
          <a:p>
            <a:r>
              <a:rPr lang="nl-NL" dirty="0" smtClean="0"/>
              <a:t>Objectief (dus geen mening van notulist)</a:t>
            </a:r>
          </a:p>
          <a:p>
            <a:r>
              <a:rPr lang="nl-NL" dirty="0" smtClean="0"/>
              <a:t>Overzichtelijk</a:t>
            </a:r>
          </a:p>
          <a:p>
            <a:r>
              <a:rPr lang="nl-NL" dirty="0" smtClean="0"/>
              <a:t>Leesbaar</a:t>
            </a:r>
          </a:p>
          <a:p>
            <a:r>
              <a:rPr lang="nl-NL" dirty="0" smtClean="0"/>
              <a:t>Correct Nederlands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12586" y="3315293"/>
            <a:ext cx="3820477" cy="33728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17154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Indeling notulen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270000"/>
            <a:ext cx="8596668" cy="5538651"/>
          </a:xfrm>
        </p:spPr>
        <p:txBody>
          <a:bodyPr>
            <a:normAutofit/>
          </a:bodyPr>
          <a:lstStyle/>
          <a:p>
            <a:r>
              <a:rPr lang="nl-NL" dirty="0" smtClean="0"/>
              <a:t>Kop (wat hoort daarin?)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Naam van de vergadering,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Datum,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/>
              <a:t>P</a:t>
            </a:r>
            <a:r>
              <a:rPr lang="nl-NL" dirty="0" smtClean="0"/>
              <a:t>laats,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/>
              <a:t>A</a:t>
            </a:r>
            <a:r>
              <a:rPr lang="nl-NL" dirty="0" smtClean="0"/>
              <a:t>an- en afwezigen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/>
              <a:t>V</a:t>
            </a:r>
            <a:r>
              <a:rPr lang="nl-NL" dirty="0" smtClean="0"/>
              <a:t>ergaderdoel</a:t>
            </a:r>
          </a:p>
          <a:p>
            <a:r>
              <a:rPr lang="nl-NL" dirty="0" smtClean="0"/>
              <a:t>Vergaderinhoud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Uitwerking vergaderpunten, agendapunten apart noemen</a:t>
            </a:r>
          </a:p>
          <a:p>
            <a:r>
              <a:rPr lang="nl-NL" dirty="0" smtClean="0"/>
              <a:t>Afsluiting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Vaststellen van vervolgdatum volgende vergadering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Slotzin: De voorzitter sluit de vergadering om 22.00 uur</a:t>
            </a:r>
          </a:p>
          <a:p>
            <a:r>
              <a:rPr lang="nl-NL" dirty="0" smtClean="0"/>
              <a:t>Besluitenlijst of actielijst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8380" y="963793"/>
            <a:ext cx="3404100" cy="22652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86410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Afbeelding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77968" y="1899079"/>
            <a:ext cx="4383404" cy="4584589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709749"/>
          </a:xfrm>
        </p:spPr>
        <p:txBody>
          <a:bodyPr/>
          <a:lstStyle/>
          <a:p>
            <a:r>
              <a:rPr lang="nl-NL" dirty="0" err="1" smtClean="0"/>
              <a:t>Angerenstein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319349"/>
            <a:ext cx="8596668" cy="3880773"/>
          </a:xfrm>
        </p:spPr>
        <p:txBody>
          <a:bodyPr>
            <a:normAutofit/>
          </a:bodyPr>
          <a:lstStyle/>
          <a:p>
            <a:r>
              <a:rPr lang="nl-NL" dirty="0" smtClean="0"/>
              <a:t>Ga naar welzijn.angerenstein.nl</a:t>
            </a:r>
          </a:p>
          <a:p>
            <a:r>
              <a:rPr lang="nl-NL" dirty="0" smtClean="0"/>
              <a:t>Ga naar Maatschappelijke Zorg </a:t>
            </a:r>
            <a:r>
              <a:rPr lang="nl-NL" u="sng" dirty="0" smtClean="0"/>
              <a:t>óf</a:t>
            </a:r>
            <a:r>
              <a:rPr lang="nl-NL" dirty="0" smtClean="0"/>
              <a:t> Pedagogisch Werk</a:t>
            </a:r>
          </a:p>
          <a:p>
            <a:r>
              <a:rPr lang="nl-NL" dirty="0" smtClean="0"/>
              <a:t>Klik door naar het boek:</a:t>
            </a:r>
          </a:p>
          <a:p>
            <a:r>
              <a:rPr lang="nl-NL" dirty="0" smtClean="0"/>
              <a:t>MZ-2 thema </a:t>
            </a:r>
            <a:r>
              <a:rPr lang="nl-NL" dirty="0" smtClean="0"/>
              <a:t>17 </a:t>
            </a:r>
            <a:r>
              <a:rPr lang="nl-NL" dirty="0" smtClean="0"/>
              <a:t>opdracht </a:t>
            </a:r>
            <a:r>
              <a:rPr lang="nl-NL" dirty="0" smtClean="0"/>
              <a:t>7, 8 &amp; 9</a:t>
            </a:r>
            <a:endParaRPr lang="nl-NL" u="sng" dirty="0" smtClean="0"/>
          </a:p>
          <a:p>
            <a:r>
              <a:rPr lang="nl-NL" dirty="0" smtClean="0"/>
              <a:t>PW-2 thema </a:t>
            </a:r>
            <a:r>
              <a:rPr lang="nl-NL" dirty="0" smtClean="0"/>
              <a:t>16 </a:t>
            </a:r>
            <a:r>
              <a:rPr lang="nl-NL" dirty="0" smtClean="0"/>
              <a:t>opdracht </a:t>
            </a:r>
            <a:r>
              <a:rPr lang="nl-NL" dirty="0" smtClean="0"/>
              <a:t>5, 6 &amp; 7</a:t>
            </a:r>
            <a:endParaRPr lang="nl-NL" dirty="0" smtClean="0"/>
          </a:p>
          <a:p>
            <a:r>
              <a:rPr lang="nl-NL" dirty="0" smtClean="0"/>
              <a:t>PW-4 studenten gaan nu naar hiernaast en krijgen nog extra uitleg</a:t>
            </a:r>
          </a:p>
          <a:p>
            <a:r>
              <a:rPr lang="nl-NL" dirty="0" smtClean="0"/>
              <a:t>Zij gaan daarna verder met opdracht </a:t>
            </a:r>
            <a:r>
              <a:rPr lang="nl-NL" dirty="0" smtClean="0"/>
              <a:t>6 </a:t>
            </a:r>
            <a:r>
              <a:rPr lang="nl-NL" dirty="0" smtClean="0"/>
              <a:t>&amp; </a:t>
            </a:r>
            <a:r>
              <a:rPr lang="nl-NL" dirty="0" smtClean="0"/>
              <a:t>7 </a:t>
            </a:r>
            <a:r>
              <a:rPr lang="nl-NL" dirty="0" smtClean="0"/>
              <a:t>van boek GPM Th 20</a:t>
            </a:r>
          </a:p>
          <a:p>
            <a:r>
              <a:rPr lang="nl-NL" dirty="0" smtClean="0"/>
              <a:t>Sla je opdrachten goed op in je pc, is aan het eind LP 9 je                       bewijs van inzet en voorwaarde om de toets te kunnen halen.</a:t>
            </a:r>
          </a:p>
          <a:p>
            <a:r>
              <a:rPr lang="nl-NL" dirty="0" smtClean="0"/>
              <a:t>Aan het eind van de les bespreken we de opdrachten na</a:t>
            </a:r>
            <a:endParaRPr lang="nl-NL" dirty="0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7334" y="5442721"/>
            <a:ext cx="3905250" cy="1171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56305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20.3 Werkrelatie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270000"/>
            <a:ext cx="8596668" cy="5588000"/>
          </a:xfrm>
        </p:spPr>
        <p:txBody>
          <a:bodyPr/>
          <a:lstStyle/>
          <a:p>
            <a:r>
              <a:rPr lang="nl-NL" dirty="0" smtClean="0"/>
              <a:t>Professionele betrekking tussen twee of meer personen</a:t>
            </a:r>
          </a:p>
          <a:p>
            <a:r>
              <a:rPr lang="nl-NL" dirty="0" smtClean="0"/>
              <a:t>Goede communicatie / onderlinge werkrelatie onmisbaar</a:t>
            </a:r>
          </a:p>
          <a:p>
            <a:r>
              <a:rPr lang="nl-NL" dirty="0" smtClean="0"/>
              <a:t>Goede werkrelatie is investering door: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Respectvol met elkaar om te gaan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Gerichte aandacht te hebben voor de relatie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Neutraliteit behouden bij conflictsituaties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Organisatiedoelen in het oog te houden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Communicatieverstoringen met elkaar te bespreken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Initiatief te nemen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85463" y="0"/>
            <a:ext cx="4406537" cy="31594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69017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75668" y="1735590"/>
            <a:ext cx="3934778" cy="2857576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Netwerk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376818"/>
            <a:ext cx="9838266" cy="4579845"/>
          </a:xfrm>
        </p:spPr>
        <p:txBody>
          <a:bodyPr/>
          <a:lstStyle/>
          <a:p>
            <a:r>
              <a:rPr lang="nl-NL" dirty="0" smtClean="0"/>
              <a:t>Geheel van professionals die met elkaar verbonden zijn door </a:t>
            </a:r>
            <a:r>
              <a:rPr lang="nl-NL" dirty="0" err="1" smtClean="0"/>
              <a:t>werkgerelateerde</a:t>
            </a:r>
            <a:r>
              <a:rPr lang="nl-NL" dirty="0" smtClean="0"/>
              <a:t> zaken</a:t>
            </a:r>
          </a:p>
          <a:p>
            <a:r>
              <a:rPr lang="nl-NL" dirty="0" smtClean="0"/>
              <a:t>Instellingen, organisaties en professionals</a:t>
            </a:r>
          </a:p>
          <a:p>
            <a:r>
              <a:rPr lang="nl-NL" dirty="0" smtClean="0"/>
              <a:t>Netwerk BSO bestaat uit?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Scholen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Gemeente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Hulpverlening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GGD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Maatschappelijk werk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Buurtcoaches</a:t>
            </a:r>
          </a:p>
          <a:p>
            <a:pPr marL="0" indent="0">
              <a:buNone/>
            </a:pPr>
            <a:r>
              <a:rPr lang="nl-NL" dirty="0" smtClean="0"/>
              <a:t>Elkaar op de hoogte houden van wat er speelt. </a:t>
            </a:r>
          </a:p>
          <a:p>
            <a:pPr marL="0" indent="0">
              <a:buNone/>
            </a:pPr>
            <a:r>
              <a:rPr lang="nl-NL" dirty="0" smtClean="0"/>
              <a:t>Kost veel tijd en goede organisatie maar dat is het waard!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9699308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21318"/>
          <a:stretch/>
        </p:blipFill>
        <p:spPr>
          <a:xfrm>
            <a:off x="5357950" y="1104707"/>
            <a:ext cx="4414243" cy="3010093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16.3 (PW2) Vergaderstructuur</a:t>
            </a:r>
            <a:br>
              <a:rPr lang="nl-NL" dirty="0" smtClean="0"/>
            </a:br>
            <a:r>
              <a:rPr lang="nl-NL" dirty="0" smtClean="0"/>
              <a:t>17.3 (MZ2) </a:t>
            </a:r>
            <a:r>
              <a:rPr lang="nl-NL" dirty="0" smtClean="0"/>
              <a:t>Overleg </a:t>
            </a:r>
            <a:r>
              <a:rPr lang="nl-NL" dirty="0" smtClean="0"/>
              <a:t>voorbereiden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930400"/>
            <a:ext cx="8596668" cy="3880773"/>
          </a:xfrm>
        </p:spPr>
        <p:txBody>
          <a:bodyPr/>
          <a:lstStyle/>
          <a:p>
            <a:r>
              <a:rPr lang="nl-NL" dirty="0" smtClean="0"/>
              <a:t>Vergaderagenda met begin én eindtijd</a:t>
            </a:r>
          </a:p>
          <a:p>
            <a:r>
              <a:rPr lang="nl-NL" dirty="0" smtClean="0"/>
              <a:t>Voorzitter/notulist</a:t>
            </a:r>
          </a:p>
          <a:p>
            <a:r>
              <a:rPr lang="nl-NL" dirty="0" smtClean="0"/>
              <a:t>Deelnemers ontvangen uitnodiging</a:t>
            </a:r>
          </a:p>
          <a:p>
            <a:r>
              <a:rPr lang="nl-NL" dirty="0" smtClean="0"/>
              <a:t>Vergaderlocatie is geregeld</a:t>
            </a:r>
          </a:p>
          <a:p>
            <a:r>
              <a:rPr lang="nl-NL" dirty="0" smtClean="0"/>
              <a:t>Standaardagenda is een ‘raamagenda’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9644854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Interne overlegvormen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270000"/>
            <a:ext cx="8596668" cy="3880773"/>
          </a:xfrm>
        </p:spPr>
        <p:txBody>
          <a:bodyPr>
            <a:normAutofit/>
          </a:bodyPr>
          <a:lstStyle/>
          <a:p>
            <a:r>
              <a:rPr lang="nl-NL" dirty="0" smtClean="0"/>
              <a:t>Intakegesprek aanmelding</a:t>
            </a:r>
            <a:r>
              <a:rPr lang="nl-NL" dirty="0"/>
              <a:t> tussen </a:t>
            </a:r>
            <a:r>
              <a:rPr lang="nl-NL" dirty="0" err="1" smtClean="0"/>
              <a:t>ped</a:t>
            </a:r>
            <a:r>
              <a:rPr lang="nl-NL" dirty="0" smtClean="0"/>
              <a:t>. </a:t>
            </a:r>
            <a:r>
              <a:rPr lang="nl-NL" dirty="0"/>
              <a:t>medewerkers en ouders</a:t>
            </a:r>
            <a:endParaRPr lang="nl-NL" dirty="0" smtClean="0"/>
          </a:p>
          <a:p>
            <a:r>
              <a:rPr lang="nl-NL" dirty="0" smtClean="0"/>
              <a:t>Overdrachtsgesprekken tussen </a:t>
            </a:r>
            <a:r>
              <a:rPr lang="nl-NL" dirty="0" err="1" smtClean="0"/>
              <a:t>ped</a:t>
            </a:r>
            <a:r>
              <a:rPr lang="nl-NL" dirty="0" smtClean="0"/>
              <a:t>. medewerkers en ouders</a:t>
            </a:r>
          </a:p>
          <a:p>
            <a:r>
              <a:rPr lang="nl-NL" dirty="0" smtClean="0"/>
              <a:t>Voortgangsgesprek met ouders (werkrelatie)</a:t>
            </a:r>
          </a:p>
          <a:p>
            <a:endParaRPr lang="nl-NL" dirty="0" smtClean="0"/>
          </a:p>
          <a:p>
            <a:pPr marL="0" indent="0">
              <a:buNone/>
            </a:pPr>
            <a:endParaRPr lang="nl-NL" sz="3600" dirty="0" smtClean="0">
              <a:solidFill>
                <a:srgbClr val="5FCBEF"/>
              </a:solidFill>
              <a:ea typeface="+mj-ea"/>
              <a:cs typeface="+mj-cs"/>
            </a:endParaRP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3940" y="3032050"/>
            <a:ext cx="3983005" cy="22304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56670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>
                <a:solidFill>
                  <a:srgbClr val="5FCBEF"/>
                </a:solidFill>
              </a:rPr>
              <a:t>Samenwerken binnen netwerk</a:t>
            </a:r>
            <a:br>
              <a:rPr lang="nl-NL" dirty="0">
                <a:solidFill>
                  <a:srgbClr val="5FCBEF"/>
                </a:solidFill>
              </a:rPr>
            </a:b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389881"/>
            <a:ext cx="8596668" cy="3880773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Doel</a:t>
            </a:r>
            <a:r>
              <a:rPr lang="nl-NL" dirty="0"/>
              <a:t>: goed aanbod realiseren voor kinderen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/>
              <a:t>Wat doet CJG?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/>
              <a:t>Ondersteuning &amp; begeleiding bieden bij opvoedvraagstukken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/>
              <a:t>Wanneer GGD?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/>
              <a:t>Bij twijfel over gezondheidsissues (vaccinaties en kinderziekten)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/>
              <a:t>Basisschool contacteer je rond soepele overstap van kinderopvang naar school (evt. knelpunten/aandachtspunten in ontwikkeling bespreken)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/>
              <a:t>Integraal </a:t>
            </a:r>
            <a:r>
              <a:rPr lang="nl-NL" dirty="0" err="1"/>
              <a:t>kindcentrum</a:t>
            </a:r>
            <a:r>
              <a:rPr lang="nl-NL" dirty="0"/>
              <a:t> (IKC) (KDV, PSZ, school en BSO onder één dak) Sport, cultuur, jeugdzorg en welzijn is er vaak ook bij.</a:t>
            </a:r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43554" y="4629762"/>
            <a:ext cx="3348446" cy="22282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83585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Veilig thuis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363755"/>
            <a:ext cx="8596668" cy="3880773"/>
          </a:xfrm>
        </p:spPr>
        <p:txBody>
          <a:bodyPr/>
          <a:lstStyle/>
          <a:p>
            <a:r>
              <a:rPr lang="nl-NL" dirty="0" smtClean="0"/>
              <a:t>Waar zijn ze voor?</a:t>
            </a:r>
          </a:p>
          <a:p>
            <a:r>
              <a:rPr lang="nl-NL" dirty="0" smtClean="0"/>
              <a:t>Adviespunt en meldpunt huiselijk geweld en kindermishandeling</a:t>
            </a:r>
          </a:p>
          <a:p>
            <a:r>
              <a:rPr lang="nl-NL" dirty="0" smtClean="0"/>
              <a:t>Medewerkers onderzoeken of er sprake is van kindermishandeling of verwaarlozing</a:t>
            </a:r>
          </a:p>
          <a:p>
            <a:r>
              <a:rPr lang="nl-NL" dirty="0" smtClean="0"/>
              <a:t>Melding doen bij veilig thuis kan zonder toestemming ouders</a:t>
            </a:r>
          </a:p>
          <a:p>
            <a:r>
              <a:rPr lang="nl-NL" dirty="0" smtClean="0"/>
              <a:t>Vooraf bespreek je serieuze vermoedens van mishandeling of verwaarlozing binnen je eigen team</a:t>
            </a:r>
          </a:p>
          <a:p>
            <a:r>
              <a:rPr lang="nl-NL" dirty="0" smtClean="0"/>
              <a:t>Is vermoeden concreet: actie ondernemen (=melden bij veilig thuis)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64481" y="0"/>
            <a:ext cx="3127519" cy="40115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1619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10112586" cy="1320800"/>
          </a:xfrm>
        </p:spPr>
        <p:txBody>
          <a:bodyPr/>
          <a:lstStyle/>
          <a:p>
            <a:r>
              <a:rPr lang="nl-NL" dirty="0" smtClean="0"/>
              <a:t>Welke vaste punten kent een </a:t>
            </a:r>
            <a:r>
              <a:rPr lang="nl-NL" dirty="0" smtClean="0"/>
              <a:t/>
            </a:r>
            <a:br>
              <a:rPr lang="nl-NL" dirty="0" smtClean="0"/>
            </a:br>
            <a:r>
              <a:rPr lang="nl-NL" dirty="0" smtClean="0"/>
              <a:t>vergaderagenda?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762643"/>
            <a:ext cx="8596668" cy="3880773"/>
          </a:xfrm>
        </p:spPr>
        <p:txBody>
          <a:bodyPr>
            <a:normAutofit lnSpcReduction="10000"/>
          </a:bodyPr>
          <a:lstStyle/>
          <a:p>
            <a:pPr>
              <a:buAutoNum type="arabicPeriod"/>
            </a:pPr>
            <a:r>
              <a:rPr lang="nl-NL" dirty="0" smtClean="0"/>
              <a:t>Opening</a:t>
            </a:r>
          </a:p>
          <a:p>
            <a:pPr>
              <a:buAutoNum type="arabicPeriod"/>
            </a:pPr>
            <a:r>
              <a:rPr lang="nl-NL" dirty="0" smtClean="0"/>
              <a:t>Bespreking notulen vorige vergadering</a:t>
            </a:r>
          </a:p>
          <a:p>
            <a:pPr>
              <a:buAutoNum type="arabicPeriod"/>
            </a:pPr>
            <a:r>
              <a:rPr lang="nl-NL" dirty="0" smtClean="0"/>
              <a:t>Ingekomen stukken</a:t>
            </a:r>
          </a:p>
          <a:p>
            <a:pPr>
              <a:buAutoNum type="arabicPeriod"/>
            </a:pPr>
            <a:r>
              <a:rPr lang="nl-NL" dirty="0" smtClean="0"/>
              <a:t>Mededelingen</a:t>
            </a:r>
          </a:p>
          <a:p>
            <a:pPr>
              <a:buAutoNum type="arabicPeriod"/>
            </a:pPr>
            <a:r>
              <a:rPr lang="nl-NL" dirty="0" smtClean="0"/>
              <a:t>Themapunt…</a:t>
            </a:r>
          </a:p>
          <a:p>
            <a:pPr>
              <a:buAutoNum type="arabicPeriod"/>
            </a:pPr>
            <a:r>
              <a:rPr lang="nl-NL" dirty="0" smtClean="0"/>
              <a:t>Themapunt…</a:t>
            </a:r>
          </a:p>
          <a:p>
            <a:pPr>
              <a:buAutoNum type="arabicPeriod"/>
            </a:pPr>
            <a:r>
              <a:rPr lang="nl-NL" dirty="0" smtClean="0"/>
              <a:t>Themapunt…</a:t>
            </a:r>
          </a:p>
          <a:p>
            <a:pPr>
              <a:buAutoNum type="arabicPeriod"/>
            </a:pPr>
            <a:r>
              <a:rPr lang="nl-NL" dirty="0" smtClean="0"/>
              <a:t>WVTTK</a:t>
            </a:r>
          </a:p>
          <a:p>
            <a:pPr>
              <a:buAutoNum type="arabicPeriod"/>
            </a:pPr>
            <a:r>
              <a:rPr lang="nl-NL" dirty="0" smtClean="0"/>
              <a:t>Rondvraag</a:t>
            </a:r>
          </a:p>
          <a:p>
            <a:pPr>
              <a:buAutoNum type="arabicPeriod"/>
            </a:pPr>
            <a:r>
              <a:rPr lang="nl-NL" dirty="0" smtClean="0"/>
              <a:t>Sluiting</a:t>
            </a:r>
            <a:endParaRPr lang="nl-NL" dirty="0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75120" y="2590800"/>
            <a:ext cx="2906621" cy="30526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33699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15431" y="250370"/>
            <a:ext cx="3662363" cy="3662363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Opening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270000"/>
            <a:ext cx="8596668" cy="3880773"/>
          </a:xfrm>
        </p:spPr>
        <p:txBody>
          <a:bodyPr/>
          <a:lstStyle/>
          <a:p>
            <a:r>
              <a:rPr lang="nl-NL" dirty="0" smtClean="0"/>
              <a:t>Hoe open je een vergadering?</a:t>
            </a:r>
          </a:p>
          <a:p>
            <a:r>
              <a:rPr lang="nl-NL" dirty="0" smtClean="0"/>
              <a:t>Iedereen welkom heten</a:t>
            </a:r>
          </a:p>
          <a:p>
            <a:r>
              <a:rPr lang="nl-NL" dirty="0" smtClean="0"/>
              <a:t>Aanwezigheid checken</a:t>
            </a:r>
          </a:p>
          <a:p>
            <a:r>
              <a:rPr lang="nl-NL" dirty="0" smtClean="0"/>
              <a:t>Doel vergadering benoemen (niet altijd)</a:t>
            </a:r>
          </a:p>
          <a:p>
            <a:r>
              <a:rPr lang="nl-NL" dirty="0" smtClean="0"/>
              <a:t>Akkoord vragen voor vergaderpunten op agenda</a:t>
            </a:r>
          </a:p>
          <a:p>
            <a:r>
              <a:rPr lang="nl-NL" dirty="0" smtClean="0"/>
              <a:t>Agenda wordt vastgelegd</a:t>
            </a:r>
          </a:p>
          <a:p>
            <a:endParaRPr lang="nl-NL" dirty="0" smtClean="0"/>
          </a:p>
        </p:txBody>
      </p:sp>
    </p:spTree>
    <p:extLst>
      <p:ext uri="{BB962C8B-B14F-4D97-AF65-F5344CB8AC3E}">
        <p14:creationId xmlns:p14="http://schemas.microsoft.com/office/powerpoint/2010/main" val="24786968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Notulen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270000"/>
            <a:ext cx="8596668" cy="3880773"/>
          </a:xfrm>
        </p:spPr>
        <p:txBody>
          <a:bodyPr/>
          <a:lstStyle/>
          <a:p>
            <a:r>
              <a:rPr lang="nl-NL" dirty="0" smtClean="0"/>
              <a:t>Verslag van het overleg</a:t>
            </a:r>
          </a:p>
          <a:p>
            <a:r>
              <a:rPr lang="nl-NL" dirty="0" smtClean="0"/>
              <a:t>Bespreek of de notulen (vorige vergadering) kloppen</a:t>
            </a:r>
          </a:p>
          <a:p>
            <a:r>
              <a:rPr lang="nl-NL" dirty="0" smtClean="0"/>
              <a:t>Direct corrigeren</a:t>
            </a:r>
          </a:p>
          <a:p>
            <a:r>
              <a:rPr lang="nl-NL" dirty="0" smtClean="0"/>
              <a:t>Notulen vaststellen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67942" y="2260010"/>
            <a:ext cx="3616779" cy="37647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29369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Ingekomen stukken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270000"/>
            <a:ext cx="8596668" cy="3880773"/>
          </a:xfrm>
        </p:spPr>
        <p:txBody>
          <a:bodyPr/>
          <a:lstStyle/>
          <a:p>
            <a:r>
              <a:rPr lang="nl-NL" dirty="0" smtClean="0"/>
              <a:t>Brieven (uitnodigingen voor themadagen etc.)</a:t>
            </a:r>
          </a:p>
          <a:p>
            <a:r>
              <a:rPr lang="nl-NL" dirty="0" smtClean="0"/>
              <a:t>Niet bespreken maar deelnemers op de stukken wijzen</a:t>
            </a:r>
          </a:p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95409" y="3112712"/>
            <a:ext cx="1378374" cy="1830763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66404" y="2590800"/>
            <a:ext cx="1943100" cy="2352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91638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Mededelingen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243874"/>
            <a:ext cx="8596668" cy="3880773"/>
          </a:xfrm>
        </p:spPr>
        <p:txBody>
          <a:bodyPr/>
          <a:lstStyle/>
          <a:p>
            <a:r>
              <a:rPr lang="nl-NL" dirty="0" smtClean="0"/>
              <a:t>Belangwekkende zaken</a:t>
            </a:r>
          </a:p>
          <a:p>
            <a:r>
              <a:rPr lang="nl-NL" dirty="0" smtClean="0"/>
              <a:t>Onderwerpen die worden aangedragen (ter kennisgeving)</a:t>
            </a:r>
          </a:p>
          <a:p>
            <a:r>
              <a:rPr lang="nl-NL" dirty="0" smtClean="0"/>
              <a:t>Nieuwe collega aangenomen + eerste werkdag van die persoon </a:t>
            </a:r>
            <a:r>
              <a:rPr lang="nl-NL" dirty="0" err="1" smtClean="0"/>
              <a:t>etc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4218" y="2930706"/>
            <a:ext cx="5225142" cy="24683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30901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Themapunten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363755"/>
            <a:ext cx="8596668" cy="3880773"/>
          </a:xfrm>
        </p:spPr>
        <p:txBody>
          <a:bodyPr/>
          <a:lstStyle/>
          <a:p>
            <a:r>
              <a:rPr lang="nl-NL" dirty="0" smtClean="0"/>
              <a:t>Nu komen de werkelijke bespreekpunten ter tafel</a:t>
            </a:r>
          </a:p>
          <a:p>
            <a:r>
              <a:rPr lang="nl-NL" dirty="0" smtClean="0"/>
              <a:t>Bijv. besluiten nemen over invulling roosters, inzet vrijwilligers of het organiseren van de jaarlijkse ‘</a:t>
            </a:r>
            <a:r>
              <a:rPr lang="nl-NL" dirty="0" err="1" smtClean="0"/>
              <a:t>heidag</a:t>
            </a:r>
            <a:r>
              <a:rPr lang="nl-NL" dirty="0" smtClean="0"/>
              <a:t>’</a:t>
            </a:r>
          </a:p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4845" y="2684555"/>
            <a:ext cx="4900749" cy="36755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3633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Wat verder ter tafel komt (WVTTK)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270000"/>
            <a:ext cx="8596668" cy="3880773"/>
          </a:xfrm>
        </p:spPr>
        <p:txBody>
          <a:bodyPr/>
          <a:lstStyle/>
          <a:p>
            <a:r>
              <a:rPr lang="nl-NL" dirty="0" smtClean="0"/>
              <a:t>Onderwerpen die niet op agenda staan maar die oppoppen vanwege belangrijkheid</a:t>
            </a:r>
          </a:p>
          <a:p>
            <a:r>
              <a:rPr lang="nl-NL" dirty="0" smtClean="0"/>
              <a:t>Niet altijd staat dit op agenda omdat het ad-hoc-achtig overkomt en je dan vaak onderwerpen krijgt waar deelnemers zich niet actief op hebben kunnen voorbereiden.</a:t>
            </a:r>
          </a:p>
          <a:p>
            <a:r>
              <a:rPr lang="nl-NL" dirty="0" smtClean="0"/>
              <a:t>Dan bij voorkeur: als nieuw bespreekpunt op de volgende vergadering zetten</a:t>
            </a:r>
            <a:endParaRPr lang="nl-NL" dirty="0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35969" y="3210386"/>
            <a:ext cx="3039699" cy="30396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31231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0B5AB586-D108-4FC1-8368-649FE654B894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2C7D7CBF8D5594CA3EABCC0E0169620" ma:contentTypeVersion="10" ma:contentTypeDescription="Een nieuw document maken." ma:contentTypeScope="" ma:versionID="d7fb8ae9b96a9cdb82831b9846d4c9dc">
  <xsd:schema xmlns:xsd="http://www.w3.org/2001/XMLSchema" xmlns:xs="http://www.w3.org/2001/XMLSchema" xmlns:p="http://schemas.microsoft.com/office/2006/metadata/properties" xmlns:ns3="1f671bd0-527c-4d2a-98b8-6946169f1e35" xmlns:ns4="7b9f8bbe-82d2-46a4-909f-9c23c02db697" targetNamespace="http://schemas.microsoft.com/office/2006/metadata/properties" ma:root="true" ma:fieldsID="44df13006c4d1b8710a8bdf93e72db5d" ns3:_="" ns4:_="">
    <xsd:import namespace="1f671bd0-527c-4d2a-98b8-6946169f1e35"/>
    <xsd:import namespace="7b9f8bbe-82d2-46a4-909f-9c23c02db697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edWithDetails" minOccurs="0"/>
                <xsd:element ref="ns3:SharingHintHash" minOccurs="0"/>
                <xsd:element ref="ns4:MediaServiceMetadata" minOccurs="0"/>
                <xsd:element ref="ns4:MediaServiceFastMetadata" minOccurs="0"/>
                <xsd:element ref="ns4:MediaServiceDateTaken" minOccurs="0"/>
                <xsd:element ref="ns4:MediaServiceAutoTags" minOccurs="0"/>
                <xsd:element ref="ns4:MediaServiceOCR" minOccurs="0"/>
                <xsd:element ref="ns4:MediaServiceGenerationTime" minOccurs="0"/>
                <xsd:element ref="ns4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f671bd0-527c-4d2a-98b8-6946169f1e35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Gedeeld met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Gedeeld met details" ma:description="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Hint-hash delen" ma:description="" ma:hidden="true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b9f8bbe-82d2-46a4-909f-9c23c02db69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4" nillable="true" ma:displayName="MediaServiceAutoTags" ma:internalName="MediaServiceAutoTags" ma:readOnly="true">
      <xsd:simpleType>
        <xsd:restriction base="dms:Text"/>
      </xsd:simpleType>
    </xsd:element>
    <xsd:element name="MediaServiceOCR" ma:index="15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9185BE64-83A5-434C-B557-3847127B2463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8B470F77-4178-4F38-8F89-396B6C636028}">
  <ds:schemaRefs>
    <ds:schemaRef ds:uri="http://purl.org/dc/elements/1.1/"/>
    <ds:schemaRef ds:uri="http://schemas.microsoft.com/office/2006/metadata/properties"/>
    <ds:schemaRef ds:uri="1f671bd0-527c-4d2a-98b8-6946169f1e35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7b9f8bbe-82d2-46a4-909f-9c23c02db697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0455106A-EE5E-42DE-B2E9-D9059B6D23D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f671bd0-527c-4d2a-98b8-6946169f1e35"/>
    <ds:schemaRef ds:uri="7b9f8bbe-82d2-46a4-909f-9c23c02db69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294</TotalTime>
  <Words>863</Words>
  <Application>Microsoft Office PowerPoint</Application>
  <PresentationFormat>Breedbeeld</PresentationFormat>
  <Paragraphs>154</Paragraphs>
  <Slides>22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22</vt:i4>
      </vt:variant>
    </vt:vector>
  </HeadingPairs>
  <TitlesOfParts>
    <vt:vector size="27" baseType="lpstr">
      <vt:lpstr>Arial</vt:lpstr>
      <vt:lpstr>Trebuchet MS</vt:lpstr>
      <vt:lpstr>Wingdings</vt:lpstr>
      <vt:lpstr>Wingdings 3</vt:lpstr>
      <vt:lpstr>Facet</vt:lpstr>
      <vt:lpstr>Organisatiekunde  (deel 2)</vt:lpstr>
      <vt:lpstr>16.3 (PW2) Vergaderstructuur 17.3 (MZ2) Overleg voorbereiden</vt:lpstr>
      <vt:lpstr>Welke vaste punten kent een  vergaderagenda?</vt:lpstr>
      <vt:lpstr>Opening</vt:lpstr>
      <vt:lpstr>Notulen</vt:lpstr>
      <vt:lpstr>Ingekomen stukken</vt:lpstr>
      <vt:lpstr>Mededelingen</vt:lpstr>
      <vt:lpstr>Themapunten</vt:lpstr>
      <vt:lpstr>Wat verder ter tafel komt (WVTTK)</vt:lpstr>
      <vt:lpstr>Rondvraag</vt:lpstr>
      <vt:lpstr>Sluiting</vt:lpstr>
      <vt:lpstr>Rol voorzitter</vt:lpstr>
      <vt:lpstr>Taak notulist</vt:lpstr>
      <vt:lpstr>Functie notulen</vt:lpstr>
      <vt:lpstr>Eisen notulen</vt:lpstr>
      <vt:lpstr>Indeling notulen</vt:lpstr>
      <vt:lpstr>Angerenstein</vt:lpstr>
      <vt:lpstr>20.3 Werkrelatie</vt:lpstr>
      <vt:lpstr>Netwerk</vt:lpstr>
      <vt:lpstr>Interne overlegvormen</vt:lpstr>
      <vt:lpstr>Samenwerken binnen netwerk </vt:lpstr>
      <vt:lpstr>Veilig thuis</vt:lpstr>
    </vt:vector>
  </TitlesOfParts>
  <Company>Noorderpoort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Organisatiekunde  (deel 2)</dc:title>
  <dc:creator>Simon Poelman</dc:creator>
  <cp:lastModifiedBy>Simon Poelman</cp:lastModifiedBy>
  <cp:revision>22</cp:revision>
  <dcterms:created xsi:type="dcterms:W3CDTF">2019-09-25T14:31:53Z</dcterms:created>
  <dcterms:modified xsi:type="dcterms:W3CDTF">2019-09-26T09:48:26Z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0x01010002C7D7CBF8D5594CA3EABCC0E0169620</vt:lpwstr>
  </property>
</Properties>
</file>