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65" r:id="rId6"/>
    <p:sldId id="266" r:id="rId7"/>
    <p:sldId id="267" r:id="rId8"/>
    <p:sldId id="268" r:id="rId9"/>
    <p:sldId id="269" r:id="rId10"/>
    <p:sldId id="258" r:id="rId11"/>
    <p:sldId id="25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120" y="299008"/>
            <a:ext cx="1790700" cy="25527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1021" y="2367466"/>
            <a:ext cx="7766936" cy="1646302"/>
          </a:xfrm>
        </p:spPr>
        <p:txBody>
          <a:bodyPr/>
          <a:lstStyle/>
          <a:p>
            <a:r>
              <a:rPr lang="nl-NL" dirty="0" smtClean="0"/>
              <a:t>Organisatiekunde </a:t>
            </a:r>
            <a:br>
              <a:rPr lang="nl-NL" dirty="0" smtClean="0"/>
            </a:br>
            <a:r>
              <a:rPr lang="nl-NL" dirty="0" smtClean="0"/>
              <a:t>(deel 2)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76884" y="4181462"/>
            <a:ext cx="7766936" cy="1096899"/>
          </a:xfrm>
        </p:spPr>
        <p:txBody>
          <a:bodyPr/>
          <a:lstStyle/>
          <a:p>
            <a:r>
              <a:rPr lang="nl-NL" dirty="0" smtClean="0"/>
              <a:t>Les 3 | LP9</a:t>
            </a:r>
          </a:p>
          <a:p>
            <a:r>
              <a:rPr lang="nl-NL" dirty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jaars</a:t>
            </a:r>
            <a:r>
              <a:rPr lang="nl-NL" dirty="0" smtClean="0"/>
              <a:t> 2019-2020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196" y="1178992"/>
            <a:ext cx="1771650" cy="25812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27312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0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16.4 (PW2) Besluitvorming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8"/>
            <a:ext cx="8596668" cy="551120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Besluitvorming (welke afspraken maak je en hoe)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Hoe komt besluit tot </a:t>
            </a:r>
            <a:r>
              <a:rPr lang="nl-NL" dirty="0" smtClean="0"/>
              <a:t>stand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u="sng" dirty="0" smtClean="0"/>
              <a:t>Meerderheidsbesluit</a:t>
            </a:r>
            <a:r>
              <a:rPr lang="nl-NL" dirty="0" smtClean="0"/>
              <a:t> (helft + 1)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Voordelen / nadelen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Snelle besluitvorming maar tegen-groep blijft </a:t>
            </a:r>
            <a:r>
              <a:rPr lang="nl-NL" dirty="0" smtClean="0"/>
              <a:t>tegenwerken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u="sng" dirty="0" smtClean="0"/>
              <a:t>Consensus</a:t>
            </a:r>
            <a:r>
              <a:rPr lang="nl-NL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Breed gedragen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Voordelen / nadelen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Gemotiveerd maar kost meer tijd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Voordelen / </a:t>
            </a:r>
            <a:r>
              <a:rPr lang="nl-NL" dirty="0" smtClean="0"/>
              <a:t>nadelen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u="sng" dirty="0" smtClean="0"/>
              <a:t>Unaniem besluit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Goed voor saamhorigheid maar duurt lang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570" y="3783149"/>
            <a:ext cx="4579430" cy="304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51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vormen van besluitvorming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6"/>
            <a:ext cx="8596668" cy="5441994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Besluit bij delegatie </a:t>
            </a:r>
            <a:r>
              <a:rPr lang="nl-NL" dirty="0" smtClean="0"/>
              <a:t>(zeldzaam)</a:t>
            </a:r>
          </a:p>
          <a:p>
            <a:pPr marL="0" indent="0">
              <a:buNone/>
            </a:pPr>
            <a:r>
              <a:rPr lang="nl-NL" dirty="0" smtClean="0"/>
              <a:t>Persoon of commissie krijgt bevoegdheid besluit te nemen</a:t>
            </a:r>
          </a:p>
          <a:p>
            <a:pPr marL="0" indent="0">
              <a:buNone/>
            </a:pPr>
            <a:r>
              <a:rPr lang="nl-NL" dirty="0" smtClean="0"/>
              <a:t>Voordeel/nadeel</a:t>
            </a:r>
          </a:p>
          <a:p>
            <a:pPr marL="0" indent="0">
              <a:buNone/>
            </a:pPr>
            <a:r>
              <a:rPr lang="nl-NL" dirty="0" smtClean="0"/>
              <a:t>Deskundig besluit maar overige deelnemers zijn minder betrokken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Besluit bij loting</a:t>
            </a:r>
          </a:p>
          <a:p>
            <a:pPr marL="0" indent="0">
              <a:buNone/>
            </a:pPr>
            <a:r>
              <a:rPr lang="nl-NL" dirty="0" smtClean="0"/>
              <a:t>Wie wordt voorzitter of notulist (dobbelen)</a:t>
            </a:r>
          </a:p>
          <a:p>
            <a:pPr marL="0" indent="0">
              <a:buNone/>
            </a:pPr>
            <a:r>
              <a:rPr lang="nl-NL" dirty="0" smtClean="0"/>
              <a:t>Voordeel / nadeel</a:t>
            </a:r>
          </a:p>
          <a:p>
            <a:pPr marL="0" indent="0">
              <a:buNone/>
            </a:pPr>
            <a:r>
              <a:rPr lang="nl-NL" dirty="0" smtClean="0"/>
              <a:t>Iedereen gelijke kansen, soms ten koste van kwaliteit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Vetorecht</a:t>
            </a:r>
          </a:p>
          <a:p>
            <a:pPr marL="0" indent="0">
              <a:buNone/>
            </a:pPr>
            <a:r>
              <a:rPr lang="nl-NL" dirty="0" smtClean="0"/>
              <a:t>Recht om besluit tegen te houden (blokkeren)</a:t>
            </a:r>
          </a:p>
          <a:p>
            <a:pPr marL="0" indent="0">
              <a:buNone/>
            </a:pPr>
            <a:r>
              <a:rPr lang="nl-NL" dirty="0" smtClean="0"/>
              <a:t>Veto (= ik verbied)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2949" y="3165970"/>
            <a:ext cx="4929051" cy="36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4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16.5 (PW2) Effectief vergaderen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679440"/>
          </a:xfrm>
        </p:spPr>
        <p:txBody>
          <a:bodyPr>
            <a:normAutofit/>
          </a:bodyPr>
          <a:lstStyle/>
          <a:p>
            <a:r>
              <a:rPr lang="nl-NL" dirty="0" smtClean="0"/>
              <a:t>Flap-over: wanneer vergader je effectief?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Meetbaar als vergaderdoelen worden bereikt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Deelnemers moeten zich goed inlezen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Nadenken over onderwerpen / mening vormen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Actief meedoen tijdens vergadering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Discussies aangaan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Luisteren naar de ander, niet door elkaar praten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 tijd starten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Geen onderonsjes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Standpunten kort/bondig verwoorden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Telefoons (en laptops indien mogelijk) uit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5300"/>
          <a:stretch/>
        </p:blipFill>
        <p:spPr>
          <a:xfrm>
            <a:off x="6527847" y="3953964"/>
            <a:ext cx="5664153" cy="290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5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17.4 (MZ2) Vergaderdoelen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5494246"/>
          </a:xfrm>
        </p:spPr>
        <p:txBody>
          <a:bodyPr>
            <a:normAutofit/>
          </a:bodyPr>
          <a:lstStyle/>
          <a:p>
            <a:r>
              <a:rPr lang="nl-NL" dirty="0" smtClean="0"/>
              <a:t>Informeren</a:t>
            </a:r>
          </a:p>
          <a:p>
            <a:r>
              <a:rPr lang="nl-NL" dirty="0" smtClean="0"/>
              <a:t>Brainstormen</a:t>
            </a:r>
          </a:p>
          <a:p>
            <a:r>
              <a:rPr lang="nl-NL" dirty="0" smtClean="0"/>
              <a:t>Probleem oplossen</a:t>
            </a:r>
          </a:p>
          <a:p>
            <a:r>
              <a:rPr lang="nl-NL" dirty="0" smtClean="0"/>
              <a:t>Beslissen</a:t>
            </a:r>
          </a:p>
          <a:p>
            <a:r>
              <a:rPr lang="nl-NL" dirty="0" smtClean="0"/>
              <a:t>Evalueren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BOB-fasen: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Beeldvorming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Oordeelsvorming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besluitvorming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078" y="3739078"/>
            <a:ext cx="4163922" cy="311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2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609600"/>
            <a:ext cx="7186506" cy="545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8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968" y="1899079"/>
            <a:ext cx="4383404" cy="458458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 </a:t>
            </a:r>
            <a:r>
              <a:rPr lang="nl-NL" u="sng" dirty="0" smtClean="0"/>
              <a:t>óf</a:t>
            </a:r>
            <a:r>
              <a:rPr lang="nl-NL" dirty="0" smtClean="0"/>
              <a:t> Pedagogisch Werk</a:t>
            </a:r>
          </a:p>
          <a:p>
            <a:r>
              <a:rPr lang="nl-NL" dirty="0" smtClean="0"/>
              <a:t>Klik door naar het boek:</a:t>
            </a:r>
          </a:p>
          <a:p>
            <a:r>
              <a:rPr lang="nl-NL" dirty="0" smtClean="0"/>
              <a:t>MZ-2 thema 17 opdracht </a:t>
            </a:r>
            <a:r>
              <a:rPr lang="nl-NL" dirty="0" smtClean="0"/>
              <a:t>10 &amp; 11</a:t>
            </a:r>
            <a:endParaRPr lang="nl-NL" u="sng" dirty="0" smtClean="0"/>
          </a:p>
          <a:p>
            <a:r>
              <a:rPr lang="nl-NL" dirty="0" smtClean="0"/>
              <a:t>PW-2 thema 16 opdracht </a:t>
            </a:r>
            <a:r>
              <a:rPr lang="nl-NL" dirty="0" smtClean="0"/>
              <a:t>8, 9 &amp; 10</a:t>
            </a:r>
            <a:endParaRPr lang="nl-NL" dirty="0" smtClean="0"/>
          </a:p>
          <a:p>
            <a:r>
              <a:rPr lang="nl-NL" dirty="0" smtClean="0"/>
              <a:t>PW-4 studenten gaan nu naar hiernaast en krijgen nog extra uitleg</a:t>
            </a:r>
          </a:p>
          <a:p>
            <a:r>
              <a:rPr lang="nl-NL" dirty="0" smtClean="0"/>
              <a:t>Zij gaan daarna verder met opdracht </a:t>
            </a:r>
            <a:r>
              <a:rPr lang="nl-NL" dirty="0" smtClean="0"/>
              <a:t>8 van </a:t>
            </a:r>
            <a:r>
              <a:rPr lang="nl-NL" dirty="0" smtClean="0"/>
              <a:t>boek GPM Th 20</a:t>
            </a:r>
          </a:p>
          <a:p>
            <a:r>
              <a:rPr lang="nl-NL" dirty="0" smtClean="0"/>
              <a:t>Sla je opdrachten goed op in je pc, is aan het eind LP 9 je                       bewijs van inzet en voorwaarde om de toets te kunnen halen.</a:t>
            </a:r>
          </a:p>
          <a:p>
            <a:r>
              <a:rPr lang="nl-NL" dirty="0" smtClean="0"/>
              <a:t>Aan het eind van de les bespreken we de opdrachten na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1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GPM 20.5 Sociale </a:t>
            </a:r>
            <a:r>
              <a:rPr lang="nl-NL" dirty="0"/>
              <a:t>kaart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/>
          <a:lstStyle/>
          <a:p>
            <a:r>
              <a:rPr lang="nl-NL" dirty="0" smtClean="0"/>
              <a:t>Online slagwerk (zowel medisch, maatschappelijk als praktisch huishoudelijk)</a:t>
            </a:r>
          </a:p>
          <a:p>
            <a:r>
              <a:rPr lang="nl-NL" dirty="0" smtClean="0"/>
              <a:t>Een persoon doet dit namens de organisatie</a:t>
            </a:r>
          </a:p>
          <a:p>
            <a:r>
              <a:rPr lang="nl-NL" dirty="0" smtClean="0"/>
              <a:t>Wat is heel belangrijk als je dit namens de organisatie doet?</a:t>
            </a:r>
            <a:endParaRPr lang="nl-NL" dirty="0" smtClean="0"/>
          </a:p>
          <a:p>
            <a:r>
              <a:rPr lang="nl-NL" dirty="0" smtClean="0"/>
              <a:t>Doorverwijzen wordt dan gemakkelijk</a:t>
            </a:r>
          </a:p>
          <a:p>
            <a:r>
              <a:rPr lang="nl-NL" dirty="0" smtClean="0"/>
              <a:t>Digitale sociale kaart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006" y="2333424"/>
            <a:ext cx="5124994" cy="452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50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FC7A64-0704-42EC-9F9D-4F3E2B5229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D8F48F-7D49-42FA-941F-5555FDC4E24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f671bd0-527c-4d2a-98b8-6946169f1e35"/>
    <ds:schemaRef ds:uri="7b9f8bbe-82d2-46a4-909f-9c23c02db6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0A8EE2E-7D75-4E16-AA65-912043BFCD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181</TotalTime>
  <Words>341</Words>
  <Application>Microsoft Office PowerPoint</Application>
  <PresentationFormat>Breedbeeld</PresentationFormat>
  <Paragraphs>72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Organisatiekunde  (deel 2)</vt:lpstr>
      <vt:lpstr>16.4 (PW2) Besluitvorming </vt:lpstr>
      <vt:lpstr>Andere vormen van besluitvorming</vt:lpstr>
      <vt:lpstr>16.5 (PW2) Effectief vergaderen</vt:lpstr>
      <vt:lpstr>17.4 (MZ2) Vergaderdoelen</vt:lpstr>
      <vt:lpstr>PowerPoint-presentatie</vt:lpstr>
      <vt:lpstr>Angerenstein</vt:lpstr>
      <vt:lpstr>GPM 20.5 Sociale kaart 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Organisatiekunde  (deel 2)</dc:title>
  <dc:creator>Simon Poelman</dc:creator>
  <cp:lastModifiedBy>Simon Poelman</cp:lastModifiedBy>
  <cp:revision>11</cp:revision>
  <dcterms:created xsi:type="dcterms:W3CDTF">2019-10-09T17:55:26Z</dcterms:created>
  <dcterms:modified xsi:type="dcterms:W3CDTF">2019-10-10T07:22:49Z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