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7" r:id="rId2"/>
    <p:sldId id="258" r:id="rId3"/>
    <p:sldId id="263" r:id="rId4"/>
    <p:sldId id="260" r:id="rId5"/>
    <p:sldId id="261" r:id="rId6"/>
    <p:sldId id="259" r:id="rId7"/>
    <p:sldId id="262" r:id="rId8"/>
  </p:sldIdLst>
  <p:sldSz cx="12192000" cy="6858000"/>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88" d="100"/>
          <a:sy n="88" d="100"/>
        </p:scale>
        <p:origin x="494" y="6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dia">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nl-NL" smtClean="0"/>
              <a:t>Klik om de stijl te bewerken</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smtClean="0"/>
              <a:t>Klik om de ondertitelstijl van het model te bewerken</a:t>
            </a:r>
            <a:endParaRPr lang="en-US" dirty="0"/>
          </a:p>
        </p:txBody>
      </p:sp>
      <p:sp>
        <p:nvSpPr>
          <p:cNvPr id="4" name="Date Placeholder 3"/>
          <p:cNvSpPr>
            <a:spLocks noGrp="1"/>
          </p:cNvSpPr>
          <p:nvPr>
            <p:ph type="dt" sz="half" idx="10"/>
          </p:nvPr>
        </p:nvSpPr>
        <p:spPr/>
        <p:txBody>
          <a:bodyPr/>
          <a:lstStyle/>
          <a:p>
            <a:fld id="{91BAC5CD-F288-406C-B4E8-1AAED120C5E7}" type="datetimeFigureOut">
              <a:rPr lang="nl-NL" smtClean="0"/>
              <a:t>11-10-2019</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36583BFD-A62A-4D0F-B264-9B54F7EF5FA6}" type="slidenum">
              <a:rPr lang="nl-NL" smtClean="0"/>
              <a:t>‹nr.›</a:t>
            </a:fld>
            <a:endParaRPr lang="nl-NL"/>
          </a:p>
        </p:txBody>
      </p:sp>
    </p:spTree>
    <p:extLst>
      <p:ext uri="{BB962C8B-B14F-4D97-AF65-F5344CB8AC3E}">
        <p14:creationId xmlns:p14="http://schemas.microsoft.com/office/powerpoint/2010/main" val="73733416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el en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nl-NL" smtClean="0"/>
              <a:t>Klik om de stijl te bewerken</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Tekststijl van het model bewerken</a:t>
            </a:r>
          </a:p>
        </p:txBody>
      </p:sp>
      <p:sp>
        <p:nvSpPr>
          <p:cNvPr id="4" name="Date Placeholder 3"/>
          <p:cNvSpPr>
            <a:spLocks noGrp="1"/>
          </p:cNvSpPr>
          <p:nvPr>
            <p:ph type="dt" sz="half" idx="10"/>
          </p:nvPr>
        </p:nvSpPr>
        <p:spPr/>
        <p:txBody>
          <a:bodyPr/>
          <a:lstStyle/>
          <a:p>
            <a:fld id="{91BAC5CD-F288-406C-B4E8-1AAED120C5E7}" type="datetimeFigureOut">
              <a:rPr lang="nl-NL" smtClean="0"/>
              <a:t>11-10-2019</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36583BFD-A62A-4D0F-B264-9B54F7EF5FA6}" type="slidenum">
              <a:rPr lang="nl-NL" smtClean="0"/>
              <a:t>‹nr.›</a:t>
            </a:fld>
            <a:endParaRPr lang="nl-NL"/>
          </a:p>
        </p:txBody>
      </p:sp>
    </p:spTree>
    <p:extLst>
      <p:ext uri="{BB962C8B-B14F-4D97-AF65-F5344CB8AC3E}">
        <p14:creationId xmlns:p14="http://schemas.microsoft.com/office/powerpoint/2010/main" val="108833219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eraat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nl-NL" smtClean="0"/>
              <a:t>Klik om de stijl te bewerken</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smtClean="0"/>
              <a:t>Tekststijl van het model bewerken</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Tekststijl van het model bewerken</a:t>
            </a:r>
          </a:p>
        </p:txBody>
      </p:sp>
      <p:sp>
        <p:nvSpPr>
          <p:cNvPr id="4" name="Date Placeholder 3"/>
          <p:cNvSpPr>
            <a:spLocks noGrp="1"/>
          </p:cNvSpPr>
          <p:nvPr>
            <p:ph type="dt" sz="half" idx="10"/>
          </p:nvPr>
        </p:nvSpPr>
        <p:spPr/>
        <p:txBody>
          <a:bodyPr/>
          <a:lstStyle/>
          <a:p>
            <a:fld id="{91BAC5CD-F288-406C-B4E8-1AAED120C5E7}" type="datetimeFigureOut">
              <a:rPr lang="nl-NL" smtClean="0"/>
              <a:t>11-10-2019</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36583BFD-A62A-4D0F-B264-9B54F7EF5FA6}" type="slidenum">
              <a:rPr lang="nl-NL" smtClean="0"/>
              <a:t>‹nr.›</a:t>
            </a:fld>
            <a:endParaRPr lang="nl-NL"/>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extLst>
      <p:ext uri="{BB962C8B-B14F-4D97-AF65-F5344CB8AC3E}">
        <p14:creationId xmlns:p14="http://schemas.microsoft.com/office/powerpoint/2010/main" val="237359244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amkaartje">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nl-NL" smtClean="0"/>
              <a:t>Klik om de stijl te bewerken</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Tekststijl van het model bewerken</a:t>
            </a:r>
          </a:p>
        </p:txBody>
      </p:sp>
      <p:sp>
        <p:nvSpPr>
          <p:cNvPr id="4" name="Date Placeholder 3"/>
          <p:cNvSpPr>
            <a:spLocks noGrp="1"/>
          </p:cNvSpPr>
          <p:nvPr>
            <p:ph type="dt" sz="half" idx="10"/>
          </p:nvPr>
        </p:nvSpPr>
        <p:spPr/>
        <p:txBody>
          <a:bodyPr/>
          <a:lstStyle/>
          <a:p>
            <a:fld id="{91BAC5CD-F288-406C-B4E8-1AAED120C5E7}" type="datetimeFigureOut">
              <a:rPr lang="nl-NL" smtClean="0"/>
              <a:t>11-10-2019</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36583BFD-A62A-4D0F-B264-9B54F7EF5FA6}" type="slidenum">
              <a:rPr lang="nl-NL" smtClean="0"/>
              <a:t>‹nr.›</a:t>
            </a:fld>
            <a:endParaRPr lang="nl-NL"/>
          </a:p>
        </p:txBody>
      </p:sp>
    </p:spTree>
    <p:extLst>
      <p:ext uri="{BB962C8B-B14F-4D97-AF65-F5344CB8AC3E}">
        <p14:creationId xmlns:p14="http://schemas.microsoft.com/office/powerpoint/2010/main" val="172857431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Offerte naamkaartje">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nl-NL" smtClean="0"/>
              <a:t>Klik om de stijl te bewerken</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smtClean="0"/>
              <a:t>Tekststijl van het model bewerken</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Tekststijl van het model bewerken</a:t>
            </a:r>
          </a:p>
        </p:txBody>
      </p:sp>
      <p:sp>
        <p:nvSpPr>
          <p:cNvPr id="4" name="Date Placeholder 3"/>
          <p:cNvSpPr>
            <a:spLocks noGrp="1"/>
          </p:cNvSpPr>
          <p:nvPr>
            <p:ph type="dt" sz="half" idx="10"/>
          </p:nvPr>
        </p:nvSpPr>
        <p:spPr/>
        <p:txBody>
          <a:bodyPr/>
          <a:lstStyle/>
          <a:p>
            <a:fld id="{91BAC5CD-F288-406C-B4E8-1AAED120C5E7}" type="datetimeFigureOut">
              <a:rPr lang="nl-NL" smtClean="0"/>
              <a:t>11-10-2019</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36583BFD-A62A-4D0F-B264-9B54F7EF5FA6}" type="slidenum">
              <a:rPr lang="nl-NL" smtClean="0"/>
              <a:t>‹nr.›</a:t>
            </a:fld>
            <a:endParaRPr lang="nl-NL"/>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35164834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Waar of onwaar">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nl-NL" smtClean="0"/>
              <a:t>Klik om de stijl te bewerken</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smtClean="0"/>
              <a:t>Tekststijl van het model bewerken</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Tekststijl van het model bewerken</a:t>
            </a:r>
          </a:p>
        </p:txBody>
      </p:sp>
      <p:sp>
        <p:nvSpPr>
          <p:cNvPr id="4" name="Date Placeholder 3"/>
          <p:cNvSpPr>
            <a:spLocks noGrp="1"/>
          </p:cNvSpPr>
          <p:nvPr>
            <p:ph type="dt" sz="half" idx="10"/>
          </p:nvPr>
        </p:nvSpPr>
        <p:spPr/>
        <p:txBody>
          <a:bodyPr/>
          <a:lstStyle/>
          <a:p>
            <a:fld id="{91BAC5CD-F288-406C-B4E8-1AAED120C5E7}" type="datetimeFigureOut">
              <a:rPr lang="nl-NL" smtClean="0"/>
              <a:t>11-10-2019</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36583BFD-A62A-4D0F-B264-9B54F7EF5FA6}" type="slidenum">
              <a:rPr lang="nl-NL" smtClean="0"/>
              <a:t>‹nr.›</a:t>
            </a:fld>
            <a:endParaRPr lang="nl-NL"/>
          </a:p>
        </p:txBody>
      </p:sp>
    </p:spTree>
    <p:extLst>
      <p:ext uri="{BB962C8B-B14F-4D97-AF65-F5344CB8AC3E}">
        <p14:creationId xmlns:p14="http://schemas.microsoft.com/office/powerpoint/2010/main" val="192053603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Vertical Text Placeholder 2"/>
          <p:cNvSpPr>
            <a:spLocks noGrp="1"/>
          </p:cNvSpPr>
          <p:nvPr>
            <p:ph type="body" orient="vert" idx="1"/>
          </p:nvPr>
        </p:nvSpPr>
        <p:spPr/>
        <p:txBody>
          <a:bodyPr vert="eaVert"/>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91BAC5CD-F288-406C-B4E8-1AAED120C5E7}" type="datetimeFigureOut">
              <a:rPr lang="nl-NL" smtClean="0"/>
              <a:t>11-10-2019</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36583BFD-A62A-4D0F-B264-9B54F7EF5FA6}" type="slidenum">
              <a:rPr lang="nl-NL" smtClean="0"/>
              <a:t>‹nr.›</a:t>
            </a:fld>
            <a:endParaRPr lang="nl-NL"/>
          </a:p>
        </p:txBody>
      </p:sp>
    </p:spTree>
    <p:extLst>
      <p:ext uri="{BB962C8B-B14F-4D97-AF65-F5344CB8AC3E}">
        <p14:creationId xmlns:p14="http://schemas.microsoft.com/office/powerpoint/2010/main" val="339409490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nl-NL" smtClean="0"/>
              <a:t>Klik om de stijl te bewerken</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91BAC5CD-F288-406C-B4E8-1AAED120C5E7}" type="datetimeFigureOut">
              <a:rPr lang="nl-NL" smtClean="0"/>
              <a:t>11-10-2019</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36583BFD-A62A-4D0F-B264-9B54F7EF5FA6}" type="slidenum">
              <a:rPr lang="nl-NL" smtClean="0"/>
              <a:t>‹nr.›</a:t>
            </a:fld>
            <a:endParaRPr lang="nl-NL"/>
          </a:p>
        </p:txBody>
      </p:sp>
    </p:spTree>
    <p:extLst>
      <p:ext uri="{BB962C8B-B14F-4D97-AF65-F5344CB8AC3E}">
        <p14:creationId xmlns:p14="http://schemas.microsoft.com/office/powerpoint/2010/main" val="165990101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nl-NL" smtClean="0"/>
              <a:t>Klik om de stijl te bewerken</a:t>
            </a:r>
            <a:endParaRPr lang="en-US" dirty="0"/>
          </a:p>
        </p:txBody>
      </p:sp>
      <p:sp>
        <p:nvSpPr>
          <p:cNvPr id="3" name="Content Placeholder 2"/>
          <p:cNvSpPr>
            <a:spLocks noGrp="1"/>
          </p:cNvSpPr>
          <p:nvPr>
            <p:ph idx="1"/>
          </p:nvPr>
        </p:nvSpPr>
        <p:spPr/>
        <p:txBody>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91BAC5CD-F288-406C-B4E8-1AAED120C5E7}" type="datetimeFigureOut">
              <a:rPr lang="nl-NL" smtClean="0"/>
              <a:t>11-10-2019</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36583BFD-A62A-4D0F-B264-9B54F7EF5FA6}" type="slidenum">
              <a:rPr lang="nl-NL" smtClean="0"/>
              <a:t>‹nr.›</a:t>
            </a:fld>
            <a:endParaRPr lang="nl-NL"/>
          </a:p>
        </p:txBody>
      </p:sp>
    </p:spTree>
    <p:extLst>
      <p:ext uri="{BB962C8B-B14F-4D97-AF65-F5344CB8AC3E}">
        <p14:creationId xmlns:p14="http://schemas.microsoft.com/office/powerpoint/2010/main" val="236016194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nl-NL" smtClean="0"/>
              <a:t>Klik om de stijl te bewerken</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Tekststijl van het model bewerken</a:t>
            </a:r>
          </a:p>
        </p:txBody>
      </p:sp>
      <p:sp>
        <p:nvSpPr>
          <p:cNvPr id="4" name="Date Placeholder 3"/>
          <p:cNvSpPr>
            <a:spLocks noGrp="1"/>
          </p:cNvSpPr>
          <p:nvPr>
            <p:ph type="dt" sz="half" idx="10"/>
          </p:nvPr>
        </p:nvSpPr>
        <p:spPr/>
        <p:txBody>
          <a:bodyPr/>
          <a:lstStyle/>
          <a:p>
            <a:fld id="{91BAC5CD-F288-406C-B4E8-1AAED120C5E7}" type="datetimeFigureOut">
              <a:rPr lang="nl-NL" smtClean="0"/>
              <a:t>11-10-2019</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36583BFD-A62A-4D0F-B264-9B54F7EF5FA6}" type="slidenum">
              <a:rPr lang="nl-NL" smtClean="0"/>
              <a:t>‹nr.›</a:t>
            </a:fld>
            <a:endParaRPr lang="nl-NL"/>
          </a:p>
        </p:txBody>
      </p:sp>
    </p:spTree>
    <p:extLst>
      <p:ext uri="{BB962C8B-B14F-4D97-AF65-F5344CB8AC3E}">
        <p14:creationId xmlns:p14="http://schemas.microsoft.com/office/powerpoint/2010/main" val="110535303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5" name="Date Placeholder 4"/>
          <p:cNvSpPr>
            <a:spLocks noGrp="1"/>
          </p:cNvSpPr>
          <p:nvPr>
            <p:ph type="dt" sz="half" idx="10"/>
          </p:nvPr>
        </p:nvSpPr>
        <p:spPr/>
        <p:txBody>
          <a:bodyPr/>
          <a:lstStyle/>
          <a:p>
            <a:fld id="{91BAC5CD-F288-406C-B4E8-1AAED120C5E7}" type="datetimeFigureOut">
              <a:rPr lang="nl-NL" smtClean="0"/>
              <a:t>11-10-2019</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36583BFD-A62A-4D0F-B264-9B54F7EF5FA6}" type="slidenum">
              <a:rPr lang="nl-NL" smtClean="0"/>
              <a:t>‹nr.›</a:t>
            </a:fld>
            <a:endParaRPr lang="nl-NL"/>
          </a:p>
        </p:txBody>
      </p:sp>
    </p:spTree>
    <p:extLst>
      <p:ext uri="{BB962C8B-B14F-4D97-AF65-F5344CB8AC3E}">
        <p14:creationId xmlns:p14="http://schemas.microsoft.com/office/powerpoint/2010/main" val="302231950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nl-NL" smtClean="0"/>
              <a:t>Klik om de stijl te bewerken</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Tekststijl van het model bewerken</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Tekststijl van het model bewerken</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7" name="Date Placeholder 6"/>
          <p:cNvSpPr>
            <a:spLocks noGrp="1"/>
          </p:cNvSpPr>
          <p:nvPr>
            <p:ph type="dt" sz="half" idx="10"/>
          </p:nvPr>
        </p:nvSpPr>
        <p:spPr/>
        <p:txBody>
          <a:bodyPr/>
          <a:lstStyle/>
          <a:p>
            <a:fld id="{91BAC5CD-F288-406C-B4E8-1AAED120C5E7}" type="datetimeFigureOut">
              <a:rPr lang="nl-NL" smtClean="0"/>
              <a:t>11-10-2019</a:t>
            </a:fld>
            <a:endParaRPr lang="nl-NL"/>
          </a:p>
        </p:txBody>
      </p:sp>
      <p:sp>
        <p:nvSpPr>
          <p:cNvPr id="8" name="Footer Placeholder 7"/>
          <p:cNvSpPr>
            <a:spLocks noGrp="1"/>
          </p:cNvSpPr>
          <p:nvPr>
            <p:ph type="ftr" sz="quarter" idx="11"/>
          </p:nvPr>
        </p:nvSpPr>
        <p:spPr/>
        <p:txBody>
          <a:bodyPr/>
          <a:lstStyle/>
          <a:p>
            <a:endParaRPr lang="nl-NL"/>
          </a:p>
        </p:txBody>
      </p:sp>
      <p:sp>
        <p:nvSpPr>
          <p:cNvPr id="9" name="Slide Number Placeholder 8"/>
          <p:cNvSpPr>
            <a:spLocks noGrp="1"/>
          </p:cNvSpPr>
          <p:nvPr>
            <p:ph type="sldNum" sz="quarter" idx="12"/>
          </p:nvPr>
        </p:nvSpPr>
        <p:spPr/>
        <p:txBody>
          <a:bodyPr/>
          <a:lstStyle/>
          <a:p>
            <a:fld id="{36583BFD-A62A-4D0F-B264-9B54F7EF5FA6}" type="slidenum">
              <a:rPr lang="nl-NL" smtClean="0"/>
              <a:t>‹nr.›</a:t>
            </a:fld>
            <a:endParaRPr lang="nl-NL"/>
          </a:p>
        </p:txBody>
      </p:sp>
    </p:spTree>
    <p:extLst>
      <p:ext uri="{BB962C8B-B14F-4D97-AF65-F5344CB8AC3E}">
        <p14:creationId xmlns:p14="http://schemas.microsoft.com/office/powerpoint/2010/main" val="284986741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nl-NL" smtClean="0"/>
              <a:t>Klik om de stijl te bewerken</a:t>
            </a:r>
            <a:endParaRPr lang="en-US" dirty="0"/>
          </a:p>
        </p:txBody>
      </p:sp>
      <p:sp>
        <p:nvSpPr>
          <p:cNvPr id="3" name="Date Placeholder 2"/>
          <p:cNvSpPr>
            <a:spLocks noGrp="1"/>
          </p:cNvSpPr>
          <p:nvPr>
            <p:ph type="dt" sz="half" idx="10"/>
          </p:nvPr>
        </p:nvSpPr>
        <p:spPr/>
        <p:txBody>
          <a:bodyPr/>
          <a:lstStyle/>
          <a:p>
            <a:fld id="{91BAC5CD-F288-406C-B4E8-1AAED120C5E7}" type="datetimeFigureOut">
              <a:rPr lang="nl-NL" smtClean="0"/>
              <a:t>11-10-2019</a:t>
            </a:fld>
            <a:endParaRPr lang="nl-NL"/>
          </a:p>
        </p:txBody>
      </p:sp>
      <p:sp>
        <p:nvSpPr>
          <p:cNvPr id="4" name="Footer Placeholder 3"/>
          <p:cNvSpPr>
            <a:spLocks noGrp="1"/>
          </p:cNvSpPr>
          <p:nvPr>
            <p:ph type="ftr" sz="quarter" idx="11"/>
          </p:nvPr>
        </p:nvSpPr>
        <p:spPr/>
        <p:txBody>
          <a:bodyPr/>
          <a:lstStyle/>
          <a:p>
            <a:endParaRPr lang="nl-NL"/>
          </a:p>
        </p:txBody>
      </p:sp>
      <p:sp>
        <p:nvSpPr>
          <p:cNvPr id="5" name="Slide Number Placeholder 4"/>
          <p:cNvSpPr>
            <a:spLocks noGrp="1"/>
          </p:cNvSpPr>
          <p:nvPr>
            <p:ph type="sldNum" sz="quarter" idx="12"/>
          </p:nvPr>
        </p:nvSpPr>
        <p:spPr/>
        <p:txBody>
          <a:bodyPr/>
          <a:lstStyle/>
          <a:p>
            <a:fld id="{36583BFD-A62A-4D0F-B264-9B54F7EF5FA6}" type="slidenum">
              <a:rPr lang="nl-NL" smtClean="0"/>
              <a:t>‹nr.›</a:t>
            </a:fld>
            <a:endParaRPr lang="nl-NL"/>
          </a:p>
        </p:txBody>
      </p:sp>
    </p:spTree>
    <p:extLst>
      <p:ext uri="{BB962C8B-B14F-4D97-AF65-F5344CB8AC3E}">
        <p14:creationId xmlns:p14="http://schemas.microsoft.com/office/powerpoint/2010/main" val="52315481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1BAC5CD-F288-406C-B4E8-1AAED120C5E7}" type="datetimeFigureOut">
              <a:rPr lang="nl-NL" smtClean="0"/>
              <a:t>11-10-2019</a:t>
            </a:fld>
            <a:endParaRPr lang="nl-NL"/>
          </a:p>
        </p:txBody>
      </p:sp>
      <p:sp>
        <p:nvSpPr>
          <p:cNvPr id="3" name="Footer Placeholder 2"/>
          <p:cNvSpPr>
            <a:spLocks noGrp="1"/>
          </p:cNvSpPr>
          <p:nvPr>
            <p:ph type="ftr" sz="quarter" idx="11"/>
          </p:nvPr>
        </p:nvSpPr>
        <p:spPr/>
        <p:txBody>
          <a:bodyPr/>
          <a:lstStyle/>
          <a:p>
            <a:endParaRPr lang="nl-NL"/>
          </a:p>
        </p:txBody>
      </p:sp>
      <p:sp>
        <p:nvSpPr>
          <p:cNvPr id="4" name="Slide Number Placeholder 3"/>
          <p:cNvSpPr>
            <a:spLocks noGrp="1"/>
          </p:cNvSpPr>
          <p:nvPr>
            <p:ph type="sldNum" sz="quarter" idx="12"/>
          </p:nvPr>
        </p:nvSpPr>
        <p:spPr/>
        <p:txBody>
          <a:bodyPr/>
          <a:lstStyle/>
          <a:p>
            <a:fld id="{36583BFD-A62A-4D0F-B264-9B54F7EF5FA6}" type="slidenum">
              <a:rPr lang="nl-NL" smtClean="0"/>
              <a:t>‹nr.›</a:t>
            </a:fld>
            <a:endParaRPr lang="nl-NL"/>
          </a:p>
        </p:txBody>
      </p:sp>
    </p:spTree>
    <p:extLst>
      <p:ext uri="{BB962C8B-B14F-4D97-AF65-F5344CB8AC3E}">
        <p14:creationId xmlns:p14="http://schemas.microsoft.com/office/powerpoint/2010/main" val="76500228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nl-NL" smtClean="0"/>
              <a:t>Klik om de stijl te bewerken</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nl-NL" smtClean="0"/>
              <a:t>Tekststijl van het model bewerken</a:t>
            </a:r>
          </a:p>
        </p:txBody>
      </p:sp>
      <p:sp>
        <p:nvSpPr>
          <p:cNvPr id="5" name="Date Placeholder 4"/>
          <p:cNvSpPr>
            <a:spLocks noGrp="1"/>
          </p:cNvSpPr>
          <p:nvPr>
            <p:ph type="dt" sz="half" idx="10"/>
          </p:nvPr>
        </p:nvSpPr>
        <p:spPr/>
        <p:txBody>
          <a:bodyPr/>
          <a:lstStyle/>
          <a:p>
            <a:fld id="{91BAC5CD-F288-406C-B4E8-1AAED120C5E7}" type="datetimeFigureOut">
              <a:rPr lang="nl-NL" smtClean="0"/>
              <a:t>11-10-2019</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36583BFD-A62A-4D0F-B264-9B54F7EF5FA6}" type="slidenum">
              <a:rPr lang="nl-NL" smtClean="0"/>
              <a:t>‹nr.›</a:t>
            </a:fld>
            <a:endParaRPr lang="nl-NL"/>
          </a:p>
        </p:txBody>
      </p:sp>
    </p:spTree>
    <p:extLst>
      <p:ext uri="{BB962C8B-B14F-4D97-AF65-F5344CB8AC3E}">
        <p14:creationId xmlns:p14="http://schemas.microsoft.com/office/powerpoint/2010/main" val="26478895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nl-NL" smtClean="0"/>
              <a:t>Klik om de stijl te bewerken</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smtClean="0"/>
              <a:t>Klik op het pictogram als u een afbeelding wilt toevoegen</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Tekststijl van het model bewerken</a:t>
            </a:r>
          </a:p>
        </p:txBody>
      </p:sp>
      <p:sp>
        <p:nvSpPr>
          <p:cNvPr id="5" name="Date Placeholder 4"/>
          <p:cNvSpPr>
            <a:spLocks noGrp="1"/>
          </p:cNvSpPr>
          <p:nvPr>
            <p:ph type="dt" sz="half" idx="10"/>
          </p:nvPr>
        </p:nvSpPr>
        <p:spPr/>
        <p:txBody>
          <a:bodyPr/>
          <a:lstStyle/>
          <a:p>
            <a:fld id="{91BAC5CD-F288-406C-B4E8-1AAED120C5E7}" type="datetimeFigureOut">
              <a:rPr lang="nl-NL" smtClean="0"/>
              <a:t>11-10-2019</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36583BFD-A62A-4D0F-B264-9B54F7EF5FA6}" type="slidenum">
              <a:rPr lang="nl-NL" smtClean="0"/>
              <a:t>‹nr.›</a:t>
            </a:fld>
            <a:endParaRPr lang="nl-NL"/>
          </a:p>
        </p:txBody>
      </p:sp>
    </p:spTree>
    <p:extLst>
      <p:ext uri="{BB962C8B-B14F-4D97-AF65-F5344CB8AC3E}">
        <p14:creationId xmlns:p14="http://schemas.microsoft.com/office/powerpoint/2010/main" val="251991939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nl-NL" smtClean="0"/>
              <a:t>Klik om de stijl te bewerken</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91BAC5CD-F288-406C-B4E8-1AAED120C5E7}" type="datetimeFigureOut">
              <a:rPr lang="nl-NL" smtClean="0"/>
              <a:t>11-10-2019</a:t>
            </a:fld>
            <a:endParaRPr lang="nl-NL"/>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nl-NL"/>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36583BFD-A62A-4D0F-B264-9B54F7EF5FA6}" type="slidenum">
              <a:rPr lang="nl-NL" smtClean="0"/>
              <a:t>‹nr.›</a:t>
            </a:fld>
            <a:endParaRPr lang="nl-NL"/>
          </a:p>
        </p:txBody>
      </p:sp>
    </p:spTree>
    <p:extLst>
      <p:ext uri="{BB962C8B-B14F-4D97-AF65-F5344CB8AC3E}">
        <p14:creationId xmlns:p14="http://schemas.microsoft.com/office/powerpoint/2010/main" val="370966212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https://www.youtube.com/watch?v=-Dt2joev3sE" TargetMode="External"/><Relationship Id="rId2" Type="http://schemas.openxmlformats.org/officeDocument/2006/relationships/hyperlink" Target="https://www.youtube.com/watch?v=nmmX8Fewmbc" TargetMode="External"/><Relationship Id="rId1" Type="http://schemas.openxmlformats.org/officeDocument/2006/relationships/slideLayout" Target="../slideLayouts/slideLayout2.xml"/><Relationship Id="rId5" Type="http://schemas.openxmlformats.org/officeDocument/2006/relationships/image" Target="../media/image2.png"/><Relationship Id="rId4" Type="http://schemas.openxmlformats.org/officeDocument/2006/relationships/hyperlink" Target="file:///\\FS2\Userdata$\gdejong\Videos\WhatsApp%20Video%20Alcoholist.mp4" TargetMode="Externa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nl-NL" dirty="0" smtClean="0"/>
              <a:t>Communiceren </a:t>
            </a:r>
            <a:endParaRPr lang="nl-NL" dirty="0"/>
          </a:p>
        </p:txBody>
      </p:sp>
      <p:sp>
        <p:nvSpPr>
          <p:cNvPr id="3" name="Ondertitel 2"/>
          <p:cNvSpPr>
            <a:spLocks noGrp="1"/>
          </p:cNvSpPr>
          <p:nvPr>
            <p:ph type="subTitle" idx="1"/>
          </p:nvPr>
        </p:nvSpPr>
        <p:spPr/>
        <p:txBody>
          <a:bodyPr/>
          <a:lstStyle/>
          <a:p>
            <a:r>
              <a:rPr lang="nl-NL" dirty="0" smtClean="0"/>
              <a:t>Les 4</a:t>
            </a:r>
            <a:endParaRPr lang="nl-NL" dirty="0"/>
          </a:p>
        </p:txBody>
      </p:sp>
      <p:pic>
        <p:nvPicPr>
          <p:cNvPr id="4" name="Afbeelding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50009" y="4908002"/>
            <a:ext cx="4454449" cy="989878"/>
          </a:xfrm>
          <a:prstGeom prst="rect">
            <a:avLst/>
          </a:prstGeom>
        </p:spPr>
      </p:pic>
    </p:spTree>
    <p:extLst>
      <p:ext uri="{BB962C8B-B14F-4D97-AF65-F5344CB8AC3E}">
        <p14:creationId xmlns:p14="http://schemas.microsoft.com/office/powerpoint/2010/main" val="333999298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77334" y="609600"/>
            <a:ext cx="8596668" cy="740229"/>
          </a:xfrm>
        </p:spPr>
        <p:txBody>
          <a:bodyPr/>
          <a:lstStyle/>
          <a:p>
            <a:r>
              <a:rPr lang="nl-NL" dirty="0" smtClean="0"/>
              <a:t>Wat hebben we eerdere lessen gedaan?</a:t>
            </a:r>
            <a:endParaRPr lang="nl-NL" dirty="0"/>
          </a:p>
        </p:txBody>
      </p:sp>
      <p:sp>
        <p:nvSpPr>
          <p:cNvPr id="3" name="Tijdelijke aanduiding voor inhoud 2"/>
          <p:cNvSpPr>
            <a:spLocks noGrp="1"/>
          </p:cNvSpPr>
          <p:nvPr>
            <p:ph idx="1"/>
          </p:nvPr>
        </p:nvSpPr>
        <p:spPr>
          <a:xfrm>
            <a:off x="677334" y="1349829"/>
            <a:ext cx="9926498" cy="5163266"/>
          </a:xfrm>
        </p:spPr>
        <p:txBody>
          <a:bodyPr/>
          <a:lstStyle/>
          <a:p>
            <a:r>
              <a:rPr lang="nl-NL" dirty="0" smtClean="0"/>
              <a:t>Waar hebben we het over gehad?</a:t>
            </a:r>
          </a:p>
          <a:p>
            <a:pPr lvl="1"/>
            <a:r>
              <a:rPr lang="nl-NL" dirty="0" smtClean="0"/>
              <a:t>Verkoopgesprek </a:t>
            </a:r>
          </a:p>
          <a:p>
            <a:pPr lvl="1"/>
            <a:r>
              <a:rPr lang="nl-NL" dirty="0" smtClean="0"/>
              <a:t>Adviesgesprek</a:t>
            </a:r>
          </a:p>
          <a:p>
            <a:pPr lvl="1"/>
            <a:r>
              <a:rPr lang="nl-NL" dirty="0" smtClean="0"/>
              <a:t>Klachtengesprek (zie ook thema Myspot: afhandelen van klachten in de groene detailhandel)</a:t>
            </a:r>
          </a:p>
          <a:p>
            <a:pPr lvl="2"/>
            <a:r>
              <a:rPr lang="nl-NL" sz="1600" dirty="0" smtClean="0"/>
              <a:t>Wat is het verschil tussen een verkoopgesprek en een adviesgesprek?</a:t>
            </a:r>
          </a:p>
          <a:p>
            <a:pPr lvl="1"/>
            <a:r>
              <a:rPr lang="nl-NL" sz="1800" dirty="0" smtClean="0"/>
              <a:t>7 typen vragen, wie kent ze nog?</a:t>
            </a:r>
          </a:p>
          <a:p>
            <a:pPr lvl="2"/>
            <a:r>
              <a:rPr lang="nl-NL" sz="1600" dirty="0" smtClean="0"/>
              <a:t>Open-; gesloten-; gerichte-; keuze-; suggestieve-; reflecterende-; controlevragen</a:t>
            </a:r>
          </a:p>
          <a:p>
            <a:pPr lvl="1"/>
            <a:r>
              <a:rPr lang="nl-NL" sz="1800" dirty="0" smtClean="0"/>
              <a:t>Gespreksdoelen: wat wil je bereiken met een gesprek. Wie weet het nog?</a:t>
            </a:r>
          </a:p>
          <a:p>
            <a:pPr lvl="2"/>
            <a:r>
              <a:rPr lang="nl-NL" sz="1600" dirty="0" smtClean="0"/>
              <a:t>Je wilt informeren, overtuigen, activeren en instrueren</a:t>
            </a:r>
          </a:p>
          <a:p>
            <a:pPr lvl="1"/>
            <a:r>
              <a:rPr lang="nl-NL" sz="1800" dirty="0" smtClean="0"/>
              <a:t>We hebben het gehad over feiten en meningen.</a:t>
            </a:r>
            <a:r>
              <a:rPr lang="nl-NL" sz="1800" dirty="0"/>
              <a:t> </a:t>
            </a:r>
            <a:r>
              <a:rPr lang="nl-NL" sz="1800" dirty="0" smtClean="0"/>
              <a:t>Wat was ook al weer het verschil?</a:t>
            </a:r>
          </a:p>
          <a:p>
            <a:pPr lvl="2"/>
            <a:r>
              <a:rPr lang="nl-NL" sz="1600" dirty="0" smtClean="0"/>
              <a:t>Een feit is een vaststaand iets dat je kunt bewijzen, een mening is subjectief en een interpretatie.</a:t>
            </a:r>
          </a:p>
          <a:p>
            <a:pPr lvl="1"/>
            <a:r>
              <a:rPr lang="nl-NL" sz="1800" dirty="0" smtClean="0"/>
              <a:t>We hebben het gehad over de communicatie ring. Wat was dat nou ook al weer?</a:t>
            </a:r>
          </a:p>
        </p:txBody>
      </p:sp>
    </p:spTree>
    <p:extLst>
      <p:ext uri="{BB962C8B-B14F-4D97-AF65-F5344CB8AC3E}">
        <p14:creationId xmlns:p14="http://schemas.microsoft.com/office/powerpoint/2010/main" val="4367909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Effect transition="in" filter="fade">
                                      <p:cBhvr>
                                        <p:cTn id="28" dur="1000"/>
                                        <p:tgtEl>
                                          <p:spTgt spid="3">
                                            <p:txEl>
                                              <p:pRg st="3" end="3"/>
                                            </p:txEl>
                                          </p:spTgt>
                                        </p:tgtEl>
                                      </p:cBhvr>
                                    </p:animEffect>
                                    <p:anim calcmode="lin" valueType="num">
                                      <p:cBhvr>
                                        <p:cTn id="29"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3">
                                            <p:txEl>
                                              <p:pRg st="4" end="4"/>
                                            </p:txEl>
                                          </p:spTgt>
                                        </p:tgtEl>
                                        <p:attrNameLst>
                                          <p:attrName>style.visibility</p:attrName>
                                        </p:attrNameLst>
                                      </p:cBhvr>
                                      <p:to>
                                        <p:strVal val="visible"/>
                                      </p:to>
                                    </p:set>
                                    <p:animEffect transition="in" filter="fade">
                                      <p:cBhvr>
                                        <p:cTn id="35" dur="1000"/>
                                        <p:tgtEl>
                                          <p:spTgt spid="3">
                                            <p:txEl>
                                              <p:pRg st="4" end="4"/>
                                            </p:txEl>
                                          </p:spTgt>
                                        </p:tgtEl>
                                      </p:cBhvr>
                                    </p:animEffect>
                                    <p:anim calcmode="lin" valueType="num">
                                      <p:cBhvr>
                                        <p:cTn id="36"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7"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nodeType="clickEffect">
                                  <p:stCondLst>
                                    <p:cond delay="0"/>
                                  </p:stCondLst>
                                  <p:childTnLst>
                                    <p:set>
                                      <p:cBhvr>
                                        <p:cTn id="41" dur="1" fill="hold">
                                          <p:stCondLst>
                                            <p:cond delay="0"/>
                                          </p:stCondLst>
                                        </p:cTn>
                                        <p:tgtEl>
                                          <p:spTgt spid="3">
                                            <p:txEl>
                                              <p:pRg st="5" end="5"/>
                                            </p:txEl>
                                          </p:spTgt>
                                        </p:tgtEl>
                                        <p:attrNameLst>
                                          <p:attrName>style.visibility</p:attrName>
                                        </p:attrNameLst>
                                      </p:cBhvr>
                                      <p:to>
                                        <p:strVal val="visible"/>
                                      </p:to>
                                    </p:set>
                                    <p:animEffect transition="in" filter="fade">
                                      <p:cBhvr>
                                        <p:cTn id="42" dur="1000"/>
                                        <p:tgtEl>
                                          <p:spTgt spid="3">
                                            <p:txEl>
                                              <p:pRg st="5" end="5"/>
                                            </p:txEl>
                                          </p:spTgt>
                                        </p:tgtEl>
                                      </p:cBhvr>
                                    </p:animEffect>
                                    <p:anim calcmode="lin" valueType="num">
                                      <p:cBhvr>
                                        <p:cTn id="43"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44"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nodeType="clickEffect">
                                  <p:stCondLst>
                                    <p:cond delay="0"/>
                                  </p:stCondLst>
                                  <p:childTnLst>
                                    <p:set>
                                      <p:cBhvr>
                                        <p:cTn id="48" dur="1" fill="hold">
                                          <p:stCondLst>
                                            <p:cond delay="0"/>
                                          </p:stCondLst>
                                        </p:cTn>
                                        <p:tgtEl>
                                          <p:spTgt spid="3">
                                            <p:txEl>
                                              <p:pRg st="6" end="6"/>
                                            </p:txEl>
                                          </p:spTgt>
                                        </p:tgtEl>
                                        <p:attrNameLst>
                                          <p:attrName>style.visibility</p:attrName>
                                        </p:attrNameLst>
                                      </p:cBhvr>
                                      <p:to>
                                        <p:strVal val="visible"/>
                                      </p:to>
                                    </p:set>
                                    <p:animEffect transition="in" filter="fade">
                                      <p:cBhvr>
                                        <p:cTn id="49" dur="1000"/>
                                        <p:tgtEl>
                                          <p:spTgt spid="3">
                                            <p:txEl>
                                              <p:pRg st="6" end="6"/>
                                            </p:txEl>
                                          </p:spTgt>
                                        </p:tgtEl>
                                      </p:cBhvr>
                                    </p:animEffect>
                                    <p:anim calcmode="lin" valueType="num">
                                      <p:cBhvr>
                                        <p:cTn id="50"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51"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42" presetClass="entr" presetSubtype="0" fill="hold" nodeType="clickEffect">
                                  <p:stCondLst>
                                    <p:cond delay="0"/>
                                  </p:stCondLst>
                                  <p:childTnLst>
                                    <p:set>
                                      <p:cBhvr>
                                        <p:cTn id="55" dur="1" fill="hold">
                                          <p:stCondLst>
                                            <p:cond delay="0"/>
                                          </p:stCondLst>
                                        </p:cTn>
                                        <p:tgtEl>
                                          <p:spTgt spid="3">
                                            <p:txEl>
                                              <p:pRg st="7" end="7"/>
                                            </p:txEl>
                                          </p:spTgt>
                                        </p:tgtEl>
                                        <p:attrNameLst>
                                          <p:attrName>style.visibility</p:attrName>
                                        </p:attrNameLst>
                                      </p:cBhvr>
                                      <p:to>
                                        <p:strVal val="visible"/>
                                      </p:to>
                                    </p:set>
                                    <p:animEffect transition="in" filter="fade">
                                      <p:cBhvr>
                                        <p:cTn id="56" dur="1000"/>
                                        <p:tgtEl>
                                          <p:spTgt spid="3">
                                            <p:txEl>
                                              <p:pRg st="7" end="7"/>
                                            </p:txEl>
                                          </p:spTgt>
                                        </p:tgtEl>
                                      </p:cBhvr>
                                    </p:animEffect>
                                    <p:anim calcmode="lin" valueType="num">
                                      <p:cBhvr>
                                        <p:cTn id="57"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58" dur="1000" fill="hold"/>
                                        <p:tgtEl>
                                          <p:spTgt spid="3">
                                            <p:txEl>
                                              <p:pRg st="7" end="7"/>
                                            </p:txEl>
                                          </p:spTgt>
                                        </p:tgtEl>
                                        <p:attrNameLst>
                                          <p:attrName>ppt_y</p:attrName>
                                        </p:attrNameLst>
                                      </p:cBhvr>
                                      <p:tavLst>
                                        <p:tav tm="0">
                                          <p:val>
                                            <p:strVal val="#ppt_y+.1"/>
                                          </p:val>
                                        </p:tav>
                                        <p:tav tm="100000">
                                          <p:val>
                                            <p:strVal val="#ppt_y"/>
                                          </p:val>
                                        </p:tav>
                                      </p:tavLst>
                                    </p:anim>
                                  </p:childTnLst>
                                </p:cTn>
                              </p:par>
                            </p:childTnLst>
                          </p:cTn>
                        </p:par>
                      </p:childTnLst>
                    </p:cTn>
                  </p:par>
                  <p:par>
                    <p:cTn id="59" fill="hold">
                      <p:stCondLst>
                        <p:cond delay="indefinite"/>
                      </p:stCondLst>
                      <p:childTnLst>
                        <p:par>
                          <p:cTn id="60" fill="hold">
                            <p:stCondLst>
                              <p:cond delay="0"/>
                            </p:stCondLst>
                            <p:childTnLst>
                              <p:par>
                                <p:cTn id="61" presetID="42" presetClass="entr" presetSubtype="0" fill="hold" nodeType="clickEffect">
                                  <p:stCondLst>
                                    <p:cond delay="0"/>
                                  </p:stCondLst>
                                  <p:childTnLst>
                                    <p:set>
                                      <p:cBhvr>
                                        <p:cTn id="62" dur="1" fill="hold">
                                          <p:stCondLst>
                                            <p:cond delay="0"/>
                                          </p:stCondLst>
                                        </p:cTn>
                                        <p:tgtEl>
                                          <p:spTgt spid="3">
                                            <p:txEl>
                                              <p:pRg st="8" end="8"/>
                                            </p:txEl>
                                          </p:spTgt>
                                        </p:tgtEl>
                                        <p:attrNameLst>
                                          <p:attrName>style.visibility</p:attrName>
                                        </p:attrNameLst>
                                      </p:cBhvr>
                                      <p:to>
                                        <p:strVal val="visible"/>
                                      </p:to>
                                    </p:set>
                                    <p:animEffect transition="in" filter="fade">
                                      <p:cBhvr>
                                        <p:cTn id="63" dur="1000"/>
                                        <p:tgtEl>
                                          <p:spTgt spid="3">
                                            <p:txEl>
                                              <p:pRg st="8" end="8"/>
                                            </p:txEl>
                                          </p:spTgt>
                                        </p:tgtEl>
                                      </p:cBhvr>
                                    </p:animEffect>
                                    <p:anim calcmode="lin" valueType="num">
                                      <p:cBhvr>
                                        <p:cTn id="64" dur="1000" fill="hold"/>
                                        <p:tgtEl>
                                          <p:spTgt spid="3">
                                            <p:txEl>
                                              <p:pRg st="8" end="8"/>
                                            </p:txEl>
                                          </p:spTgt>
                                        </p:tgtEl>
                                        <p:attrNameLst>
                                          <p:attrName>ppt_x</p:attrName>
                                        </p:attrNameLst>
                                      </p:cBhvr>
                                      <p:tavLst>
                                        <p:tav tm="0">
                                          <p:val>
                                            <p:strVal val="#ppt_x"/>
                                          </p:val>
                                        </p:tav>
                                        <p:tav tm="100000">
                                          <p:val>
                                            <p:strVal val="#ppt_x"/>
                                          </p:val>
                                        </p:tav>
                                      </p:tavLst>
                                    </p:anim>
                                    <p:anim calcmode="lin" valueType="num">
                                      <p:cBhvr>
                                        <p:cTn id="65" dur="1000" fill="hold"/>
                                        <p:tgtEl>
                                          <p:spTgt spid="3">
                                            <p:txEl>
                                              <p:pRg st="8" end="8"/>
                                            </p:txEl>
                                          </p:spTgt>
                                        </p:tgtEl>
                                        <p:attrNameLst>
                                          <p:attrName>ppt_y</p:attrName>
                                        </p:attrNameLst>
                                      </p:cBhvr>
                                      <p:tavLst>
                                        <p:tav tm="0">
                                          <p:val>
                                            <p:strVal val="#ppt_y+.1"/>
                                          </p:val>
                                        </p:tav>
                                        <p:tav tm="100000">
                                          <p:val>
                                            <p:strVal val="#ppt_y"/>
                                          </p:val>
                                        </p:tav>
                                      </p:tavLst>
                                    </p:anim>
                                  </p:childTnLst>
                                </p:cTn>
                              </p:par>
                            </p:childTnLst>
                          </p:cTn>
                        </p:par>
                      </p:childTnLst>
                    </p:cTn>
                  </p:par>
                  <p:par>
                    <p:cTn id="66" fill="hold">
                      <p:stCondLst>
                        <p:cond delay="indefinite"/>
                      </p:stCondLst>
                      <p:childTnLst>
                        <p:par>
                          <p:cTn id="67" fill="hold">
                            <p:stCondLst>
                              <p:cond delay="0"/>
                            </p:stCondLst>
                            <p:childTnLst>
                              <p:par>
                                <p:cTn id="68" presetID="42" presetClass="entr" presetSubtype="0" fill="hold" nodeType="clickEffect">
                                  <p:stCondLst>
                                    <p:cond delay="0"/>
                                  </p:stCondLst>
                                  <p:childTnLst>
                                    <p:set>
                                      <p:cBhvr>
                                        <p:cTn id="69" dur="1" fill="hold">
                                          <p:stCondLst>
                                            <p:cond delay="0"/>
                                          </p:stCondLst>
                                        </p:cTn>
                                        <p:tgtEl>
                                          <p:spTgt spid="3">
                                            <p:txEl>
                                              <p:pRg st="9" end="9"/>
                                            </p:txEl>
                                          </p:spTgt>
                                        </p:tgtEl>
                                        <p:attrNameLst>
                                          <p:attrName>style.visibility</p:attrName>
                                        </p:attrNameLst>
                                      </p:cBhvr>
                                      <p:to>
                                        <p:strVal val="visible"/>
                                      </p:to>
                                    </p:set>
                                    <p:animEffect transition="in" filter="fade">
                                      <p:cBhvr>
                                        <p:cTn id="70" dur="1000"/>
                                        <p:tgtEl>
                                          <p:spTgt spid="3">
                                            <p:txEl>
                                              <p:pRg st="9" end="9"/>
                                            </p:txEl>
                                          </p:spTgt>
                                        </p:tgtEl>
                                      </p:cBhvr>
                                    </p:animEffect>
                                    <p:anim calcmode="lin" valueType="num">
                                      <p:cBhvr>
                                        <p:cTn id="71" dur="1000" fill="hold"/>
                                        <p:tgtEl>
                                          <p:spTgt spid="3">
                                            <p:txEl>
                                              <p:pRg st="9" end="9"/>
                                            </p:txEl>
                                          </p:spTgt>
                                        </p:tgtEl>
                                        <p:attrNameLst>
                                          <p:attrName>ppt_x</p:attrName>
                                        </p:attrNameLst>
                                      </p:cBhvr>
                                      <p:tavLst>
                                        <p:tav tm="0">
                                          <p:val>
                                            <p:strVal val="#ppt_x"/>
                                          </p:val>
                                        </p:tav>
                                        <p:tav tm="100000">
                                          <p:val>
                                            <p:strVal val="#ppt_x"/>
                                          </p:val>
                                        </p:tav>
                                      </p:tavLst>
                                    </p:anim>
                                    <p:anim calcmode="lin" valueType="num">
                                      <p:cBhvr>
                                        <p:cTn id="72" dur="1000" fill="hold"/>
                                        <p:tgtEl>
                                          <p:spTgt spid="3">
                                            <p:txEl>
                                              <p:pRg st="9" end="9"/>
                                            </p:txEl>
                                          </p:spTgt>
                                        </p:tgtEl>
                                        <p:attrNameLst>
                                          <p:attrName>ppt_y</p:attrName>
                                        </p:attrNameLst>
                                      </p:cBhvr>
                                      <p:tavLst>
                                        <p:tav tm="0">
                                          <p:val>
                                            <p:strVal val="#ppt_y+.1"/>
                                          </p:val>
                                        </p:tav>
                                        <p:tav tm="100000">
                                          <p:val>
                                            <p:strVal val="#ppt_y"/>
                                          </p:val>
                                        </p:tav>
                                      </p:tavLst>
                                    </p:anim>
                                  </p:childTnLst>
                                </p:cTn>
                              </p:par>
                            </p:childTnLst>
                          </p:cTn>
                        </p:par>
                      </p:childTnLst>
                    </p:cTn>
                  </p:par>
                  <p:par>
                    <p:cTn id="73" fill="hold">
                      <p:stCondLst>
                        <p:cond delay="indefinite"/>
                      </p:stCondLst>
                      <p:childTnLst>
                        <p:par>
                          <p:cTn id="74" fill="hold">
                            <p:stCondLst>
                              <p:cond delay="0"/>
                            </p:stCondLst>
                            <p:childTnLst>
                              <p:par>
                                <p:cTn id="75" presetID="42" presetClass="entr" presetSubtype="0" fill="hold" nodeType="clickEffect">
                                  <p:stCondLst>
                                    <p:cond delay="0"/>
                                  </p:stCondLst>
                                  <p:childTnLst>
                                    <p:set>
                                      <p:cBhvr>
                                        <p:cTn id="76" dur="1" fill="hold">
                                          <p:stCondLst>
                                            <p:cond delay="0"/>
                                          </p:stCondLst>
                                        </p:cTn>
                                        <p:tgtEl>
                                          <p:spTgt spid="3">
                                            <p:txEl>
                                              <p:pRg st="10" end="10"/>
                                            </p:txEl>
                                          </p:spTgt>
                                        </p:tgtEl>
                                        <p:attrNameLst>
                                          <p:attrName>style.visibility</p:attrName>
                                        </p:attrNameLst>
                                      </p:cBhvr>
                                      <p:to>
                                        <p:strVal val="visible"/>
                                      </p:to>
                                    </p:set>
                                    <p:animEffect transition="in" filter="fade">
                                      <p:cBhvr>
                                        <p:cTn id="77" dur="1000"/>
                                        <p:tgtEl>
                                          <p:spTgt spid="3">
                                            <p:txEl>
                                              <p:pRg st="10" end="10"/>
                                            </p:txEl>
                                          </p:spTgt>
                                        </p:tgtEl>
                                      </p:cBhvr>
                                    </p:animEffect>
                                    <p:anim calcmode="lin" valueType="num">
                                      <p:cBhvr>
                                        <p:cTn id="78" dur="1000" fill="hold"/>
                                        <p:tgtEl>
                                          <p:spTgt spid="3">
                                            <p:txEl>
                                              <p:pRg st="10" end="10"/>
                                            </p:txEl>
                                          </p:spTgt>
                                        </p:tgtEl>
                                        <p:attrNameLst>
                                          <p:attrName>ppt_x</p:attrName>
                                        </p:attrNameLst>
                                      </p:cBhvr>
                                      <p:tavLst>
                                        <p:tav tm="0">
                                          <p:val>
                                            <p:strVal val="#ppt_x"/>
                                          </p:val>
                                        </p:tav>
                                        <p:tav tm="100000">
                                          <p:val>
                                            <p:strVal val="#ppt_x"/>
                                          </p:val>
                                        </p:tav>
                                      </p:tavLst>
                                    </p:anim>
                                    <p:anim calcmode="lin" valueType="num">
                                      <p:cBhvr>
                                        <p:cTn id="79" dur="1000" fill="hold"/>
                                        <p:tgtEl>
                                          <p:spTgt spid="3">
                                            <p:txEl>
                                              <p:pRg st="10" end="10"/>
                                            </p:txEl>
                                          </p:spTgt>
                                        </p:tgtEl>
                                        <p:attrNameLst>
                                          <p:attrName>ppt_y</p:attrName>
                                        </p:attrNameLst>
                                      </p:cBhvr>
                                      <p:tavLst>
                                        <p:tav tm="0">
                                          <p:val>
                                            <p:strVal val="#ppt_y+.1"/>
                                          </p:val>
                                        </p:tav>
                                        <p:tav tm="100000">
                                          <p:val>
                                            <p:strVal val="#ppt_y"/>
                                          </p:val>
                                        </p:tav>
                                      </p:tavLst>
                                    </p:anim>
                                  </p:childTnLst>
                                </p:cTn>
                              </p:par>
                            </p:childTnLst>
                          </p:cTn>
                        </p:par>
                      </p:childTnLst>
                    </p:cTn>
                  </p:par>
                  <p:par>
                    <p:cTn id="80" fill="hold">
                      <p:stCondLst>
                        <p:cond delay="indefinite"/>
                      </p:stCondLst>
                      <p:childTnLst>
                        <p:par>
                          <p:cTn id="81" fill="hold">
                            <p:stCondLst>
                              <p:cond delay="0"/>
                            </p:stCondLst>
                            <p:childTnLst>
                              <p:par>
                                <p:cTn id="82" presetID="42" presetClass="entr" presetSubtype="0" fill="hold" nodeType="clickEffect">
                                  <p:stCondLst>
                                    <p:cond delay="0"/>
                                  </p:stCondLst>
                                  <p:childTnLst>
                                    <p:set>
                                      <p:cBhvr>
                                        <p:cTn id="83" dur="1" fill="hold">
                                          <p:stCondLst>
                                            <p:cond delay="0"/>
                                          </p:stCondLst>
                                        </p:cTn>
                                        <p:tgtEl>
                                          <p:spTgt spid="3">
                                            <p:txEl>
                                              <p:pRg st="11" end="11"/>
                                            </p:txEl>
                                          </p:spTgt>
                                        </p:tgtEl>
                                        <p:attrNameLst>
                                          <p:attrName>style.visibility</p:attrName>
                                        </p:attrNameLst>
                                      </p:cBhvr>
                                      <p:to>
                                        <p:strVal val="visible"/>
                                      </p:to>
                                    </p:set>
                                    <p:animEffect transition="in" filter="fade">
                                      <p:cBhvr>
                                        <p:cTn id="84" dur="1000"/>
                                        <p:tgtEl>
                                          <p:spTgt spid="3">
                                            <p:txEl>
                                              <p:pRg st="11" end="11"/>
                                            </p:txEl>
                                          </p:spTgt>
                                        </p:tgtEl>
                                      </p:cBhvr>
                                    </p:animEffect>
                                    <p:anim calcmode="lin" valueType="num">
                                      <p:cBhvr>
                                        <p:cTn id="85" dur="1000" fill="hold"/>
                                        <p:tgtEl>
                                          <p:spTgt spid="3">
                                            <p:txEl>
                                              <p:pRg st="11" end="11"/>
                                            </p:txEl>
                                          </p:spTgt>
                                        </p:tgtEl>
                                        <p:attrNameLst>
                                          <p:attrName>ppt_x</p:attrName>
                                        </p:attrNameLst>
                                      </p:cBhvr>
                                      <p:tavLst>
                                        <p:tav tm="0">
                                          <p:val>
                                            <p:strVal val="#ppt_x"/>
                                          </p:val>
                                        </p:tav>
                                        <p:tav tm="100000">
                                          <p:val>
                                            <p:strVal val="#ppt_x"/>
                                          </p:val>
                                        </p:tav>
                                      </p:tavLst>
                                    </p:anim>
                                    <p:anim calcmode="lin" valueType="num">
                                      <p:cBhvr>
                                        <p:cTn id="86" dur="1000" fill="hold"/>
                                        <p:tgtEl>
                                          <p:spTgt spid="3">
                                            <p:txEl>
                                              <p:pRg st="11" end="11"/>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77334" y="600892"/>
            <a:ext cx="9259146" cy="862149"/>
          </a:xfrm>
        </p:spPr>
        <p:txBody>
          <a:bodyPr/>
          <a:lstStyle/>
          <a:p>
            <a:r>
              <a:rPr lang="nl-NL" dirty="0" smtClean="0"/>
              <a:t>Wat weten we nog van gesprekstechnieken?</a:t>
            </a:r>
            <a:endParaRPr lang="nl-NL" dirty="0"/>
          </a:p>
        </p:txBody>
      </p:sp>
      <p:sp>
        <p:nvSpPr>
          <p:cNvPr id="3" name="Tijdelijke aanduiding voor inhoud 2"/>
          <p:cNvSpPr>
            <a:spLocks noGrp="1"/>
          </p:cNvSpPr>
          <p:nvPr>
            <p:ph idx="1"/>
          </p:nvPr>
        </p:nvSpPr>
        <p:spPr>
          <a:xfrm>
            <a:off x="677334" y="1375954"/>
            <a:ext cx="9541086" cy="5583645"/>
          </a:xfrm>
        </p:spPr>
        <p:txBody>
          <a:bodyPr>
            <a:normAutofit/>
          </a:bodyPr>
          <a:lstStyle/>
          <a:p>
            <a:r>
              <a:rPr lang="nl-NL" dirty="0" smtClean="0"/>
              <a:t>Gesprek leiden:</a:t>
            </a:r>
          </a:p>
          <a:p>
            <a:pPr lvl="1"/>
            <a:r>
              <a:rPr lang="nl-NL" dirty="0" smtClean="0">
                <a:sym typeface="Wingdings" panose="05000000000000000000" pitchFamily="2" charset="2"/>
              </a:rPr>
              <a:t> goede sfeer, doelen en verwachtingen uitspreken, agenda, hoeveelheid tijd</a:t>
            </a:r>
          </a:p>
          <a:p>
            <a:r>
              <a:rPr lang="nl-NL" dirty="0"/>
              <a:t>Actief </a:t>
            </a:r>
            <a:r>
              <a:rPr lang="nl-NL" dirty="0" smtClean="0"/>
              <a:t>luisteren:</a:t>
            </a:r>
          </a:p>
          <a:p>
            <a:pPr lvl="1"/>
            <a:r>
              <a:rPr lang="nl-NL" dirty="0" smtClean="0"/>
              <a:t> </a:t>
            </a:r>
            <a:r>
              <a:rPr lang="nl-NL" dirty="0" smtClean="0">
                <a:sym typeface="Wingdings" panose="05000000000000000000" pitchFamily="2" charset="2"/>
              </a:rPr>
              <a:t> </a:t>
            </a:r>
            <a:r>
              <a:rPr lang="nl-NL" dirty="0" smtClean="0"/>
              <a:t>is </a:t>
            </a:r>
            <a:r>
              <a:rPr lang="nl-NL" dirty="0"/>
              <a:t>niet alleen </a:t>
            </a:r>
            <a:r>
              <a:rPr lang="nl-NL" i="1" dirty="0"/>
              <a:t>horen</a:t>
            </a:r>
            <a:r>
              <a:rPr lang="nl-NL" dirty="0"/>
              <a:t> wat de ander zegt, maar ook proberen te </a:t>
            </a:r>
            <a:r>
              <a:rPr lang="nl-NL" i="1" dirty="0"/>
              <a:t>begrijpen</a:t>
            </a:r>
            <a:r>
              <a:rPr lang="nl-NL" dirty="0"/>
              <a:t> wat de ander </a:t>
            </a:r>
            <a:r>
              <a:rPr lang="nl-NL" dirty="0" smtClean="0"/>
              <a:t>zegt, </a:t>
            </a:r>
            <a:r>
              <a:rPr lang="nl-NL" b="1" dirty="0"/>
              <a:t>Communiceren is coderen, horen en decoderen</a:t>
            </a:r>
            <a:endParaRPr lang="nl-NL" dirty="0" smtClean="0">
              <a:sym typeface="Wingdings" panose="05000000000000000000" pitchFamily="2" charset="2"/>
            </a:endParaRPr>
          </a:p>
          <a:p>
            <a:r>
              <a:rPr lang="nl-NL" dirty="0" smtClean="0">
                <a:sym typeface="Wingdings" panose="05000000000000000000" pitchFamily="2" charset="2"/>
              </a:rPr>
              <a:t>Terugkoppelen naar doelen: </a:t>
            </a:r>
          </a:p>
          <a:p>
            <a:pPr lvl="1"/>
            <a:r>
              <a:rPr lang="nl-NL" dirty="0" smtClean="0">
                <a:sym typeface="Wingdings" panose="05000000000000000000" pitchFamily="2" charset="2"/>
              </a:rPr>
              <a:t> midden van het gesprek, tevredenheid, samenvatting</a:t>
            </a:r>
          </a:p>
          <a:p>
            <a:r>
              <a:rPr lang="nl-NL" dirty="0" smtClean="0">
                <a:sym typeface="Wingdings" panose="05000000000000000000" pitchFamily="2" charset="2"/>
              </a:rPr>
              <a:t>Situatie verduidelijken:</a:t>
            </a:r>
          </a:p>
          <a:p>
            <a:pPr lvl="1"/>
            <a:r>
              <a:rPr lang="nl-NL" dirty="0" smtClean="0">
                <a:sym typeface="Wingdings" panose="05000000000000000000" pitchFamily="2" charset="2"/>
              </a:rPr>
              <a:t> Bespreek onduidelijkheden of misverstanden, Benoem expliciet wat niet klopt.</a:t>
            </a:r>
          </a:p>
          <a:p>
            <a:r>
              <a:rPr lang="nl-NL" dirty="0" smtClean="0">
                <a:sym typeface="Wingdings" panose="05000000000000000000" pitchFamily="2" charset="2"/>
              </a:rPr>
              <a:t>Hardop denken: </a:t>
            </a:r>
          </a:p>
          <a:p>
            <a:pPr lvl="1"/>
            <a:r>
              <a:rPr lang="nl-NL" dirty="0" smtClean="0">
                <a:sym typeface="Wingdings" panose="05000000000000000000" pitchFamily="2" charset="2"/>
              </a:rPr>
              <a:t> openheid, voorkom je blokkeringen, gesprekspartner kan reageren, oplossingen vinden</a:t>
            </a:r>
          </a:p>
          <a:p>
            <a:r>
              <a:rPr lang="nl-NL" dirty="0" smtClean="0">
                <a:sym typeface="Wingdings" panose="05000000000000000000" pitchFamily="2" charset="2"/>
              </a:rPr>
              <a:t>Aan het einde van het gesprek terug koppelen en samenvatten, eventueel een vervolgafspraak maken</a:t>
            </a:r>
          </a:p>
          <a:p>
            <a:endParaRPr lang="nl-NL" dirty="0" smtClean="0"/>
          </a:p>
        </p:txBody>
      </p:sp>
    </p:spTree>
    <p:extLst>
      <p:ext uri="{BB962C8B-B14F-4D97-AF65-F5344CB8AC3E}">
        <p14:creationId xmlns:p14="http://schemas.microsoft.com/office/powerpoint/2010/main" val="18856234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Effect transition="in" filter="fade">
                                      <p:cBhvr>
                                        <p:cTn id="28" dur="1000"/>
                                        <p:tgtEl>
                                          <p:spTgt spid="3">
                                            <p:txEl>
                                              <p:pRg st="3" end="3"/>
                                            </p:txEl>
                                          </p:spTgt>
                                        </p:tgtEl>
                                      </p:cBhvr>
                                    </p:animEffect>
                                    <p:anim calcmode="lin" valueType="num">
                                      <p:cBhvr>
                                        <p:cTn id="29"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3">
                                            <p:txEl>
                                              <p:pRg st="4" end="4"/>
                                            </p:txEl>
                                          </p:spTgt>
                                        </p:tgtEl>
                                        <p:attrNameLst>
                                          <p:attrName>style.visibility</p:attrName>
                                        </p:attrNameLst>
                                      </p:cBhvr>
                                      <p:to>
                                        <p:strVal val="visible"/>
                                      </p:to>
                                    </p:set>
                                    <p:animEffect transition="in" filter="fade">
                                      <p:cBhvr>
                                        <p:cTn id="35" dur="1000"/>
                                        <p:tgtEl>
                                          <p:spTgt spid="3">
                                            <p:txEl>
                                              <p:pRg st="4" end="4"/>
                                            </p:txEl>
                                          </p:spTgt>
                                        </p:tgtEl>
                                      </p:cBhvr>
                                    </p:animEffect>
                                    <p:anim calcmode="lin" valueType="num">
                                      <p:cBhvr>
                                        <p:cTn id="36"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7"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nodeType="clickEffect">
                                  <p:stCondLst>
                                    <p:cond delay="0"/>
                                  </p:stCondLst>
                                  <p:childTnLst>
                                    <p:set>
                                      <p:cBhvr>
                                        <p:cTn id="41" dur="1" fill="hold">
                                          <p:stCondLst>
                                            <p:cond delay="0"/>
                                          </p:stCondLst>
                                        </p:cTn>
                                        <p:tgtEl>
                                          <p:spTgt spid="3">
                                            <p:txEl>
                                              <p:pRg st="5" end="5"/>
                                            </p:txEl>
                                          </p:spTgt>
                                        </p:tgtEl>
                                        <p:attrNameLst>
                                          <p:attrName>style.visibility</p:attrName>
                                        </p:attrNameLst>
                                      </p:cBhvr>
                                      <p:to>
                                        <p:strVal val="visible"/>
                                      </p:to>
                                    </p:set>
                                    <p:animEffect transition="in" filter="fade">
                                      <p:cBhvr>
                                        <p:cTn id="42" dur="1000"/>
                                        <p:tgtEl>
                                          <p:spTgt spid="3">
                                            <p:txEl>
                                              <p:pRg st="5" end="5"/>
                                            </p:txEl>
                                          </p:spTgt>
                                        </p:tgtEl>
                                      </p:cBhvr>
                                    </p:animEffect>
                                    <p:anim calcmode="lin" valueType="num">
                                      <p:cBhvr>
                                        <p:cTn id="43"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44"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nodeType="clickEffect">
                                  <p:stCondLst>
                                    <p:cond delay="0"/>
                                  </p:stCondLst>
                                  <p:childTnLst>
                                    <p:set>
                                      <p:cBhvr>
                                        <p:cTn id="48" dur="1" fill="hold">
                                          <p:stCondLst>
                                            <p:cond delay="0"/>
                                          </p:stCondLst>
                                        </p:cTn>
                                        <p:tgtEl>
                                          <p:spTgt spid="3">
                                            <p:txEl>
                                              <p:pRg st="6" end="6"/>
                                            </p:txEl>
                                          </p:spTgt>
                                        </p:tgtEl>
                                        <p:attrNameLst>
                                          <p:attrName>style.visibility</p:attrName>
                                        </p:attrNameLst>
                                      </p:cBhvr>
                                      <p:to>
                                        <p:strVal val="visible"/>
                                      </p:to>
                                    </p:set>
                                    <p:animEffect transition="in" filter="fade">
                                      <p:cBhvr>
                                        <p:cTn id="49" dur="1000"/>
                                        <p:tgtEl>
                                          <p:spTgt spid="3">
                                            <p:txEl>
                                              <p:pRg st="6" end="6"/>
                                            </p:txEl>
                                          </p:spTgt>
                                        </p:tgtEl>
                                      </p:cBhvr>
                                    </p:animEffect>
                                    <p:anim calcmode="lin" valueType="num">
                                      <p:cBhvr>
                                        <p:cTn id="50"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51"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42" presetClass="entr" presetSubtype="0" fill="hold" nodeType="clickEffect">
                                  <p:stCondLst>
                                    <p:cond delay="0"/>
                                  </p:stCondLst>
                                  <p:childTnLst>
                                    <p:set>
                                      <p:cBhvr>
                                        <p:cTn id="55" dur="1" fill="hold">
                                          <p:stCondLst>
                                            <p:cond delay="0"/>
                                          </p:stCondLst>
                                        </p:cTn>
                                        <p:tgtEl>
                                          <p:spTgt spid="3">
                                            <p:txEl>
                                              <p:pRg st="7" end="7"/>
                                            </p:txEl>
                                          </p:spTgt>
                                        </p:tgtEl>
                                        <p:attrNameLst>
                                          <p:attrName>style.visibility</p:attrName>
                                        </p:attrNameLst>
                                      </p:cBhvr>
                                      <p:to>
                                        <p:strVal val="visible"/>
                                      </p:to>
                                    </p:set>
                                    <p:animEffect transition="in" filter="fade">
                                      <p:cBhvr>
                                        <p:cTn id="56" dur="1000"/>
                                        <p:tgtEl>
                                          <p:spTgt spid="3">
                                            <p:txEl>
                                              <p:pRg st="7" end="7"/>
                                            </p:txEl>
                                          </p:spTgt>
                                        </p:tgtEl>
                                      </p:cBhvr>
                                    </p:animEffect>
                                    <p:anim calcmode="lin" valueType="num">
                                      <p:cBhvr>
                                        <p:cTn id="57"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58" dur="1000" fill="hold"/>
                                        <p:tgtEl>
                                          <p:spTgt spid="3">
                                            <p:txEl>
                                              <p:pRg st="7" end="7"/>
                                            </p:txEl>
                                          </p:spTgt>
                                        </p:tgtEl>
                                        <p:attrNameLst>
                                          <p:attrName>ppt_y</p:attrName>
                                        </p:attrNameLst>
                                      </p:cBhvr>
                                      <p:tavLst>
                                        <p:tav tm="0">
                                          <p:val>
                                            <p:strVal val="#ppt_y+.1"/>
                                          </p:val>
                                        </p:tav>
                                        <p:tav tm="100000">
                                          <p:val>
                                            <p:strVal val="#ppt_y"/>
                                          </p:val>
                                        </p:tav>
                                      </p:tavLst>
                                    </p:anim>
                                  </p:childTnLst>
                                </p:cTn>
                              </p:par>
                            </p:childTnLst>
                          </p:cTn>
                        </p:par>
                      </p:childTnLst>
                    </p:cTn>
                  </p:par>
                  <p:par>
                    <p:cTn id="59" fill="hold">
                      <p:stCondLst>
                        <p:cond delay="indefinite"/>
                      </p:stCondLst>
                      <p:childTnLst>
                        <p:par>
                          <p:cTn id="60" fill="hold">
                            <p:stCondLst>
                              <p:cond delay="0"/>
                            </p:stCondLst>
                            <p:childTnLst>
                              <p:par>
                                <p:cTn id="61" presetID="42" presetClass="entr" presetSubtype="0" fill="hold" nodeType="clickEffect">
                                  <p:stCondLst>
                                    <p:cond delay="0"/>
                                  </p:stCondLst>
                                  <p:childTnLst>
                                    <p:set>
                                      <p:cBhvr>
                                        <p:cTn id="62" dur="1" fill="hold">
                                          <p:stCondLst>
                                            <p:cond delay="0"/>
                                          </p:stCondLst>
                                        </p:cTn>
                                        <p:tgtEl>
                                          <p:spTgt spid="3">
                                            <p:txEl>
                                              <p:pRg st="8" end="8"/>
                                            </p:txEl>
                                          </p:spTgt>
                                        </p:tgtEl>
                                        <p:attrNameLst>
                                          <p:attrName>style.visibility</p:attrName>
                                        </p:attrNameLst>
                                      </p:cBhvr>
                                      <p:to>
                                        <p:strVal val="visible"/>
                                      </p:to>
                                    </p:set>
                                    <p:animEffect transition="in" filter="fade">
                                      <p:cBhvr>
                                        <p:cTn id="63" dur="1000"/>
                                        <p:tgtEl>
                                          <p:spTgt spid="3">
                                            <p:txEl>
                                              <p:pRg st="8" end="8"/>
                                            </p:txEl>
                                          </p:spTgt>
                                        </p:tgtEl>
                                      </p:cBhvr>
                                    </p:animEffect>
                                    <p:anim calcmode="lin" valueType="num">
                                      <p:cBhvr>
                                        <p:cTn id="64" dur="1000" fill="hold"/>
                                        <p:tgtEl>
                                          <p:spTgt spid="3">
                                            <p:txEl>
                                              <p:pRg st="8" end="8"/>
                                            </p:txEl>
                                          </p:spTgt>
                                        </p:tgtEl>
                                        <p:attrNameLst>
                                          <p:attrName>ppt_x</p:attrName>
                                        </p:attrNameLst>
                                      </p:cBhvr>
                                      <p:tavLst>
                                        <p:tav tm="0">
                                          <p:val>
                                            <p:strVal val="#ppt_x"/>
                                          </p:val>
                                        </p:tav>
                                        <p:tav tm="100000">
                                          <p:val>
                                            <p:strVal val="#ppt_x"/>
                                          </p:val>
                                        </p:tav>
                                      </p:tavLst>
                                    </p:anim>
                                    <p:anim calcmode="lin" valueType="num">
                                      <p:cBhvr>
                                        <p:cTn id="65" dur="1000" fill="hold"/>
                                        <p:tgtEl>
                                          <p:spTgt spid="3">
                                            <p:txEl>
                                              <p:pRg st="8" end="8"/>
                                            </p:txEl>
                                          </p:spTgt>
                                        </p:tgtEl>
                                        <p:attrNameLst>
                                          <p:attrName>ppt_y</p:attrName>
                                        </p:attrNameLst>
                                      </p:cBhvr>
                                      <p:tavLst>
                                        <p:tav tm="0">
                                          <p:val>
                                            <p:strVal val="#ppt_y+.1"/>
                                          </p:val>
                                        </p:tav>
                                        <p:tav tm="100000">
                                          <p:val>
                                            <p:strVal val="#ppt_y"/>
                                          </p:val>
                                        </p:tav>
                                      </p:tavLst>
                                    </p:anim>
                                  </p:childTnLst>
                                </p:cTn>
                              </p:par>
                            </p:childTnLst>
                          </p:cTn>
                        </p:par>
                      </p:childTnLst>
                    </p:cTn>
                  </p:par>
                  <p:par>
                    <p:cTn id="66" fill="hold">
                      <p:stCondLst>
                        <p:cond delay="indefinite"/>
                      </p:stCondLst>
                      <p:childTnLst>
                        <p:par>
                          <p:cTn id="67" fill="hold">
                            <p:stCondLst>
                              <p:cond delay="0"/>
                            </p:stCondLst>
                            <p:childTnLst>
                              <p:par>
                                <p:cTn id="68" presetID="42" presetClass="entr" presetSubtype="0" fill="hold" nodeType="clickEffect">
                                  <p:stCondLst>
                                    <p:cond delay="0"/>
                                  </p:stCondLst>
                                  <p:childTnLst>
                                    <p:set>
                                      <p:cBhvr>
                                        <p:cTn id="69" dur="1" fill="hold">
                                          <p:stCondLst>
                                            <p:cond delay="0"/>
                                          </p:stCondLst>
                                        </p:cTn>
                                        <p:tgtEl>
                                          <p:spTgt spid="3">
                                            <p:txEl>
                                              <p:pRg st="9" end="9"/>
                                            </p:txEl>
                                          </p:spTgt>
                                        </p:tgtEl>
                                        <p:attrNameLst>
                                          <p:attrName>style.visibility</p:attrName>
                                        </p:attrNameLst>
                                      </p:cBhvr>
                                      <p:to>
                                        <p:strVal val="visible"/>
                                      </p:to>
                                    </p:set>
                                    <p:animEffect transition="in" filter="fade">
                                      <p:cBhvr>
                                        <p:cTn id="70" dur="1000"/>
                                        <p:tgtEl>
                                          <p:spTgt spid="3">
                                            <p:txEl>
                                              <p:pRg st="9" end="9"/>
                                            </p:txEl>
                                          </p:spTgt>
                                        </p:tgtEl>
                                      </p:cBhvr>
                                    </p:animEffect>
                                    <p:anim calcmode="lin" valueType="num">
                                      <p:cBhvr>
                                        <p:cTn id="71" dur="1000" fill="hold"/>
                                        <p:tgtEl>
                                          <p:spTgt spid="3">
                                            <p:txEl>
                                              <p:pRg st="9" end="9"/>
                                            </p:txEl>
                                          </p:spTgt>
                                        </p:tgtEl>
                                        <p:attrNameLst>
                                          <p:attrName>ppt_x</p:attrName>
                                        </p:attrNameLst>
                                      </p:cBhvr>
                                      <p:tavLst>
                                        <p:tav tm="0">
                                          <p:val>
                                            <p:strVal val="#ppt_x"/>
                                          </p:val>
                                        </p:tav>
                                        <p:tav tm="100000">
                                          <p:val>
                                            <p:strVal val="#ppt_x"/>
                                          </p:val>
                                        </p:tav>
                                      </p:tavLst>
                                    </p:anim>
                                    <p:anim calcmode="lin" valueType="num">
                                      <p:cBhvr>
                                        <p:cTn id="72" dur="1000" fill="hold"/>
                                        <p:tgtEl>
                                          <p:spTgt spid="3">
                                            <p:txEl>
                                              <p:pRg st="9" end="9"/>
                                            </p:txEl>
                                          </p:spTgt>
                                        </p:tgtEl>
                                        <p:attrNameLst>
                                          <p:attrName>ppt_y</p:attrName>
                                        </p:attrNameLst>
                                      </p:cBhvr>
                                      <p:tavLst>
                                        <p:tav tm="0">
                                          <p:val>
                                            <p:strVal val="#ppt_y+.1"/>
                                          </p:val>
                                        </p:tav>
                                        <p:tav tm="100000">
                                          <p:val>
                                            <p:strVal val="#ppt_y"/>
                                          </p:val>
                                        </p:tav>
                                      </p:tavLst>
                                    </p:anim>
                                  </p:childTnLst>
                                </p:cTn>
                              </p:par>
                            </p:childTnLst>
                          </p:cTn>
                        </p:par>
                      </p:childTnLst>
                    </p:cTn>
                  </p:par>
                  <p:par>
                    <p:cTn id="73" fill="hold">
                      <p:stCondLst>
                        <p:cond delay="indefinite"/>
                      </p:stCondLst>
                      <p:childTnLst>
                        <p:par>
                          <p:cTn id="74" fill="hold">
                            <p:stCondLst>
                              <p:cond delay="0"/>
                            </p:stCondLst>
                            <p:childTnLst>
                              <p:par>
                                <p:cTn id="75" presetID="42" presetClass="entr" presetSubtype="0" fill="hold" nodeType="clickEffect">
                                  <p:stCondLst>
                                    <p:cond delay="0"/>
                                  </p:stCondLst>
                                  <p:childTnLst>
                                    <p:set>
                                      <p:cBhvr>
                                        <p:cTn id="76" dur="1" fill="hold">
                                          <p:stCondLst>
                                            <p:cond delay="0"/>
                                          </p:stCondLst>
                                        </p:cTn>
                                        <p:tgtEl>
                                          <p:spTgt spid="3">
                                            <p:txEl>
                                              <p:pRg st="10" end="10"/>
                                            </p:txEl>
                                          </p:spTgt>
                                        </p:tgtEl>
                                        <p:attrNameLst>
                                          <p:attrName>style.visibility</p:attrName>
                                        </p:attrNameLst>
                                      </p:cBhvr>
                                      <p:to>
                                        <p:strVal val="visible"/>
                                      </p:to>
                                    </p:set>
                                    <p:animEffect transition="in" filter="fade">
                                      <p:cBhvr>
                                        <p:cTn id="77" dur="1000"/>
                                        <p:tgtEl>
                                          <p:spTgt spid="3">
                                            <p:txEl>
                                              <p:pRg st="10" end="10"/>
                                            </p:txEl>
                                          </p:spTgt>
                                        </p:tgtEl>
                                      </p:cBhvr>
                                    </p:animEffect>
                                    <p:anim calcmode="lin" valueType="num">
                                      <p:cBhvr>
                                        <p:cTn id="78" dur="1000" fill="hold"/>
                                        <p:tgtEl>
                                          <p:spTgt spid="3">
                                            <p:txEl>
                                              <p:pRg st="10" end="10"/>
                                            </p:txEl>
                                          </p:spTgt>
                                        </p:tgtEl>
                                        <p:attrNameLst>
                                          <p:attrName>ppt_x</p:attrName>
                                        </p:attrNameLst>
                                      </p:cBhvr>
                                      <p:tavLst>
                                        <p:tav tm="0">
                                          <p:val>
                                            <p:strVal val="#ppt_x"/>
                                          </p:val>
                                        </p:tav>
                                        <p:tav tm="100000">
                                          <p:val>
                                            <p:strVal val="#ppt_x"/>
                                          </p:val>
                                        </p:tav>
                                      </p:tavLst>
                                    </p:anim>
                                    <p:anim calcmode="lin" valueType="num">
                                      <p:cBhvr>
                                        <p:cTn id="79" dur="1000" fill="hold"/>
                                        <p:tgtEl>
                                          <p:spTgt spid="3">
                                            <p:txEl>
                                              <p:pRg st="10" end="1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77334" y="609600"/>
            <a:ext cx="8596668" cy="661851"/>
          </a:xfrm>
        </p:spPr>
        <p:txBody>
          <a:bodyPr/>
          <a:lstStyle/>
          <a:p>
            <a:r>
              <a:rPr lang="nl-NL" dirty="0" smtClean="0"/>
              <a:t>Communicatie, interpretatie en ruis</a:t>
            </a:r>
            <a:endParaRPr lang="nl-NL" dirty="0"/>
          </a:p>
        </p:txBody>
      </p:sp>
      <p:sp>
        <p:nvSpPr>
          <p:cNvPr id="3" name="Tijdelijke aanduiding voor inhoud 2"/>
          <p:cNvSpPr>
            <a:spLocks noGrp="1"/>
          </p:cNvSpPr>
          <p:nvPr>
            <p:ph idx="1"/>
          </p:nvPr>
        </p:nvSpPr>
        <p:spPr>
          <a:xfrm>
            <a:off x="677334" y="1175657"/>
            <a:ext cx="9129478" cy="5337438"/>
          </a:xfrm>
        </p:spPr>
        <p:txBody>
          <a:bodyPr/>
          <a:lstStyle/>
          <a:p>
            <a:r>
              <a:rPr lang="nl-NL" dirty="0" smtClean="0"/>
              <a:t>De communicatie ring is zoals hieronder is afgebeeld.</a:t>
            </a:r>
          </a:p>
          <a:p>
            <a:endParaRPr lang="nl-NL" dirty="0"/>
          </a:p>
          <a:p>
            <a:endParaRPr lang="nl-NL" dirty="0" smtClean="0"/>
          </a:p>
          <a:p>
            <a:endParaRPr lang="nl-NL" dirty="0"/>
          </a:p>
          <a:p>
            <a:endParaRPr lang="nl-NL" dirty="0" smtClean="0"/>
          </a:p>
          <a:p>
            <a:endParaRPr lang="nl-NL" dirty="0"/>
          </a:p>
          <a:p>
            <a:r>
              <a:rPr lang="nl-NL" dirty="0" smtClean="0"/>
              <a:t>Wanneer is er sprake van “ruis”?</a:t>
            </a:r>
          </a:p>
          <a:p>
            <a:pPr lvl="1"/>
            <a:r>
              <a:rPr lang="nl-NL" dirty="0" smtClean="0"/>
              <a:t>Er ontstaat “ruis” als woorden verkeerd worden geïnterpreteerd, anders worden doorverteld of dat de één er een andere voorstelling bij heeft dan de ander.</a:t>
            </a:r>
          </a:p>
          <a:p>
            <a:pPr lvl="1"/>
            <a:r>
              <a:rPr lang="nl-NL" dirty="0" smtClean="0"/>
              <a:t>“Ruis” is dus onduidelijkheid in de communicatiering of door een andere interpretatie. </a:t>
            </a:r>
          </a:p>
          <a:p>
            <a:r>
              <a:rPr lang="nl-NL" dirty="0" smtClean="0">
                <a:hlinkClick r:id="rId2"/>
              </a:rPr>
              <a:t>Wat dacht je hiervan? Waar zit hier de “ruis”? </a:t>
            </a:r>
            <a:endParaRPr lang="nl-NL" dirty="0" smtClean="0"/>
          </a:p>
          <a:p>
            <a:r>
              <a:rPr lang="nl-NL" dirty="0" smtClean="0"/>
              <a:t>Communicatie is houding, taalgebruik en uiterlijk. </a:t>
            </a:r>
            <a:r>
              <a:rPr lang="nl-NL" dirty="0" smtClean="0">
                <a:hlinkClick r:id="rId3"/>
              </a:rPr>
              <a:t>Hoezo duidelijk?! Welke van de drie punten zie je hier?</a:t>
            </a:r>
            <a:endParaRPr lang="nl-NL" dirty="0" smtClean="0"/>
          </a:p>
          <a:p>
            <a:r>
              <a:rPr lang="nl-NL" dirty="0" smtClean="0"/>
              <a:t>En natuurlijk hoe je het interpreteert geeft ook ruis. </a:t>
            </a:r>
            <a:r>
              <a:rPr lang="nl-NL" dirty="0" smtClean="0">
                <a:hlinkClick r:id="rId4" action="ppaction://hlinkfile"/>
              </a:rPr>
              <a:t>Kijk maar.</a:t>
            </a:r>
            <a:endParaRPr lang="nl-NL" dirty="0"/>
          </a:p>
        </p:txBody>
      </p:sp>
      <p:pic>
        <p:nvPicPr>
          <p:cNvPr id="4" name="Afbeelding 3"/>
          <p:cNvPicPr>
            <a:picLocks noChangeAspect="1"/>
          </p:cNvPicPr>
          <p:nvPr/>
        </p:nvPicPr>
        <p:blipFill>
          <a:blip r:embed="rId5"/>
          <a:stretch>
            <a:fillRect/>
          </a:stretch>
        </p:blipFill>
        <p:spPr>
          <a:xfrm>
            <a:off x="2257399" y="1558147"/>
            <a:ext cx="7549413" cy="2047887"/>
          </a:xfrm>
          <a:prstGeom prst="rect">
            <a:avLst/>
          </a:prstGeom>
        </p:spPr>
      </p:pic>
    </p:spTree>
    <p:extLst>
      <p:ext uri="{BB962C8B-B14F-4D97-AF65-F5344CB8AC3E}">
        <p14:creationId xmlns:p14="http://schemas.microsoft.com/office/powerpoint/2010/main" val="22952098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1000"/>
                                        <p:tgtEl>
                                          <p:spTgt spid="4"/>
                                        </p:tgtEl>
                                      </p:cBhvr>
                                    </p:animEffect>
                                    <p:anim calcmode="lin" valueType="num">
                                      <p:cBhvr>
                                        <p:cTn id="13" dur="1000" fill="hold"/>
                                        <p:tgtEl>
                                          <p:spTgt spid="4"/>
                                        </p:tgtEl>
                                        <p:attrNameLst>
                                          <p:attrName>ppt_x</p:attrName>
                                        </p:attrNameLst>
                                      </p:cBhvr>
                                      <p:tavLst>
                                        <p:tav tm="0">
                                          <p:val>
                                            <p:strVal val="#ppt_x"/>
                                          </p:val>
                                        </p:tav>
                                        <p:tav tm="100000">
                                          <p:val>
                                            <p:strVal val="#ppt_x"/>
                                          </p:val>
                                        </p:tav>
                                      </p:tavLst>
                                    </p:anim>
                                    <p:anim calcmode="lin" valueType="num">
                                      <p:cBhvr>
                                        <p:cTn id="14"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grpId="0" nodeType="click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animEffect transition="in" filter="fade">
                                      <p:cBhvr>
                                        <p:cTn id="19" dur="1000"/>
                                        <p:tgtEl>
                                          <p:spTgt spid="3">
                                            <p:txEl>
                                              <p:pRg st="6" end="6"/>
                                            </p:txEl>
                                          </p:spTgt>
                                        </p:tgtEl>
                                      </p:cBhvr>
                                    </p:animEffect>
                                    <p:anim calcmode="lin" valueType="num">
                                      <p:cBhvr>
                                        <p:cTn id="20"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21"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42" presetClass="entr" presetSubtype="0" fill="hold" grpId="0" nodeType="clickEffect">
                                  <p:stCondLst>
                                    <p:cond delay="0"/>
                                  </p:stCondLst>
                                  <p:childTnLst>
                                    <p:set>
                                      <p:cBhvr>
                                        <p:cTn id="25" dur="1" fill="hold">
                                          <p:stCondLst>
                                            <p:cond delay="0"/>
                                          </p:stCondLst>
                                        </p:cTn>
                                        <p:tgtEl>
                                          <p:spTgt spid="3">
                                            <p:txEl>
                                              <p:pRg st="7" end="7"/>
                                            </p:txEl>
                                          </p:spTgt>
                                        </p:tgtEl>
                                        <p:attrNameLst>
                                          <p:attrName>style.visibility</p:attrName>
                                        </p:attrNameLst>
                                      </p:cBhvr>
                                      <p:to>
                                        <p:strVal val="visible"/>
                                      </p:to>
                                    </p:set>
                                    <p:animEffect transition="in" filter="fade">
                                      <p:cBhvr>
                                        <p:cTn id="26" dur="1000"/>
                                        <p:tgtEl>
                                          <p:spTgt spid="3">
                                            <p:txEl>
                                              <p:pRg st="7" end="7"/>
                                            </p:txEl>
                                          </p:spTgt>
                                        </p:tgtEl>
                                      </p:cBhvr>
                                    </p:animEffect>
                                    <p:anim calcmode="lin" valueType="num">
                                      <p:cBhvr>
                                        <p:cTn id="27"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28" dur="1000" fill="hold"/>
                                        <p:tgtEl>
                                          <p:spTgt spid="3">
                                            <p:txEl>
                                              <p:pRg st="7" end="7"/>
                                            </p:txEl>
                                          </p:spTgt>
                                        </p:tgtEl>
                                        <p:attrNameLst>
                                          <p:attrName>ppt_y</p:attrName>
                                        </p:attrNameLst>
                                      </p:cBhvr>
                                      <p:tavLst>
                                        <p:tav tm="0">
                                          <p:val>
                                            <p:strVal val="#ppt_y+.1"/>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42" presetClass="entr" presetSubtype="0" fill="hold" grpId="0" nodeType="clickEffect">
                                  <p:stCondLst>
                                    <p:cond delay="0"/>
                                  </p:stCondLst>
                                  <p:childTnLst>
                                    <p:set>
                                      <p:cBhvr>
                                        <p:cTn id="32" dur="1" fill="hold">
                                          <p:stCondLst>
                                            <p:cond delay="0"/>
                                          </p:stCondLst>
                                        </p:cTn>
                                        <p:tgtEl>
                                          <p:spTgt spid="3">
                                            <p:txEl>
                                              <p:pRg st="8" end="8"/>
                                            </p:txEl>
                                          </p:spTgt>
                                        </p:tgtEl>
                                        <p:attrNameLst>
                                          <p:attrName>style.visibility</p:attrName>
                                        </p:attrNameLst>
                                      </p:cBhvr>
                                      <p:to>
                                        <p:strVal val="visible"/>
                                      </p:to>
                                    </p:set>
                                    <p:animEffect transition="in" filter="fade">
                                      <p:cBhvr>
                                        <p:cTn id="33" dur="1000"/>
                                        <p:tgtEl>
                                          <p:spTgt spid="3">
                                            <p:txEl>
                                              <p:pRg st="8" end="8"/>
                                            </p:txEl>
                                          </p:spTgt>
                                        </p:tgtEl>
                                      </p:cBhvr>
                                    </p:animEffect>
                                    <p:anim calcmode="lin" valueType="num">
                                      <p:cBhvr>
                                        <p:cTn id="34" dur="1000" fill="hold"/>
                                        <p:tgtEl>
                                          <p:spTgt spid="3">
                                            <p:txEl>
                                              <p:pRg st="8" end="8"/>
                                            </p:txEl>
                                          </p:spTgt>
                                        </p:tgtEl>
                                        <p:attrNameLst>
                                          <p:attrName>ppt_x</p:attrName>
                                        </p:attrNameLst>
                                      </p:cBhvr>
                                      <p:tavLst>
                                        <p:tav tm="0">
                                          <p:val>
                                            <p:strVal val="#ppt_x"/>
                                          </p:val>
                                        </p:tav>
                                        <p:tav tm="100000">
                                          <p:val>
                                            <p:strVal val="#ppt_x"/>
                                          </p:val>
                                        </p:tav>
                                      </p:tavLst>
                                    </p:anim>
                                    <p:anim calcmode="lin" valueType="num">
                                      <p:cBhvr>
                                        <p:cTn id="35" dur="1000" fill="hold"/>
                                        <p:tgtEl>
                                          <p:spTgt spid="3">
                                            <p:txEl>
                                              <p:pRg st="8" end="8"/>
                                            </p:txEl>
                                          </p:spTgt>
                                        </p:tgtEl>
                                        <p:attrNameLst>
                                          <p:attrName>ppt_y</p:attrName>
                                        </p:attrNameLst>
                                      </p:cBhvr>
                                      <p:tavLst>
                                        <p:tav tm="0">
                                          <p:val>
                                            <p:strVal val="#ppt_y+.1"/>
                                          </p:val>
                                        </p:tav>
                                        <p:tav tm="100000">
                                          <p:val>
                                            <p:strVal val="#ppt_y"/>
                                          </p:val>
                                        </p:tav>
                                      </p:tavLst>
                                    </p:anim>
                                  </p:childTnLst>
                                </p:cTn>
                              </p:par>
                            </p:childTnLst>
                          </p:cTn>
                        </p:par>
                      </p:childTnLst>
                    </p:cTn>
                  </p:par>
                  <p:par>
                    <p:cTn id="36" fill="hold">
                      <p:stCondLst>
                        <p:cond delay="indefinite"/>
                      </p:stCondLst>
                      <p:childTnLst>
                        <p:par>
                          <p:cTn id="37" fill="hold">
                            <p:stCondLst>
                              <p:cond delay="0"/>
                            </p:stCondLst>
                            <p:childTnLst>
                              <p:par>
                                <p:cTn id="38" presetID="42" presetClass="entr" presetSubtype="0" fill="hold" grpId="0" nodeType="clickEffect">
                                  <p:stCondLst>
                                    <p:cond delay="0"/>
                                  </p:stCondLst>
                                  <p:childTnLst>
                                    <p:set>
                                      <p:cBhvr>
                                        <p:cTn id="39" dur="1" fill="hold">
                                          <p:stCondLst>
                                            <p:cond delay="0"/>
                                          </p:stCondLst>
                                        </p:cTn>
                                        <p:tgtEl>
                                          <p:spTgt spid="3">
                                            <p:txEl>
                                              <p:pRg st="9" end="9"/>
                                            </p:txEl>
                                          </p:spTgt>
                                        </p:tgtEl>
                                        <p:attrNameLst>
                                          <p:attrName>style.visibility</p:attrName>
                                        </p:attrNameLst>
                                      </p:cBhvr>
                                      <p:to>
                                        <p:strVal val="visible"/>
                                      </p:to>
                                    </p:set>
                                    <p:animEffect transition="in" filter="fade">
                                      <p:cBhvr>
                                        <p:cTn id="40" dur="1000"/>
                                        <p:tgtEl>
                                          <p:spTgt spid="3">
                                            <p:txEl>
                                              <p:pRg st="9" end="9"/>
                                            </p:txEl>
                                          </p:spTgt>
                                        </p:tgtEl>
                                      </p:cBhvr>
                                    </p:animEffect>
                                    <p:anim calcmode="lin" valueType="num">
                                      <p:cBhvr>
                                        <p:cTn id="41" dur="1000" fill="hold"/>
                                        <p:tgtEl>
                                          <p:spTgt spid="3">
                                            <p:txEl>
                                              <p:pRg st="9" end="9"/>
                                            </p:txEl>
                                          </p:spTgt>
                                        </p:tgtEl>
                                        <p:attrNameLst>
                                          <p:attrName>ppt_x</p:attrName>
                                        </p:attrNameLst>
                                      </p:cBhvr>
                                      <p:tavLst>
                                        <p:tav tm="0">
                                          <p:val>
                                            <p:strVal val="#ppt_x"/>
                                          </p:val>
                                        </p:tav>
                                        <p:tav tm="100000">
                                          <p:val>
                                            <p:strVal val="#ppt_x"/>
                                          </p:val>
                                        </p:tav>
                                      </p:tavLst>
                                    </p:anim>
                                    <p:anim calcmode="lin" valueType="num">
                                      <p:cBhvr>
                                        <p:cTn id="42" dur="1000" fill="hold"/>
                                        <p:tgtEl>
                                          <p:spTgt spid="3">
                                            <p:txEl>
                                              <p:pRg st="9" end="9"/>
                                            </p:txEl>
                                          </p:spTgt>
                                        </p:tgtEl>
                                        <p:attrNameLst>
                                          <p:attrName>ppt_y</p:attrName>
                                        </p:attrNameLst>
                                      </p:cBhvr>
                                      <p:tavLst>
                                        <p:tav tm="0">
                                          <p:val>
                                            <p:strVal val="#ppt_y+.1"/>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42" presetClass="entr" presetSubtype="0" fill="hold" grpId="0" nodeType="clickEffect">
                                  <p:stCondLst>
                                    <p:cond delay="0"/>
                                  </p:stCondLst>
                                  <p:childTnLst>
                                    <p:set>
                                      <p:cBhvr>
                                        <p:cTn id="46" dur="1" fill="hold">
                                          <p:stCondLst>
                                            <p:cond delay="0"/>
                                          </p:stCondLst>
                                        </p:cTn>
                                        <p:tgtEl>
                                          <p:spTgt spid="3">
                                            <p:txEl>
                                              <p:pRg st="10" end="10"/>
                                            </p:txEl>
                                          </p:spTgt>
                                        </p:tgtEl>
                                        <p:attrNameLst>
                                          <p:attrName>style.visibility</p:attrName>
                                        </p:attrNameLst>
                                      </p:cBhvr>
                                      <p:to>
                                        <p:strVal val="visible"/>
                                      </p:to>
                                    </p:set>
                                    <p:animEffect transition="in" filter="fade">
                                      <p:cBhvr>
                                        <p:cTn id="47" dur="1000"/>
                                        <p:tgtEl>
                                          <p:spTgt spid="3">
                                            <p:txEl>
                                              <p:pRg st="10" end="10"/>
                                            </p:txEl>
                                          </p:spTgt>
                                        </p:tgtEl>
                                      </p:cBhvr>
                                    </p:animEffect>
                                    <p:anim calcmode="lin" valueType="num">
                                      <p:cBhvr>
                                        <p:cTn id="48" dur="1000" fill="hold"/>
                                        <p:tgtEl>
                                          <p:spTgt spid="3">
                                            <p:txEl>
                                              <p:pRg st="10" end="10"/>
                                            </p:txEl>
                                          </p:spTgt>
                                        </p:tgtEl>
                                        <p:attrNameLst>
                                          <p:attrName>ppt_x</p:attrName>
                                        </p:attrNameLst>
                                      </p:cBhvr>
                                      <p:tavLst>
                                        <p:tav tm="0">
                                          <p:val>
                                            <p:strVal val="#ppt_x"/>
                                          </p:val>
                                        </p:tav>
                                        <p:tav tm="100000">
                                          <p:val>
                                            <p:strVal val="#ppt_x"/>
                                          </p:val>
                                        </p:tav>
                                      </p:tavLst>
                                    </p:anim>
                                    <p:anim calcmode="lin" valueType="num">
                                      <p:cBhvr>
                                        <p:cTn id="49" dur="1000" fill="hold"/>
                                        <p:tgtEl>
                                          <p:spTgt spid="3">
                                            <p:txEl>
                                              <p:pRg st="10" end="10"/>
                                            </p:txEl>
                                          </p:spTgt>
                                        </p:tgtEl>
                                        <p:attrNameLst>
                                          <p:attrName>ppt_y</p:attrName>
                                        </p:attrNameLst>
                                      </p:cBhvr>
                                      <p:tavLst>
                                        <p:tav tm="0">
                                          <p:val>
                                            <p:strVal val="#ppt_y+.1"/>
                                          </p:val>
                                        </p:tav>
                                        <p:tav tm="100000">
                                          <p:val>
                                            <p:strVal val="#ppt_y"/>
                                          </p:val>
                                        </p:tav>
                                      </p:tavLst>
                                    </p:anim>
                                  </p:childTnLst>
                                </p:cTn>
                              </p:par>
                            </p:childTnLst>
                          </p:cTn>
                        </p:par>
                      </p:childTnLst>
                    </p:cTn>
                  </p:par>
                  <p:par>
                    <p:cTn id="50" fill="hold">
                      <p:stCondLst>
                        <p:cond delay="indefinite"/>
                      </p:stCondLst>
                      <p:childTnLst>
                        <p:par>
                          <p:cTn id="51" fill="hold">
                            <p:stCondLst>
                              <p:cond delay="0"/>
                            </p:stCondLst>
                            <p:childTnLst>
                              <p:par>
                                <p:cTn id="52" presetID="42" presetClass="entr" presetSubtype="0" fill="hold" grpId="0" nodeType="clickEffect">
                                  <p:stCondLst>
                                    <p:cond delay="0"/>
                                  </p:stCondLst>
                                  <p:childTnLst>
                                    <p:set>
                                      <p:cBhvr>
                                        <p:cTn id="53" dur="1" fill="hold">
                                          <p:stCondLst>
                                            <p:cond delay="0"/>
                                          </p:stCondLst>
                                        </p:cTn>
                                        <p:tgtEl>
                                          <p:spTgt spid="3">
                                            <p:txEl>
                                              <p:pRg st="11" end="11"/>
                                            </p:txEl>
                                          </p:spTgt>
                                        </p:tgtEl>
                                        <p:attrNameLst>
                                          <p:attrName>style.visibility</p:attrName>
                                        </p:attrNameLst>
                                      </p:cBhvr>
                                      <p:to>
                                        <p:strVal val="visible"/>
                                      </p:to>
                                    </p:set>
                                    <p:animEffect transition="in" filter="fade">
                                      <p:cBhvr>
                                        <p:cTn id="54" dur="1000"/>
                                        <p:tgtEl>
                                          <p:spTgt spid="3">
                                            <p:txEl>
                                              <p:pRg st="11" end="11"/>
                                            </p:txEl>
                                          </p:spTgt>
                                        </p:tgtEl>
                                      </p:cBhvr>
                                    </p:animEffect>
                                    <p:anim calcmode="lin" valueType="num">
                                      <p:cBhvr>
                                        <p:cTn id="55" dur="1000" fill="hold"/>
                                        <p:tgtEl>
                                          <p:spTgt spid="3">
                                            <p:txEl>
                                              <p:pRg st="11" end="11"/>
                                            </p:txEl>
                                          </p:spTgt>
                                        </p:tgtEl>
                                        <p:attrNameLst>
                                          <p:attrName>ppt_x</p:attrName>
                                        </p:attrNameLst>
                                      </p:cBhvr>
                                      <p:tavLst>
                                        <p:tav tm="0">
                                          <p:val>
                                            <p:strVal val="#ppt_x"/>
                                          </p:val>
                                        </p:tav>
                                        <p:tav tm="100000">
                                          <p:val>
                                            <p:strVal val="#ppt_x"/>
                                          </p:val>
                                        </p:tav>
                                      </p:tavLst>
                                    </p:anim>
                                    <p:anim calcmode="lin" valueType="num">
                                      <p:cBhvr>
                                        <p:cTn id="56" dur="1000" fill="hold"/>
                                        <p:tgtEl>
                                          <p:spTgt spid="3">
                                            <p:txEl>
                                              <p:pRg st="11" end="11"/>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823638" y="774192"/>
            <a:ext cx="8596668" cy="722811"/>
          </a:xfrm>
        </p:spPr>
        <p:txBody>
          <a:bodyPr/>
          <a:lstStyle/>
          <a:p>
            <a:r>
              <a:rPr lang="nl-NL" dirty="0" smtClean="0"/>
              <a:t>Nog een paar begrippen.</a:t>
            </a:r>
            <a:endParaRPr lang="nl-NL" dirty="0"/>
          </a:p>
        </p:txBody>
      </p:sp>
      <p:sp>
        <p:nvSpPr>
          <p:cNvPr id="3" name="Tijdelijke aanduiding voor inhoud 2"/>
          <p:cNvSpPr>
            <a:spLocks noGrp="1"/>
          </p:cNvSpPr>
          <p:nvPr>
            <p:ph idx="1"/>
          </p:nvPr>
        </p:nvSpPr>
        <p:spPr>
          <a:xfrm>
            <a:off x="823638" y="1689027"/>
            <a:ext cx="9233020" cy="4708951"/>
          </a:xfrm>
        </p:spPr>
        <p:txBody>
          <a:bodyPr/>
          <a:lstStyle/>
          <a:p>
            <a:r>
              <a:rPr lang="nl-NL" dirty="0" smtClean="0"/>
              <a:t>De PDCA cyclus, wat houdt dat in?</a:t>
            </a:r>
          </a:p>
          <a:p>
            <a:pPr lvl="1"/>
            <a:r>
              <a:rPr lang="nl-NL" dirty="0" smtClean="0"/>
              <a:t>P= Plan ofwel Plannen, iets bedenken </a:t>
            </a:r>
          </a:p>
          <a:p>
            <a:pPr lvl="1"/>
            <a:r>
              <a:rPr lang="nl-NL" dirty="0" smtClean="0"/>
              <a:t>D= Do ofwel Doen, uitvoeren wat je bedacht hebt</a:t>
            </a:r>
          </a:p>
          <a:p>
            <a:pPr lvl="1"/>
            <a:r>
              <a:rPr lang="nl-NL" dirty="0" smtClean="0"/>
              <a:t>C= Check ofwel Controleren of het gaat zoals je het had voorgesteld</a:t>
            </a:r>
          </a:p>
          <a:p>
            <a:pPr lvl="1"/>
            <a:r>
              <a:rPr lang="nl-NL" dirty="0" smtClean="0"/>
              <a:t>A= Act ofwel Aanpassen, als het niet zo is als je het wilt. Anders doorgaan naar de volgende fase.</a:t>
            </a:r>
          </a:p>
          <a:p>
            <a:r>
              <a:rPr lang="nl-NL" dirty="0" smtClean="0"/>
              <a:t>In een organisatie zijn 4 verschillende cultuurvormen mogelijk, maar ook een combinatie ervan. Dat kan hier op school, in het leger, maar ook thuis zijn.</a:t>
            </a:r>
          </a:p>
          <a:p>
            <a:pPr lvl="1"/>
            <a:r>
              <a:rPr lang="nl-NL" dirty="0" smtClean="0"/>
              <a:t>Een MACHTS-cultuur. Die is Baasgericht: ik zeg “spring” en jij springt</a:t>
            </a:r>
            <a:endParaRPr lang="nl-NL" dirty="0"/>
          </a:p>
          <a:p>
            <a:pPr lvl="1"/>
            <a:r>
              <a:rPr lang="nl-NL" dirty="0" smtClean="0"/>
              <a:t>Een ROLLEN-cultuur. Die is Functiegericht: de functie bepaalt hoe er gewerkt wordt</a:t>
            </a:r>
            <a:endParaRPr lang="nl-NL" dirty="0"/>
          </a:p>
          <a:p>
            <a:pPr lvl="1"/>
            <a:r>
              <a:rPr lang="nl-NL" dirty="0" smtClean="0"/>
              <a:t>Een PERSOONS- of FAMILIE-cultuur. Daar staat de mens centraal. Die is dus Mensgericht</a:t>
            </a:r>
            <a:endParaRPr lang="nl-NL" dirty="0"/>
          </a:p>
          <a:p>
            <a:pPr lvl="1"/>
            <a:r>
              <a:rPr lang="nl-NL" dirty="0" smtClean="0"/>
              <a:t>Een TAAK-cultuur. Die is Resultaatgericht. De taak moet worden uitgevoerd.</a:t>
            </a:r>
            <a:endParaRPr lang="nl-NL" dirty="0"/>
          </a:p>
        </p:txBody>
      </p:sp>
    </p:spTree>
    <p:extLst>
      <p:ext uri="{BB962C8B-B14F-4D97-AF65-F5344CB8AC3E}">
        <p14:creationId xmlns:p14="http://schemas.microsoft.com/office/powerpoint/2010/main" val="13143858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Effect transition="in" filter="fade">
                                      <p:cBhvr>
                                        <p:cTn id="28" dur="1000"/>
                                        <p:tgtEl>
                                          <p:spTgt spid="3">
                                            <p:txEl>
                                              <p:pRg st="3" end="3"/>
                                            </p:txEl>
                                          </p:spTgt>
                                        </p:tgtEl>
                                      </p:cBhvr>
                                    </p:animEffect>
                                    <p:anim calcmode="lin" valueType="num">
                                      <p:cBhvr>
                                        <p:cTn id="29"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3">
                                            <p:txEl>
                                              <p:pRg st="4" end="4"/>
                                            </p:txEl>
                                          </p:spTgt>
                                        </p:tgtEl>
                                        <p:attrNameLst>
                                          <p:attrName>style.visibility</p:attrName>
                                        </p:attrNameLst>
                                      </p:cBhvr>
                                      <p:to>
                                        <p:strVal val="visible"/>
                                      </p:to>
                                    </p:set>
                                    <p:animEffect transition="in" filter="fade">
                                      <p:cBhvr>
                                        <p:cTn id="35" dur="1000"/>
                                        <p:tgtEl>
                                          <p:spTgt spid="3">
                                            <p:txEl>
                                              <p:pRg st="4" end="4"/>
                                            </p:txEl>
                                          </p:spTgt>
                                        </p:tgtEl>
                                      </p:cBhvr>
                                    </p:animEffect>
                                    <p:anim calcmode="lin" valueType="num">
                                      <p:cBhvr>
                                        <p:cTn id="36"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7"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nodeType="clickEffect">
                                  <p:stCondLst>
                                    <p:cond delay="0"/>
                                  </p:stCondLst>
                                  <p:childTnLst>
                                    <p:set>
                                      <p:cBhvr>
                                        <p:cTn id="41" dur="1" fill="hold">
                                          <p:stCondLst>
                                            <p:cond delay="0"/>
                                          </p:stCondLst>
                                        </p:cTn>
                                        <p:tgtEl>
                                          <p:spTgt spid="3">
                                            <p:txEl>
                                              <p:pRg st="5" end="5"/>
                                            </p:txEl>
                                          </p:spTgt>
                                        </p:tgtEl>
                                        <p:attrNameLst>
                                          <p:attrName>style.visibility</p:attrName>
                                        </p:attrNameLst>
                                      </p:cBhvr>
                                      <p:to>
                                        <p:strVal val="visible"/>
                                      </p:to>
                                    </p:set>
                                    <p:animEffect transition="in" filter="fade">
                                      <p:cBhvr>
                                        <p:cTn id="42" dur="1000"/>
                                        <p:tgtEl>
                                          <p:spTgt spid="3">
                                            <p:txEl>
                                              <p:pRg st="5" end="5"/>
                                            </p:txEl>
                                          </p:spTgt>
                                        </p:tgtEl>
                                      </p:cBhvr>
                                    </p:animEffect>
                                    <p:anim calcmode="lin" valueType="num">
                                      <p:cBhvr>
                                        <p:cTn id="43"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44"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nodeType="clickEffect">
                                  <p:stCondLst>
                                    <p:cond delay="0"/>
                                  </p:stCondLst>
                                  <p:childTnLst>
                                    <p:set>
                                      <p:cBhvr>
                                        <p:cTn id="48" dur="1" fill="hold">
                                          <p:stCondLst>
                                            <p:cond delay="0"/>
                                          </p:stCondLst>
                                        </p:cTn>
                                        <p:tgtEl>
                                          <p:spTgt spid="3">
                                            <p:txEl>
                                              <p:pRg st="6" end="6"/>
                                            </p:txEl>
                                          </p:spTgt>
                                        </p:tgtEl>
                                        <p:attrNameLst>
                                          <p:attrName>style.visibility</p:attrName>
                                        </p:attrNameLst>
                                      </p:cBhvr>
                                      <p:to>
                                        <p:strVal val="visible"/>
                                      </p:to>
                                    </p:set>
                                    <p:animEffect transition="in" filter="fade">
                                      <p:cBhvr>
                                        <p:cTn id="49" dur="1000"/>
                                        <p:tgtEl>
                                          <p:spTgt spid="3">
                                            <p:txEl>
                                              <p:pRg st="6" end="6"/>
                                            </p:txEl>
                                          </p:spTgt>
                                        </p:tgtEl>
                                      </p:cBhvr>
                                    </p:animEffect>
                                    <p:anim calcmode="lin" valueType="num">
                                      <p:cBhvr>
                                        <p:cTn id="50"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51"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42" presetClass="entr" presetSubtype="0" fill="hold" nodeType="clickEffect">
                                  <p:stCondLst>
                                    <p:cond delay="0"/>
                                  </p:stCondLst>
                                  <p:childTnLst>
                                    <p:set>
                                      <p:cBhvr>
                                        <p:cTn id="55" dur="1" fill="hold">
                                          <p:stCondLst>
                                            <p:cond delay="0"/>
                                          </p:stCondLst>
                                        </p:cTn>
                                        <p:tgtEl>
                                          <p:spTgt spid="3">
                                            <p:txEl>
                                              <p:pRg st="7" end="7"/>
                                            </p:txEl>
                                          </p:spTgt>
                                        </p:tgtEl>
                                        <p:attrNameLst>
                                          <p:attrName>style.visibility</p:attrName>
                                        </p:attrNameLst>
                                      </p:cBhvr>
                                      <p:to>
                                        <p:strVal val="visible"/>
                                      </p:to>
                                    </p:set>
                                    <p:animEffect transition="in" filter="fade">
                                      <p:cBhvr>
                                        <p:cTn id="56" dur="1000"/>
                                        <p:tgtEl>
                                          <p:spTgt spid="3">
                                            <p:txEl>
                                              <p:pRg st="7" end="7"/>
                                            </p:txEl>
                                          </p:spTgt>
                                        </p:tgtEl>
                                      </p:cBhvr>
                                    </p:animEffect>
                                    <p:anim calcmode="lin" valueType="num">
                                      <p:cBhvr>
                                        <p:cTn id="57"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58" dur="1000" fill="hold"/>
                                        <p:tgtEl>
                                          <p:spTgt spid="3">
                                            <p:txEl>
                                              <p:pRg st="7" end="7"/>
                                            </p:txEl>
                                          </p:spTgt>
                                        </p:tgtEl>
                                        <p:attrNameLst>
                                          <p:attrName>ppt_y</p:attrName>
                                        </p:attrNameLst>
                                      </p:cBhvr>
                                      <p:tavLst>
                                        <p:tav tm="0">
                                          <p:val>
                                            <p:strVal val="#ppt_y+.1"/>
                                          </p:val>
                                        </p:tav>
                                        <p:tav tm="100000">
                                          <p:val>
                                            <p:strVal val="#ppt_y"/>
                                          </p:val>
                                        </p:tav>
                                      </p:tavLst>
                                    </p:anim>
                                  </p:childTnLst>
                                </p:cTn>
                              </p:par>
                            </p:childTnLst>
                          </p:cTn>
                        </p:par>
                      </p:childTnLst>
                    </p:cTn>
                  </p:par>
                  <p:par>
                    <p:cTn id="59" fill="hold">
                      <p:stCondLst>
                        <p:cond delay="indefinite"/>
                      </p:stCondLst>
                      <p:childTnLst>
                        <p:par>
                          <p:cTn id="60" fill="hold">
                            <p:stCondLst>
                              <p:cond delay="0"/>
                            </p:stCondLst>
                            <p:childTnLst>
                              <p:par>
                                <p:cTn id="61" presetID="42" presetClass="entr" presetSubtype="0" fill="hold" nodeType="clickEffect">
                                  <p:stCondLst>
                                    <p:cond delay="0"/>
                                  </p:stCondLst>
                                  <p:childTnLst>
                                    <p:set>
                                      <p:cBhvr>
                                        <p:cTn id="62" dur="1" fill="hold">
                                          <p:stCondLst>
                                            <p:cond delay="0"/>
                                          </p:stCondLst>
                                        </p:cTn>
                                        <p:tgtEl>
                                          <p:spTgt spid="3">
                                            <p:txEl>
                                              <p:pRg st="8" end="8"/>
                                            </p:txEl>
                                          </p:spTgt>
                                        </p:tgtEl>
                                        <p:attrNameLst>
                                          <p:attrName>style.visibility</p:attrName>
                                        </p:attrNameLst>
                                      </p:cBhvr>
                                      <p:to>
                                        <p:strVal val="visible"/>
                                      </p:to>
                                    </p:set>
                                    <p:animEffect transition="in" filter="fade">
                                      <p:cBhvr>
                                        <p:cTn id="63" dur="1000"/>
                                        <p:tgtEl>
                                          <p:spTgt spid="3">
                                            <p:txEl>
                                              <p:pRg st="8" end="8"/>
                                            </p:txEl>
                                          </p:spTgt>
                                        </p:tgtEl>
                                      </p:cBhvr>
                                    </p:animEffect>
                                    <p:anim calcmode="lin" valueType="num">
                                      <p:cBhvr>
                                        <p:cTn id="64" dur="1000" fill="hold"/>
                                        <p:tgtEl>
                                          <p:spTgt spid="3">
                                            <p:txEl>
                                              <p:pRg st="8" end="8"/>
                                            </p:txEl>
                                          </p:spTgt>
                                        </p:tgtEl>
                                        <p:attrNameLst>
                                          <p:attrName>ppt_x</p:attrName>
                                        </p:attrNameLst>
                                      </p:cBhvr>
                                      <p:tavLst>
                                        <p:tav tm="0">
                                          <p:val>
                                            <p:strVal val="#ppt_x"/>
                                          </p:val>
                                        </p:tav>
                                        <p:tav tm="100000">
                                          <p:val>
                                            <p:strVal val="#ppt_x"/>
                                          </p:val>
                                        </p:tav>
                                      </p:tavLst>
                                    </p:anim>
                                    <p:anim calcmode="lin" valueType="num">
                                      <p:cBhvr>
                                        <p:cTn id="65" dur="1000" fill="hold"/>
                                        <p:tgtEl>
                                          <p:spTgt spid="3">
                                            <p:txEl>
                                              <p:pRg st="8" end="8"/>
                                            </p:txEl>
                                          </p:spTgt>
                                        </p:tgtEl>
                                        <p:attrNameLst>
                                          <p:attrName>ppt_y</p:attrName>
                                        </p:attrNameLst>
                                      </p:cBhvr>
                                      <p:tavLst>
                                        <p:tav tm="0">
                                          <p:val>
                                            <p:strVal val="#ppt_y+.1"/>
                                          </p:val>
                                        </p:tav>
                                        <p:tav tm="100000">
                                          <p:val>
                                            <p:strVal val="#ppt_y"/>
                                          </p:val>
                                        </p:tav>
                                      </p:tavLst>
                                    </p:anim>
                                  </p:childTnLst>
                                </p:cTn>
                              </p:par>
                            </p:childTnLst>
                          </p:cTn>
                        </p:par>
                      </p:childTnLst>
                    </p:cTn>
                  </p:par>
                  <p:par>
                    <p:cTn id="66" fill="hold">
                      <p:stCondLst>
                        <p:cond delay="indefinite"/>
                      </p:stCondLst>
                      <p:childTnLst>
                        <p:par>
                          <p:cTn id="67" fill="hold">
                            <p:stCondLst>
                              <p:cond delay="0"/>
                            </p:stCondLst>
                            <p:childTnLst>
                              <p:par>
                                <p:cTn id="68" presetID="42" presetClass="entr" presetSubtype="0" fill="hold" nodeType="clickEffect">
                                  <p:stCondLst>
                                    <p:cond delay="0"/>
                                  </p:stCondLst>
                                  <p:childTnLst>
                                    <p:set>
                                      <p:cBhvr>
                                        <p:cTn id="69" dur="1" fill="hold">
                                          <p:stCondLst>
                                            <p:cond delay="0"/>
                                          </p:stCondLst>
                                        </p:cTn>
                                        <p:tgtEl>
                                          <p:spTgt spid="3">
                                            <p:txEl>
                                              <p:pRg st="9" end="9"/>
                                            </p:txEl>
                                          </p:spTgt>
                                        </p:tgtEl>
                                        <p:attrNameLst>
                                          <p:attrName>style.visibility</p:attrName>
                                        </p:attrNameLst>
                                      </p:cBhvr>
                                      <p:to>
                                        <p:strVal val="visible"/>
                                      </p:to>
                                    </p:set>
                                    <p:animEffect transition="in" filter="fade">
                                      <p:cBhvr>
                                        <p:cTn id="70" dur="1000"/>
                                        <p:tgtEl>
                                          <p:spTgt spid="3">
                                            <p:txEl>
                                              <p:pRg st="9" end="9"/>
                                            </p:txEl>
                                          </p:spTgt>
                                        </p:tgtEl>
                                      </p:cBhvr>
                                    </p:animEffect>
                                    <p:anim calcmode="lin" valueType="num">
                                      <p:cBhvr>
                                        <p:cTn id="71" dur="1000" fill="hold"/>
                                        <p:tgtEl>
                                          <p:spTgt spid="3">
                                            <p:txEl>
                                              <p:pRg st="9" end="9"/>
                                            </p:txEl>
                                          </p:spTgt>
                                        </p:tgtEl>
                                        <p:attrNameLst>
                                          <p:attrName>ppt_x</p:attrName>
                                        </p:attrNameLst>
                                      </p:cBhvr>
                                      <p:tavLst>
                                        <p:tav tm="0">
                                          <p:val>
                                            <p:strVal val="#ppt_x"/>
                                          </p:val>
                                        </p:tav>
                                        <p:tav tm="100000">
                                          <p:val>
                                            <p:strVal val="#ppt_x"/>
                                          </p:val>
                                        </p:tav>
                                      </p:tavLst>
                                    </p:anim>
                                    <p:anim calcmode="lin" valueType="num">
                                      <p:cBhvr>
                                        <p:cTn id="72" dur="1000" fill="hold"/>
                                        <p:tgtEl>
                                          <p:spTgt spid="3">
                                            <p:txEl>
                                              <p:pRg st="9" end="9"/>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77334" y="609600"/>
            <a:ext cx="8596668" cy="722811"/>
          </a:xfrm>
        </p:spPr>
        <p:txBody>
          <a:bodyPr/>
          <a:lstStyle/>
          <a:p>
            <a:r>
              <a:rPr lang="nl-NL" dirty="0" smtClean="0"/>
              <a:t>Weer een opdracht voor een deelcijfer</a:t>
            </a:r>
            <a:endParaRPr lang="nl-NL" dirty="0"/>
          </a:p>
        </p:txBody>
      </p:sp>
      <p:pic>
        <p:nvPicPr>
          <p:cNvPr id="4" name="Tijdelijke aanduiding voor inhoud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057070" y="4689235"/>
            <a:ext cx="2593308" cy="1640004"/>
          </a:xfrm>
        </p:spPr>
      </p:pic>
      <p:pic>
        <p:nvPicPr>
          <p:cNvPr id="5" name="Afbeelding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057069" y="2974180"/>
            <a:ext cx="4169560" cy="1429808"/>
          </a:xfrm>
          <a:prstGeom prst="rect">
            <a:avLst/>
          </a:prstGeom>
        </p:spPr>
      </p:pic>
      <p:sp>
        <p:nvSpPr>
          <p:cNvPr id="6" name="Tekstvak 5"/>
          <p:cNvSpPr txBox="1"/>
          <p:nvPr/>
        </p:nvSpPr>
        <p:spPr>
          <a:xfrm>
            <a:off x="931816" y="1428206"/>
            <a:ext cx="8011887" cy="1477328"/>
          </a:xfrm>
          <a:prstGeom prst="rect">
            <a:avLst/>
          </a:prstGeom>
          <a:noFill/>
        </p:spPr>
        <p:txBody>
          <a:bodyPr wrap="square" rtlCol="0">
            <a:spAutoFit/>
          </a:bodyPr>
          <a:lstStyle/>
          <a:p>
            <a:r>
              <a:rPr lang="nl-NL" dirty="0" smtClean="0"/>
              <a:t>Maak uit het thema “ondernemen en leidinggeven” het werkboekje “leidinggeven in de groene detailhandel”. Van de toets aan het einde daarvan maak je een print en die lever je die weer in. Volgende week heb ik dan dus </a:t>
            </a:r>
            <a:r>
              <a:rPr lang="nl-NL" dirty="0"/>
              <a:t>twee toetsen </a:t>
            </a:r>
            <a:r>
              <a:rPr lang="nl-NL" dirty="0" smtClean="0"/>
              <a:t>van jullie. Kijk bij de PowerPoint’s uit </a:t>
            </a:r>
            <a:r>
              <a:rPr lang="nl-NL" dirty="0"/>
              <a:t>eerdere </a:t>
            </a:r>
            <a:r>
              <a:rPr lang="nl-NL" dirty="0" smtClean="0"/>
              <a:t>lessen.</a:t>
            </a:r>
            <a:endParaRPr lang="nl-NL" dirty="0"/>
          </a:p>
        </p:txBody>
      </p:sp>
    </p:spTree>
    <p:extLst>
      <p:ext uri="{BB962C8B-B14F-4D97-AF65-F5344CB8AC3E}">
        <p14:creationId xmlns:p14="http://schemas.microsoft.com/office/powerpoint/2010/main" val="254673306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77334" y="766354"/>
            <a:ext cx="8596668" cy="476068"/>
          </a:xfrm>
        </p:spPr>
        <p:txBody>
          <a:bodyPr>
            <a:normAutofit fontScale="90000"/>
          </a:bodyPr>
          <a:lstStyle/>
          <a:p>
            <a:r>
              <a:rPr lang="nl-NL" dirty="0" smtClean="0"/>
              <a:t>We gaan wat doen!</a:t>
            </a:r>
            <a:endParaRPr lang="nl-NL" dirty="0"/>
          </a:p>
        </p:txBody>
      </p:sp>
      <p:sp>
        <p:nvSpPr>
          <p:cNvPr id="3" name="Tijdelijke aanduiding voor inhoud 2"/>
          <p:cNvSpPr>
            <a:spLocks noGrp="1"/>
          </p:cNvSpPr>
          <p:nvPr>
            <p:ph idx="1"/>
          </p:nvPr>
        </p:nvSpPr>
        <p:spPr>
          <a:xfrm>
            <a:off x="677334" y="1419497"/>
            <a:ext cx="8596668" cy="4621865"/>
          </a:xfrm>
        </p:spPr>
        <p:txBody>
          <a:bodyPr/>
          <a:lstStyle/>
          <a:p>
            <a:r>
              <a:rPr lang="nl-NL" dirty="0" smtClean="0"/>
              <a:t>Alle lessen en opdrachten kun je vinden </a:t>
            </a:r>
            <a:r>
              <a:rPr lang="nl-NL" dirty="0"/>
              <a:t>in </a:t>
            </a:r>
            <a:r>
              <a:rPr lang="nl-NL" dirty="0" smtClean="0"/>
              <a:t>maken.wikiwijs.nl/151106</a:t>
            </a:r>
            <a:endParaRPr lang="nl-NL" dirty="0"/>
          </a:p>
          <a:p>
            <a:r>
              <a:rPr lang="nl-NL" dirty="0" smtClean="0"/>
              <a:t>Volgende week algemene herhaling aan de hand van jullie vragen plus </a:t>
            </a:r>
            <a:r>
              <a:rPr lang="nl-NL" smtClean="0"/>
              <a:t>een opdracht.</a:t>
            </a:r>
            <a:endParaRPr lang="nl-NL" dirty="0" smtClean="0"/>
          </a:p>
          <a:p>
            <a:r>
              <a:rPr lang="nl-NL" dirty="0" smtClean="0"/>
              <a:t>En nu:</a:t>
            </a:r>
          </a:p>
          <a:p>
            <a:endParaRPr lang="nl-NL" dirty="0"/>
          </a:p>
        </p:txBody>
      </p:sp>
      <p:sp>
        <p:nvSpPr>
          <p:cNvPr id="4" name="Ovaal 3"/>
          <p:cNvSpPr/>
          <p:nvPr/>
        </p:nvSpPr>
        <p:spPr>
          <a:xfrm>
            <a:off x="1881051" y="2960912"/>
            <a:ext cx="6331132" cy="2899955"/>
          </a:xfrm>
          <a:prstGeom prst="ellipse">
            <a:avLst/>
          </a:prstGeom>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5" name="Tekstvak 4"/>
          <p:cNvSpPr txBox="1"/>
          <p:nvPr/>
        </p:nvSpPr>
        <p:spPr>
          <a:xfrm>
            <a:off x="2573383" y="3903059"/>
            <a:ext cx="4946468" cy="1015663"/>
          </a:xfrm>
          <a:prstGeom prst="rect">
            <a:avLst/>
          </a:prstGeom>
          <a:noFill/>
        </p:spPr>
        <p:txBody>
          <a:bodyPr wrap="square" rtlCol="0">
            <a:spAutoFit/>
          </a:bodyPr>
          <a:lstStyle/>
          <a:p>
            <a:r>
              <a:rPr lang="nl-NL" sz="6000" dirty="0" smtClean="0"/>
              <a:t>Aan het werk</a:t>
            </a:r>
            <a:endParaRPr lang="nl-NL" sz="6000" dirty="0"/>
          </a:p>
        </p:txBody>
      </p:sp>
    </p:spTree>
    <p:extLst>
      <p:ext uri="{BB962C8B-B14F-4D97-AF65-F5344CB8AC3E}">
        <p14:creationId xmlns:p14="http://schemas.microsoft.com/office/powerpoint/2010/main" val="29366058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26" presetClass="entr" presetSubtype="0" fill="hold" grpId="0" nodeType="clickEffect">
                                  <p:stCondLst>
                                    <p:cond delay="0"/>
                                  </p:stCondLst>
                                  <p:childTnLst>
                                    <p:set>
                                      <p:cBhvr>
                                        <p:cTn id="27" dur="1" fill="hold">
                                          <p:stCondLst>
                                            <p:cond delay="0"/>
                                          </p:stCondLst>
                                        </p:cTn>
                                        <p:tgtEl>
                                          <p:spTgt spid="4"/>
                                        </p:tgtEl>
                                        <p:attrNameLst>
                                          <p:attrName>style.visibility</p:attrName>
                                        </p:attrNameLst>
                                      </p:cBhvr>
                                      <p:to>
                                        <p:strVal val="visible"/>
                                      </p:to>
                                    </p:set>
                                    <p:animEffect transition="in" filter="wipe(down)">
                                      <p:cBhvr>
                                        <p:cTn id="28" dur="580">
                                          <p:stCondLst>
                                            <p:cond delay="0"/>
                                          </p:stCondLst>
                                        </p:cTn>
                                        <p:tgtEl>
                                          <p:spTgt spid="4"/>
                                        </p:tgtEl>
                                      </p:cBhvr>
                                    </p:animEffect>
                                    <p:anim calcmode="lin" valueType="num">
                                      <p:cBhvr>
                                        <p:cTn id="29" dur="1822" tmFilter="0,0; 0.14,0.36; 0.43,0.73; 0.71,0.91; 1.0,1.0">
                                          <p:stCondLst>
                                            <p:cond delay="0"/>
                                          </p:stCondLst>
                                        </p:cTn>
                                        <p:tgtEl>
                                          <p:spTgt spid="4"/>
                                        </p:tgtEl>
                                        <p:attrNameLst>
                                          <p:attrName>ppt_x</p:attrName>
                                        </p:attrNameLst>
                                      </p:cBhvr>
                                      <p:tavLst>
                                        <p:tav tm="0">
                                          <p:val>
                                            <p:strVal val="#ppt_x-0.25"/>
                                          </p:val>
                                        </p:tav>
                                        <p:tav tm="100000">
                                          <p:val>
                                            <p:strVal val="#ppt_x"/>
                                          </p:val>
                                        </p:tav>
                                      </p:tavLst>
                                    </p:anim>
                                    <p:anim calcmode="lin" valueType="num">
                                      <p:cBhvr>
                                        <p:cTn id="30" dur="664" tmFilter="0.0,0.0; 0.25,0.07; 0.50,0.2; 0.75,0.467; 1.0,1.0">
                                          <p:stCondLst>
                                            <p:cond delay="0"/>
                                          </p:stCondLst>
                                        </p:cTn>
                                        <p:tgtEl>
                                          <p:spTgt spid="4"/>
                                        </p:tgtEl>
                                        <p:attrNameLst>
                                          <p:attrName>ppt_y</p:attrName>
                                        </p:attrNameLst>
                                      </p:cBhvr>
                                      <p:tavLst>
                                        <p:tav tm="0" fmla="#ppt_y-sin(pi*$)/3">
                                          <p:val>
                                            <p:fltVal val="0.5"/>
                                          </p:val>
                                        </p:tav>
                                        <p:tav tm="100000">
                                          <p:val>
                                            <p:fltVal val="1"/>
                                          </p:val>
                                        </p:tav>
                                      </p:tavLst>
                                    </p:anim>
                                    <p:anim calcmode="lin" valueType="num">
                                      <p:cBhvr>
                                        <p:cTn id="31" dur="664" tmFilter="0, 0; 0.125,0.2665; 0.25,0.4; 0.375,0.465; 0.5,0.5;  0.625,0.535; 0.75,0.6; 0.875,0.7335; 1,1">
                                          <p:stCondLst>
                                            <p:cond delay="664"/>
                                          </p:stCondLst>
                                        </p:cTn>
                                        <p:tgtEl>
                                          <p:spTgt spid="4"/>
                                        </p:tgtEl>
                                        <p:attrNameLst>
                                          <p:attrName>ppt_y</p:attrName>
                                        </p:attrNameLst>
                                      </p:cBhvr>
                                      <p:tavLst>
                                        <p:tav tm="0" fmla="#ppt_y-sin(pi*$)/9">
                                          <p:val>
                                            <p:fltVal val="0"/>
                                          </p:val>
                                        </p:tav>
                                        <p:tav tm="100000">
                                          <p:val>
                                            <p:fltVal val="1"/>
                                          </p:val>
                                        </p:tav>
                                      </p:tavLst>
                                    </p:anim>
                                    <p:anim calcmode="lin" valueType="num">
                                      <p:cBhvr>
                                        <p:cTn id="32" dur="332" tmFilter="0, 0; 0.125,0.2665; 0.25,0.4; 0.375,0.465; 0.5,0.5;  0.625,0.535; 0.75,0.6; 0.875,0.7335; 1,1">
                                          <p:stCondLst>
                                            <p:cond delay="1324"/>
                                          </p:stCondLst>
                                        </p:cTn>
                                        <p:tgtEl>
                                          <p:spTgt spid="4"/>
                                        </p:tgtEl>
                                        <p:attrNameLst>
                                          <p:attrName>ppt_y</p:attrName>
                                        </p:attrNameLst>
                                      </p:cBhvr>
                                      <p:tavLst>
                                        <p:tav tm="0" fmla="#ppt_y-sin(pi*$)/27">
                                          <p:val>
                                            <p:fltVal val="0"/>
                                          </p:val>
                                        </p:tav>
                                        <p:tav tm="100000">
                                          <p:val>
                                            <p:fltVal val="1"/>
                                          </p:val>
                                        </p:tav>
                                      </p:tavLst>
                                    </p:anim>
                                    <p:anim calcmode="lin" valueType="num">
                                      <p:cBhvr>
                                        <p:cTn id="33" dur="164" tmFilter="0, 0; 0.125,0.2665; 0.25,0.4; 0.375,0.465; 0.5,0.5;  0.625,0.535; 0.75,0.6; 0.875,0.7335; 1,1">
                                          <p:stCondLst>
                                            <p:cond delay="1656"/>
                                          </p:stCondLst>
                                        </p:cTn>
                                        <p:tgtEl>
                                          <p:spTgt spid="4"/>
                                        </p:tgtEl>
                                        <p:attrNameLst>
                                          <p:attrName>ppt_y</p:attrName>
                                        </p:attrNameLst>
                                      </p:cBhvr>
                                      <p:tavLst>
                                        <p:tav tm="0" fmla="#ppt_y-sin(pi*$)/81">
                                          <p:val>
                                            <p:fltVal val="0"/>
                                          </p:val>
                                        </p:tav>
                                        <p:tav tm="100000">
                                          <p:val>
                                            <p:fltVal val="1"/>
                                          </p:val>
                                        </p:tav>
                                      </p:tavLst>
                                    </p:anim>
                                    <p:animScale>
                                      <p:cBhvr>
                                        <p:cTn id="34" dur="26">
                                          <p:stCondLst>
                                            <p:cond delay="650"/>
                                          </p:stCondLst>
                                        </p:cTn>
                                        <p:tgtEl>
                                          <p:spTgt spid="4"/>
                                        </p:tgtEl>
                                      </p:cBhvr>
                                      <p:to x="100000" y="60000"/>
                                    </p:animScale>
                                    <p:animScale>
                                      <p:cBhvr>
                                        <p:cTn id="35" dur="166" decel="50000">
                                          <p:stCondLst>
                                            <p:cond delay="676"/>
                                          </p:stCondLst>
                                        </p:cTn>
                                        <p:tgtEl>
                                          <p:spTgt spid="4"/>
                                        </p:tgtEl>
                                      </p:cBhvr>
                                      <p:to x="100000" y="100000"/>
                                    </p:animScale>
                                    <p:animScale>
                                      <p:cBhvr>
                                        <p:cTn id="36" dur="26">
                                          <p:stCondLst>
                                            <p:cond delay="1312"/>
                                          </p:stCondLst>
                                        </p:cTn>
                                        <p:tgtEl>
                                          <p:spTgt spid="4"/>
                                        </p:tgtEl>
                                      </p:cBhvr>
                                      <p:to x="100000" y="80000"/>
                                    </p:animScale>
                                    <p:animScale>
                                      <p:cBhvr>
                                        <p:cTn id="37" dur="166" decel="50000">
                                          <p:stCondLst>
                                            <p:cond delay="1338"/>
                                          </p:stCondLst>
                                        </p:cTn>
                                        <p:tgtEl>
                                          <p:spTgt spid="4"/>
                                        </p:tgtEl>
                                      </p:cBhvr>
                                      <p:to x="100000" y="100000"/>
                                    </p:animScale>
                                    <p:animScale>
                                      <p:cBhvr>
                                        <p:cTn id="38" dur="26">
                                          <p:stCondLst>
                                            <p:cond delay="1642"/>
                                          </p:stCondLst>
                                        </p:cTn>
                                        <p:tgtEl>
                                          <p:spTgt spid="4"/>
                                        </p:tgtEl>
                                      </p:cBhvr>
                                      <p:to x="100000" y="90000"/>
                                    </p:animScale>
                                    <p:animScale>
                                      <p:cBhvr>
                                        <p:cTn id="39" dur="166" decel="50000">
                                          <p:stCondLst>
                                            <p:cond delay="1668"/>
                                          </p:stCondLst>
                                        </p:cTn>
                                        <p:tgtEl>
                                          <p:spTgt spid="4"/>
                                        </p:tgtEl>
                                      </p:cBhvr>
                                      <p:to x="100000" y="100000"/>
                                    </p:animScale>
                                    <p:animScale>
                                      <p:cBhvr>
                                        <p:cTn id="40" dur="26">
                                          <p:stCondLst>
                                            <p:cond delay="1808"/>
                                          </p:stCondLst>
                                        </p:cTn>
                                        <p:tgtEl>
                                          <p:spTgt spid="4"/>
                                        </p:tgtEl>
                                      </p:cBhvr>
                                      <p:to x="100000" y="95000"/>
                                    </p:animScale>
                                    <p:animScale>
                                      <p:cBhvr>
                                        <p:cTn id="41" dur="166" decel="50000">
                                          <p:stCondLst>
                                            <p:cond delay="1834"/>
                                          </p:stCondLst>
                                        </p:cTn>
                                        <p:tgtEl>
                                          <p:spTgt spid="4"/>
                                        </p:tgtEl>
                                      </p:cBhvr>
                                      <p:to x="100000" y="100000"/>
                                    </p:animScale>
                                  </p:childTnLst>
                                </p:cTn>
                              </p:par>
                              <p:par>
                                <p:cTn id="42" presetID="26" presetClass="entr" presetSubtype="0" fill="hold" grpId="0" nodeType="withEffect">
                                  <p:stCondLst>
                                    <p:cond delay="0"/>
                                  </p:stCondLst>
                                  <p:childTnLst>
                                    <p:set>
                                      <p:cBhvr>
                                        <p:cTn id="43" dur="1" fill="hold">
                                          <p:stCondLst>
                                            <p:cond delay="0"/>
                                          </p:stCondLst>
                                        </p:cTn>
                                        <p:tgtEl>
                                          <p:spTgt spid="5"/>
                                        </p:tgtEl>
                                        <p:attrNameLst>
                                          <p:attrName>style.visibility</p:attrName>
                                        </p:attrNameLst>
                                      </p:cBhvr>
                                      <p:to>
                                        <p:strVal val="visible"/>
                                      </p:to>
                                    </p:set>
                                    <p:animEffect transition="in" filter="wipe(down)">
                                      <p:cBhvr>
                                        <p:cTn id="44" dur="580">
                                          <p:stCondLst>
                                            <p:cond delay="0"/>
                                          </p:stCondLst>
                                        </p:cTn>
                                        <p:tgtEl>
                                          <p:spTgt spid="5"/>
                                        </p:tgtEl>
                                      </p:cBhvr>
                                    </p:animEffect>
                                    <p:anim calcmode="lin" valueType="num">
                                      <p:cBhvr>
                                        <p:cTn id="45" dur="1822" tmFilter="0,0; 0.14,0.36; 0.43,0.73; 0.71,0.91; 1.0,1.0">
                                          <p:stCondLst>
                                            <p:cond delay="0"/>
                                          </p:stCondLst>
                                        </p:cTn>
                                        <p:tgtEl>
                                          <p:spTgt spid="5"/>
                                        </p:tgtEl>
                                        <p:attrNameLst>
                                          <p:attrName>ppt_x</p:attrName>
                                        </p:attrNameLst>
                                      </p:cBhvr>
                                      <p:tavLst>
                                        <p:tav tm="0">
                                          <p:val>
                                            <p:strVal val="#ppt_x-0.25"/>
                                          </p:val>
                                        </p:tav>
                                        <p:tav tm="100000">
                                          <p:val>
                                            <p:strVal val="#ppt_x"/>
                                          </p:val>
                                        </p:tav>
                                      </p:tavLst>
                                    </p:anim>
                                    <p:anim calcmode="lin" valueType="num">
                                      <p:cBhvr>
                                        <p:cTn id="46" dur="664" tmFilter="0.0,0.0; 0.25,0.07; 0.50,0.2; 0.75,0.467; 1.0,1.0">
                                          <p:stCondLst>
                                            <p:cond delay="0"/>
                                          </p:stCondLst>
                                        </p:cTn>
                                        <p:tgtEl>
                                          <p:spTgt spid="5"/>
                                        </p:tgtEl>
                                        <p:attrNameLst>
                                          <p:attrName>ppt_y</p:attrName>
                                        </p:attrNameLst>
                                      </p:cBhvr>
                                      <p:tavLst>
                                        <p:tav tm="0" fmla="#ppt_y-sin(pi*$)/3">
                                          <p:val>
                                            <p:fltVal val="0.5"/>
                                          </p:val>
                                        </p:tav>
                                        <p:tav tm="100000">
                                          <p:val>
                                            <p:fltVal val="1"/>
                                          </p:val>
                                        </p:tav>
                                      </p:tavLst>
                                    </p:anim>
                                    <p:anim calcmode="lin" valueType="num">
                                      <p:cBhvr>
                                        <p:cTn id="47" dur="664" tmFilter="0, 0; 0.125,0.2665; 0.25,0.4; 0.375,0.465; 0.5,0.5;  0.625,0.535; 0.75,0.6; 0.875,0.7335; 1,1">
                                          <p:stCondLst>
                                            <p:cond delay="664"/>
                                          </p:stCondLst>
                                        </p:cTn>
                                        <p:tgtEl>
                                          <p:spTgt spid="5"/>
                                        </p:tgtEl>
                                        <p:attrNameLst>
                                          <p:attrName>ppt_y</p:attrName>
                                        </p:attrNameLst>
                                      </p:cBhvr>
                                      <p:tavLst>
                                        <p:tav tm="0" fmla="#ppt_y-sin(pi*$)/9">
                                          <p:val>
                                            <p:fltVal val="0"/>
                                          </p:val>
                                        </p:tav>
                                        <p:tav tm="100000">
                                          <p:val>
                                            <p:fltVal val="1"/>
                                          </p:val>
                                        </p:tav>
                                      </p:tavLst>
                                    </p:anim>
                                    <p:anim calcmode="lin" valueType="num">
                                      <p:cBhvr>
                                        <p:cTn id="48" dur="332" tmFilter="0, 0; 0.125,0.2665; 0.25,0.4; 0.375,0.465; 0.5,0.5;  0.625,0.535; 0.75,0.6; 0.875,0.7335; 1,1">
                                          <p:stCondLst>
                                            <p:cond delay="1324"/>
                                          </p:stCondLst>
                                        </p:cTn>
                                        <p:tgtEl>
                                          <p:spTgt spid="5"/>
                                        </p:tgtEl>
                                        <p:attrNameLst>
                                          <p:attrName>ppt_y</p:attrName>
                                        </p:attrNameLst>
                                      </p:cBhvr>
                                      <p:tavLst>
                                        <p:tav tm="0" fmla="#ppt_y-sin(pi*$)/27">
                                          <p:val>
                                            <p:fltVal val="0"/>
                                          </p:val>
                                        </p:tav>
                                        <p:tav tm="100000">
                                          <p:val>
                                            <p:fltVal val="1"/>
                                          </p:val>
                                        </p:tav>
                                      </p:tavLst>
                                    </p:anim>
                                    <p:anim calcmode="lin" valueType="num">
                                      <p:cBhvr>
                                        <p:cTn id="49" dur="164" tmFilter="0, 0; 0.125,0.2665; 0.25,0.4; 0.375,0.465; 0.5,0.5;  0.625,0.535; 0.75,0.6; 0.875,0.7335; 1,1">
                                          <p:stCondLst>
                                            <p:cond delay="1656"/>
                                          </p:stCondLst>
                                        </p:cTn>
                                        <p:tgtEl>
                                          <p:spTgt spid="5"/>
                                        </p:tgtEl>
                                        <p:attrNameLst>
                                          <p:attrName>ppt_y</p:attrName>
                                        </p:attrNameLst>
                                      </p:cBhvr>
                                      <p:tavLst>
                                        <p:tav tm="0" fmla="#ppt_y-sin(pi*$)/81">
                                          <p:val>
                                            <p:fltVal val="0"/>
                                          </p:val>
                                        </p:tav>
                                        <p:tav tm="100000">
                                          <p:val>
                                            <p:fltVal val="1"/>
                                          </p:val>
                                        </p:tav>
                                      </p:tavLst>
                                    </p:anim>
                                    <p:animScale>
                                      <p:cBhvr>
                                        <p:cTn id="50" dur="26">
                                          <p:stCondLst>
                                            <p:cond delay="650"/>
                                          </p:stCondLst>
                                        </p:cTn>
                                        <p:tgtEl>
                                          <p:spTgt spid="5"/>
                                        </p:tgtEl>
                                      </p:cBhvr>
                                      <p:to x="100000" y="60000"/>
                                    </p:animScale>
                                    <p:animScale>
                                      <p:cBhvr>
                                        <p:cTn id="51" dur="166" decel="50000">
                                          <p:stCondLst>
                                            <p:cond delay="676"/>
                                          </p:stCondLst>
                                        </p:cTn>
                                        <p:tgtEl>
                                          <p:spTgt spid="5"/>
                                        </p:tgtEl>
                                      </p:cBhvr>
                                      <p:to x="100000" y="100000"/>
                                    </p:animScale>
                                    <p:animScale>
                                      <p:cBhvr>
                                        <p:cTn id="52" dur="26">
                                          <p:stCondLst>
                                            <p:cond delay="1312"/>
                                          </p:stCondLst>
                                        </p:cTn>
                                        <p:tgtEl>
                                          <p:spTgt spid="5"/>
                                        </p:tgtEl>
                                      </p:cBhvr>
                                      <p:to x="100000" y="80000"/>
                                    </p:animScale>
                                    <p:animScale>
                                      <p:cBhvr>
                                        <p:cTn id="53" dur="166" decel="50000">
                                          <p:stCondLst>
                                            <p:cond delay="1338"/>
                                          </p:stCondLst>
                                        </p:cTn>
                                        <p:tgtEl>
                                          <p:spTgt spid="5"/>
                                        </p:tgtEl>
                                      </p:cBhvr>
                                      <p:to x="100000" y="100000"/>
                                    </p:animScale>
                                    <p:animScale>
                                      <p:cBhvr>
                                        <p:cTn id="54" dur="26">
                                          <p:stCondLst>
                                            <p:cond delay="1642"/>
                                          </p:stCondLst>
                                        </p:cTn>
                                        <p:tgtEl>
                                          <p:spTgt spid="5"/>
                                        </p:tgtEl>
                                      </p:cBhvr>
                                      <p:to x="100000" y="90000"/>
                                    </p:animScale>
                                    <p:animScale>
                                      <p:cBhvr>
                                        <p:cTn id="55" dur="166" decel="50000">
                                          <p:stCondLst>
                                            <p:cond delay="1668"/>
                                          </p:stCondLst>
                                        </p:cTn>
                                        <p:tgtEl>
                                          <p:spTgt spid="5"/>
                                        </p:tgtEl>
                                      </p:cBhvr>
                                      <p:to x="100000" y="100000"/>
                                    </p:animScale>
                                    <p:animScale>
                                      <p:cBhvr>
                                        <p:cTn id="56" dur="26">
                                          <p:stCondLst>
                                            <p:cond delay="1808"/>
                                          </p:stCondLst>
                                        </p:cTn>
                                        <p:tgtEl>
                                          <p:spTgt spid="5"/>
                                        </p:tgtEl>
                                      </p:cBhvr>
                                      <p:to x="100000" y="95000"/>
                                    </p:animScale>
                                    <p:animScale>
                                      <p:cBhvr>
                                        <p:cTn id="57" dur="166" decel="50000">
                                          <p:stCondLst>
                                            <p:cond delay="1834"/>
                                          </p:stCondLst>
                                        </p:cTn>
                                        <p:tgtEl>
                                          <p:spTgt spid="5"/>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p:bldLst>
  </p:timing>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docProps/app.xml><?xml version="1.0" encoding="utf-8"?>
<Properties xmlns="http://schemas.openxmlformats.org/officeDocument/2006/extended-properties" xmlns:vt="http://schemas.openxmlformats.org/officeDocument/2006/docPropsVTypes">
  <TotalTime>181</TotalTime>
  <Words>619</Words>
  <Application>Microsoft Office PowerPoint</Application>
  <PresentationFormat>Breedbeeld</PresentationFormat>
  <Paragraphs>58</Paragraphs>
  <Slides>7</Slides>
  <Notes>0</Notes>
  <HiddenSlides>0</HiddenSlides>
  <MMClips>0</MMClips>
  <ScaleCrop>false</ScaleCrop>
  <HeadingPairs>
    <vt:vector size="6" baseType="variant">
      <vt:variant>
        <vt:lpstr>Gebruikte lettertypen</vt:lpstr>
      </vt:variant>
      <vt:variant>
        <vt:i4>4</vt:i4>
      </vt:variant>
      <vt:variant>
        <vt:lpstr>Thema</vt:lpstr>
      </vt:variant>
      <vt:variant>
        <vt:i4>1</vt:i4>
      </vt:variant>
      <vt:variant>
        <vt:lpstr>Diatitels</vt:lpstr>
      </vt:variant>
      <vt:variant>
        <vt:i4>7</vt:i4>
      </vt:variant>
    </vt:vector>
  </HeadingPairs>
  <TitlesOfParts>
    <vt:vector size="12" baseType="lpstr">
      <vt:lpstr>Arial</vt:lpstr>
      <vt:lpstr>Trebuchet MS</vt:lpstr>
      <vt:lpstr>Wingdings</vt:lpstr>
      <vt:lpstr>Wingdings 3</vt:lpstr>
      <vt:lpstr>Facet</vt:lpstr>
      <vt:lpstr>Communiceren </vt:lpstr>
      <vt:lpstr>Wat hebben we eerdere lessen gedaan?</vt:lpstr>
      <vt:lpstr>Wat weten we nog van gesprekstechnieken?</vt:lpstr>
      <vt:lpstr>Communicatie, interpretatie en ruis</vt:lpstr>
      <vt:lpstr>Nog een paar begrippen.</vt:lpstr>
      <vt:lpstr>Weer een opdracht voor een deelcijfer</vt:lpstr>
      <vt:lpstr>We gaan wat doen!</vt:lpstr>
    </vt:vector>
  </TitlesOfParts>
  <Company>AOC Oost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Communiceren </dc:title>
  <dc:creator>Géraar de Jong</dc:creator>
  <cp:lastModifiedBy>Géraar de Jong</cp:lastModifiedBy>
  <cp:revision>28</cp:revision>
  <dcterms:created xsi:type="dcterms:W3CDTF">2019-10-10T19:40:42Z</dcterms:created>
  <dcterms:modified xsi:type="dcterms:W3CDTF">2019-10-11T09:04:12Z</dcterms:modified>
</cp:coreProperties>
</file>