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4" r:id="rId9"/>
    <p:sldId id="265" r:id="rId10"/>
    <p:sldId id="266" r:id="rId11"/>
    <p:sldId id="267" r:id="rId12"/>
    <p:sldId id="268" r:id="rId13"/>
    <p:sldId id="269" r:id="rId14"/>
    <p:sldId id="270"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484421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315789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71113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56230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49443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184665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593545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839085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72625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1BAC5CD-F288-406C-B4E8-1AAED120C5E7}" type="datetimeFigureOut">
              <a:rPr lang="nl-NL" smtClean="0"/>
              <a:t>4-10-2019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79195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1BAC5CD-F288-406C-B4E8-1AAED120C5E7}" type="datetimeFigureOut">
              <a:rPr lang="nl-NL" smtClean="0"/>
              <a:t>4-10-2019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2806213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1BAC5CD-F288-406C-B4E8-1AAED120C5E7}" type="datetimeFigureOut">
              <a:rPr lang="nl-NL" smtClean="0"/>
              <a:t>4-10-2019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836755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1BAC5CD-F288-406C-B4E8-1AAED120C5E7}" type="datetimeFigureOut">
              <a:rPr lang="nl-NL" smtClean="0"/>
              <a:t>4-10-2019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034252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AC5CD-F288-406C-B4E8-1AAED120C5E7}" type="datetimeFigureOut">
              <a:rPr lang="nl-NL" smtClean="0"/>
              <a:t>4-10-2019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3941712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1BAC5CD-F288-406C-B4E8-1AAED120C5E7}" type="datetimeFigureOut">
              <a:rPr lang="nl-NL" smtClean="0"/>
              <a:t>4-10-2019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458280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1BAC5CD-F288-406C-B4E8-1AAED120C5E7}" type="datetimeFigureOut">
              <a:rPr lang="nl-NL" smtClean="0"/>
              <a:t>4-10-2019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583BFD-A62A-4D0F-B264-9B54F7EF5FA6}" type="slidenum">
              <a:rPr lang="nl-NL" smtClean="0"/>
              <a:t>‹nr.›</a:t>
            </a:fld>
            <a:endParaRPr lang="nl-NL"/>
          </a:p>
        </p:txBody>
      </p:sp>
    </p:spTree>
    <p:extLst>
      <p:ext uri="{BB962C8B-B14F-4D97-AF65-F5344CB8AC3E}">
        <p14:creationId xmlns:p14="http://schemas.microsoft.com/office/powerpoint/2010/main" val="1186170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1BAC5CD-F288-406C-B4E8-1AAED120C5E7}" type="datetimeFigureOut">
              <a:rPr lang="nl-NL" smtClean="0"/>
              <a:t>4-10-2019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6583BFD-A62A-4D0F-B264-9B54F7EF5FA6}" type="slidenum">
              <a:rPr lang="nl-NL" smtClean="0"/>
              <a:t>‹nr.›</a:t>
            </a:fld>
            <a:endParaRPr lang="nl-NL"/>
          </a:p>
        </p:txBody>
      </p:sp>
    </p:spTree>
    <p:extLst>
      <p:ext uri="{BB962C8B-B14F-4D97-AF65-F5344CB8AC3E}">
        <p14:creationId xmlns:p14="http://schemas.microsoft.com/office/powerpoint/2010/main" val="1827032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rug.nl/language-centre/communication-training/academic/hacv/handboek/mondeling/student/gesprekstechniek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Communiceren </a:t>
            </a:r>
            <a:endParaRPr lang="nl-NL" dirty="0"/>
          </a:p>
        </p:txBody>
      </p:sp>
      <p:sp>
        <p:nvSpPr>
          <p:cNvPr id="3" name="Ondertitel 2"/>
          <p:cNvSpPr>
            <a:spLocks noGrp="1"/>
          </p:cNvSpPr>
          <p:nvPr>
            <p:ph type="subTitle" idx="1"/>
          </p:nvPr>
        </p:nvSpPr>
        <p:spPr/>
        <p:txBody>
          <a:bodyPr/>
          <a:lstStyle/>
          <a:p>
            <a:r>
              <a:rPr lang="nl-NL" dirty="0" smtClean="0"/>
              <a:t>Les 3</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09" y="4908002"/>
            <a:ext cx="4454449" cy="989878"/>
          </a:xfrm>
          <a:prstGeom prst="rect">
            <a:avLst/>
          </a:prstGeom>
        </p:spPr>
      </p:pic>
    </p:spTree>
    <p:extLst>
      <p:ext uri="{BB962C8B-B14F-4D97-AF65-F5344CB8AC3E}">
        <p14:creationId xmlns:p14="http://schemas.microsoft.com/office/powerpoint/2010/main" val="2332884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Gerichte vraag</a:t>
            </a:r>
            <a:endParaRPr lang="nl-NL" dirty="0"/>
          </a:p>
        </p:txBody>
      </p:sp>
      <p:sp>
        <p:nvSpPr>
          <p:cNvPr id="3" name="Tijdelijke aanduiding voor inhoud 2"/>
          <p:cNvSpPr>
            <a:spLocks noGrp="1"/>
          </p:cNvSpPr>
          <p:nvPr>
            <p:ph idx="1"/>
          </p:nvPr>
        </p:nvSpPr>
        <p:spPr/>
        <p:txBody>
          <a:bodyPr/>
          <a:lstStyle/>
          <a:p>
            <a:r>
              <a:rPr lang="nl-NL" dirty="0"/>
              <a:t>Een </a:t>
            </a:r>
            <a:r>
              <a:rPr lang="nl-NL" i="1" dirty="0"/>
              <a:t>gerichte</a:t>
            </a:r>
            <a:r>
              <a:rPr lang="nl-NL" dirty="0"/>
              <a:t> </a:t>
            </a:r>
            <a:r>
              <a:rPr lang="nl-NL" i="1" dirty="0"/>
              <a:t>vraag</a:t>
            </a:r>
            <a:r>
              <a:rPr lang="nl-NL" dirty="0"/>
              <a:t> stel je als er een concreet punt is waarover je informatie wilt krijgen. Een gerichte vraag is sturend van aard, het antwoord wordt door de vraag afgebakend.</a:t>
            </a:r>
          </a:p>
          <a:p>
            <a:r>
              <a:rPr lang="nl-NL" dirty="0"/>
              <a:t> </a:t>
            </a:r>
          </a:p>
          <a:p>
            <a:r>
              <a:rPr lang="nl-NL" dirty="0"/>
              <a:t>Voorbeelden van gerichte vragen:</a:t>
            </a:r>
          </a:p>
          <a:p>
            <a:r>
              <a:rPr lang="nl-NL" dirty="0"/>
              <a:t>•    Op welk adres kan het artikel worden bezorgd?</a:t>
            </a:r>
          </a:p>
          <a:p>
            <a:r>
              <a:rPr lang="nl-NL" dirty="0"/>
              <a:t>•    Welke kleur heeft u in </a:t>
            </a:r>
            <a:r>
              <a:rPr lang="nl-NL" dirty="0" smtClean="0"/>
              <a:t>gedachten?</a:t>
            </a:r>
            <a:endParaRPr lang="nl-NL" dirty="0"/>
          </a:p>
          <a:p>
            <a:r>
              <a:rPr lang="nl-NL" dirty="0"/>
              <a:t>•    Gaat u akkoord met deze korting?</a:t>
            </a:r>
          </a:p>
          <a:p>
            <a:endParaRPr lang="nl-NL" dirty="0"/>
          </a:p>
        </p:txBody>
      </p:sp>
    </p:spTree>
    <p:extLst>
      <p:ext uri="{BB962C8B-B14F-4D97-AF65-F5344CB8AC3E}">
        <p14:creationId xmlns:p14="http://schemas.microsoft.com/office/powerpoint/2010/main" val="1433792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Keuze vraag</a:t>
            </a:r>
            <a:endParaRPr lang="nl-NL" dirty="0"/>
          </a:p>
        </p:txBody>
      </p:sp>
      <p:sp>
        <p:nvSpPr>
          <p:cNvPr id="3" name="Tijdelijke aanduiding voor inhoud 2"/>
          <p:cNvSpPr>
            <a:spLocks noGrp="1"/>
          </p:cNvSpPr>
          <p:nvPr>
            <p:ph idx="1"/>
          </p:nvPr>
        </p:nvSpPr>
        <p:spPr/>
        <p:txBody>
          <a:bodyPr>
            <a:normAutofit lnSpcReduction="10000"/>
          </a:bodyPr>
          <a:lstStyle/>
          <a:p>
            <a:r>
              <a:rPr lang="nl-NL" dirty="0"/>
              <a:t>Een </a:t>
            </a:r>
            <a:r>
              <a:rPr lang="nl-NL" i="1" dirty="0"/>
              <a:t>keuzevraag</a:t>
            </a:r>
            <a:r>
              <a:rPr lang="nl-NL" dirty="0"/>
              <a:t> kan in een gesprek vooral worden gebruikt wanneer je na een lange discussie op een beslissing aan wilt sturen. Met een keuzevraag zet je de klant min of meer onder druk om tot een beslissing te komen.</a:t>
            </a:r>
          </a:p>
          <a:p>
            <a:pPr marL="0" indent="0">
              <a:buNone/>
            </a:pPr>
            <a:endParaRPr lang="nl-NL" dirty="0"/>
          </a:p>
          <a:p>
            <a:r>
              <a:rPr lang="nl-NL" dirty="0"/>
              <a:t>Aan het eind van een verkoopgesprek wordt vaak een keuzevraag gesteld als de klant nog steeds niet tot een aankoop is overgegaan.</a:t>
            </a:r>
          </a:p>
          <a:p>
            <a:r>
              <a:rPr lang="nl-NL" dirty="0"/>
              <a:t> </a:t>
            </a:r>
          </a:p>
          <a:p>
            <a:r>
              <a:rPr lang="nl-NL" dirty="0"/>
              <a:t>Voorbeelden van keuzevragen:</a:t>
            </a:r>
          </a:p>
          <a:p>
            <a:r>
              <a:rPr lang="nl-NL" dirty="0"/>
              <a:t>•    Wilt u dit in het groen of in het rood?</a:t>
            </a:r>
          </a:p>
          <a:p>
            <a:r>
              <a:rPr lang="nl-NL" dirty="0"/>
              <a:t>•    Betaalt u contant of op afbetaling?</a:t>
            </a:r>
          </a:p>
          <a:p>
            <a:r>
              <a:rPr lang="nl-NL" dirty="0"/>
              <a:t>•   </a:t>
            </a:r>
            <a:r>
              <a:rPr lang="nl-NL" dirty="0" smtClean="0"/>
              <a:t> </a:t>
            </a:r>
            <a:r>
              <a:rPr lang="nl-NL" dirty="0"/>
              <a:t>Wilt u dat het op maandag of dinsdag wordt bezorgd?</a:t>
            </a:r>
          </a:p>
          <a:p>
            <a:endParaRPr lang="nl-NL" dirty="0"/>
          </a:p>
        </p:txBody>
      </p:sp>
    </p:spTree>
    <p:extLst>
      <p:ext uri="{BB962C8B-B14F-4D97-AF65-F5344CB8AC3E}">
        <p14:creationId xmlns:p14="http://schemas.microsoft.com/office/powerpoint/2010/main" val="3771193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Suggestieve vraag</a:t>
            </a:r>
            <a:endParaRPr lang="nl-NL" dirty="0"/>
          </a:p>
        </p:txBody>
      </p:sp>
      <p:sp>
        <p:nvSpPr>
          <p:cNvPr id="3" name="Tijdelijke aanduiding voor inhoud 2"/>
          <p:cNvSpPr>
            <a:spLocks noGrp="1"/>
          </p:cNvSpPr>
          <p:nvPr>
            <p:ph idx="1"/>
          </p:nvPr>
        </p:nvSpPr>
        <p:spPr/>
        <p:txBody>
          <a:bodyPr/>
          <a:lstStyle/>
          <a:p>
            <a:r>
              <a:rPr lang="nl-NL" dirty="0"/>
              <a:t>Bij een </a:t>
            </a:r>
            <a:r>
              <a:rPr lang="nl-NL" i="1" dirty="0"/>
              <a:t>suggestieve</a:t>
            </a:r>
            <a:r>
              <a:rPr lang="nl-NL" dirty="0"/>
              <a:t> </a:t>
            </a:r>
            <a:r>
              <a:rPr lang="nl-NL" i="1" dirty="0"/>
              <a:t>vraag</a:t>
            </a:r>
            <a:r>
              <a:rPr lang="nl-NL" dirty="0"/>
              <a:t> zit het antwoord min of meer in de vraag besloten. De klant wordt bijna gedwongen het met de gestelde vraag eens te zijn. Wanneer de klant beleefd wil blijven, moet hij wel instemmen met de gestelde vraag van de verkoper</a:t>
            </a:r>
            <a:r>
              <a:rPr lang="nl-NL" dirty="0" smtClean="0"/>
              <a:t>.</a:t>
            </a:r>
          </a:p>
          <a:p>
            <a:r>
              <a:rPr lang="nl-NL" dirty="0" smtClean="0"/>
              <a:t>•</a:t>
            </a:r>
            <a:r>
              <a:rPr lang="nl-NL" dirty="0"/>
              <a:t>    U wilt hier zeker gelijk tien stuks van aanschaffen?</a:t>
            </a:r>
          </a:p>
          <a:p>
            <a:r>
              <a:rPr lang="nl-NL" dirty="0"/>
              <a:t>•    Mooi hè, die blauwe?</a:t>
            </a:r>
          </a:p>
          <a:p>
            <a:endParaRPr lang="nl-NL" dirty="0"/>
          </a:p>
        </p:txBody>
      </p:sp>
    </p:spTree>
    <p:extLst>
      <p:ext uri="{BB962C8B-B14F-4D97-AF65-F5344CB8AC3E}">
        <p14:creationId xmlns:p14="http://schemas.microsoft.com/office/powerpoint/2010/main" val="3030468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Reflecterende vraag</a:t>
            </a:r>
            <a:endParaRPr lang="nl-NL" dirty="0"/>
          </a:p>
        </p:txBody>
      </p:sp>
      <p:sp>
        <p:nvSpPr>
          <p:cNvPr id="3" name="Tijdelijke aanduiding voor inhoud 2"/>
          <p:cNvSpPr>
            <a:spLocks noGrp="1"/>
          </p:cNvSpPr>
          <p:nvPr>
            <p:ph idx="1"/>
          </p:nvPr>
        </p:nvSpPr>
        <p:spPr/>
        <p:txBody>
          <a:bodyPr/>
          <a:lstStyle/>
          <a:p>
            <a:r>
              <a:rPr lang="nl-NL" dirty="0"/>
              <a:t>Een </a:t>
            </a:r>
            <a:r>
              <a:rPr lang="nl-NL" i="1" dirty="0"/>
              <a:t>reflecterende</a:t>
            </a:r>
            <a:r>
              <a:rPr lang="nl-NL" dirty="0"/>
              <a:t> </a:t>
            </a:r>
            <a:r>
              <a:rPr lang="nl-NL" i="1" dirty="0"/>
              <a:t>vraag</a:t>
            </a:r>
            <a:r>
              <a:rPr lang="nl-NL" dirty="0"/>
              <a:t> is bedoeld om de klant aan te moedigen om door te praten of om aan te tonen dat je goed geluisterd hebt. Hierbij zet je een antwoord van de klant om in een vraag. Reflecterende vragen worden ook wel stimulerende vragen genoemd. Je zet de klant aan tot meedenken, verder denken en spreken.</a:t>
            </a:r>
          </a:p>
          <a:p>
            <a:r>
              <a:rPr lang="nl-NL" dirty="0"/>
              <a:t> </a:t>
            </a:r>
          </a:p>
          <a:p>
            <a:r>
              <a:rPr lang="nl-NL" dirty="0"/>
              <a:t>Voorbeelden van reflecterende vragen:</a:t>
            </a:r>
          </a:p>
          <a:p>
            <a:r>
              <a:rPr lang="nl-NL" dirty="0"/>
              <a:t>•    Dus als ik het goed begrijp, wilt u liever een andere kwaliteit?</a:t>
            </a:r>
          </a:p>
          <a:p>
            <a:r>
              <a:rPr lang="nl-NL" dirty="0"/>
              <a:t>•    U bent dus heel tevreden over het artikel?</a:t>
            </a:r>
          </a:p>
          <a:p>
            <a:r>
              <a:rPr lang="nl-NL" dirty="0"/>
              <a:t>•    Dus u wilt de vissenkom toch liever een maatje groter?</a:t>
            </a:r>
          </a:p>
        </p:txBody>
      </p:sp>
    </p:spTree>
    <p:extLst>
      <p:ext uri="{BB962C8B-B14F-4D97-AF65-F5344CB8AC3E}">
        <p14:creationId xmlns:p14="http://schemas.microsoft.com/office/powerpoint/2010/main" val="3126131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Controle vraag</a:t>
            </a:r>
            <a:endParaRPr lang="nl-NL" dirty="0"/>
          </a:p>
        </p:txBody>
      </p:sp>
      <p:sp>
        <p:nvSpPr>
          <p:cNvPr id="3" name="Tijdelijke aanduiding voor inhoud 2"/>
          <p:cNvSpPr>
            <a:spLocks noGrp="1"/>
          </p:cNvSpPr>
          <p:nvPr>
            <p:ph idx="1"/>
          </p:nvPr>
        </p:nvSpPr>
        <p:spPr/>
        <p:txBody>
          <a:bodyPr/>
          <a:lstStyle/>
          <a:p>
            <a:r>
              <a:rPr lang="nl-NL" dirty="0"/>
              <a:t>Een </a:t>
            </a:r>
            <a:r>
              <a:rPr lang="nl-NL" i="1" dirty="0"/>
              <a:t>controlevraag</a:t>
            </a:r>
            <a:r>
              <a:rPr lang="nl-NL" dirty="0"/>
              <a:t> stel je om alles nog eens op een rijtje te zetten en de klant te laten bevestigen dat jij het bij het juiste eind hebt. Het antwoord van de klant op een controlevraag zal altijd ja zijn of de verkoper moet </a:t>
            </a:r>
            <a:r>
              <a:rPr lang="nl-NL" dirty="0" smtClean="0"/>
              <a:t>niet op </a:t>
            </a:r>
            <a:r>
              <a:rPr lang="nl-NL" dirty="0"/>
              <a:t>het goede spoor zitten.</a:t>
            </a:r>
          </a:p>
          <a:p>
            <a:endParaRPr lang="nl-NL" dirty="0"/>
          </a:p>
        </p:txBody>
      </p:sp>
    </p:spTree>
    <p:extLst>
      <p:ext uri="{BB962C8B-B14F-4D97-AF65-F5344CB8AC3E}">
        <p14:creationId xmlns:p14="http://schemas.microsoft.com/office/powerpoint/2010/main" val="4247925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a:t>
            </a:r>
            <a:endParaRPr lang="nl-NL" dirty="0"/>
          </a:p>
        </p:txBody>
      </p:sp>
      <p:sp>
        <p:nvSpPr>
          <p:cNvPr id="3" name="Tijdelijke aanduiding voor inhoud 2"/>
          <p:cNvSpPr>
            <a:spLocks noGrp="1"/>
          </p:cNvSpPr>
          <p:nvPr>
            <p:ph idx="1"/>
          </p:nvPr>
        </p:nvSpPr>
        <p:spPr>
          <a:xfrm>
            <a:off x="677334" y="1270000"/>
            <a:ext cx="9057793" cy="5297055"/>
          </a:xfrm>
        </p:spPr>
        <p:txBody>
          <a:bodyPr/>
          <a:lstStyle/>
          <a:p>
            <a:r>
              <a:rPr lang="nl-NL" dirty="0" smtClean="0"/>
              <a:t>Opdracht 1: ga naar Myspot/ontwikkelcentrum en kies de module “winkelwerkzaamheden”. Werk uit het boekje voeren van een verkoopgesprek in de groene detailhandel de onderdelen: “Communicatie”; “informeren en adviseren” en “non-verbale koopsignalen” door</a:t>
            </a:r>
          </a:p>
          <a:p>
            <a:endParaRPr lang="nl-NL" dirty="0"/>
          </a:p>
          <a:p>
            <a:endParaRPr lang="nl-NL" dirty="0" smtClean="0"/>
          </a:p>
          <a:p>
            <a:endParaRPr lang="nl-NL" dirty="0"/>
          </a:p>
          <a:p>
            <a:endParaRPr lang="nl-NL" dirty="0" smtClean="0"/>
          </a:p>
          <a:p>
            <a:r>
              <a:rPr lang="nl-NL" dirty="0" smtClean="0"/>
              <a:t>Opdracht 2: </a:t>
            </a:r>
            <a:r>
              <a:rPr lang="nl-NL" dirty="0"/>
              <a:t>: ga </a:t>
            </a:r>
            <a:r>
              <a:rPr lang="nl-NL"/>
              <a:t>naar </a:t>
            </a:r>
            <a:r>
              <a:rPr lang="nl-NL" smtClean="0"/>
              <a:t>Myspot/ontwikkelcentrum </a:t>
            </a:r>
            <a:r>
              <a:rPr lang="nl-NL" dirty="0"/>
              <a:t>en kies de module </a:t>
            </a:r>
            <a:r>
              <a:rPr lang="nl-NL" dirty="0" smtClean="0"/>
              <a:t>“ondernemen en leidinggeven”. </a:t>
            </a:r>
            <a:r>
              <a:rPr lang="nl-NL" dirty="0"/>
              <a:t>Werk </a:t>
            </a:r>
            <a:r>
              <a:rPr lang="nl-NL" dirty="0" smtClean="0"/>
              <a:t>het </a:t>
            </a:r>
            <a:r>
              <a:rPr lang="nl-NL" dirty="0"/>
              <a:t>boekje </a:t>
            </a:r>
            <a:r>
              <a:rPr lang="nl-NL" dirty="0" smtClean="0"/>
              <a:t>“feedback geven” door, maak de toets en  lever die in voor een deel-cijfer.</a:t>
            </a:r>
          </a:p>
          <a:p>
            <a:endParaRPr lang="nl-NL" dirty="0"/>
          </a:p>
        </p:txBody>
      </p:sp>
      <p:pic>
        <p:nvPicPr>
          <p:cNvPr id="5" name="Afbeelding 4"/>
          <p:cNvPicPr>
            <a:picLocks noChangeAspect="1"/>
          </p:cNvPicPr>
          <p:nvPr/>
        </p:nvPicPr>
        <p:blipFill>
          <a:blip r:embed="rId2"/>
          <a:stretch>
            <a:fillRect/>
          </a:stretch>
        </p:blipFill>
        <p:spPr>
          <a:xfrm>
            <a:off x="5964240" y="2590800"/>
            <a:ext cx="2580000" cy="1634067"/>
          </a:xfrm>
          <a:prstGeom prst="rect">
            <a:avLst/>
          </a:prstGeom>
        </p:spPr>
      </p:pic>
      <p:pic>
        <p:nvPicPr>
          <p:cNvPr id="7" name="Afbeelding 6"/>
          <p:cNvPicPr>
            <a:picLocks noChangeAspect="1"/>
          </p:cNvPicPr>
          <p:nvPr/>
        </p:nvPicPr>
        <p:blipFill>
          <a:blip r:embed="rId3"/>
          <a:stretch>
            <a:fillRect/>
          </a:stretch>
        </p:blipFill>
        <p:spPr>
          <a:xfrm>
            <a:off x="996687" y="2573382"/>
            <a:ext cx="4648200" cy="1457325"/>
          </a:xfrm>
          <a:prstGeom prst="rect">
            <a:avLst/>
          </a:prstGeom>
        </p:spPr>
      </p:pic>
      <p:pic>
        <p:nvPicPr>
          <p:cNvPr id="4" name="Afbeelding 3"/>
          <p:cNvPicPr>
            <a:picLocks noChangeAspect="1"/>
          </p:cNvPicPr>
          <p:nvPr/>
        </p:nvPicPr>
        <p:blipFill>
          <a:blip r:embed="rId4"/>
          <a:stretch>
            <a:fillRect/>
          </a:stretch>
        </p:blipFill>
        <p:spPr>
          <a:xfrm>
            <a:off x="5756967" y="4772025"/>
            <a:ext cx="3219450" cy="2085975"/>
          </a:xfrm>
          <a:prstGeom prst="rect">
            <a:avLst/>
          </a:prstGeom>
        </p:spPr>
      </p:pic>
      <p:pic>
        <p:nvPicPr>
          <p:cNvPr id="6" name="Afbeelding 5"/>
          <p:cNvPicPr>
            <a:picLocks noChangeAspect="1"/>
          </p:cNvPicPr>
          <p:nvPr/>
        </p:nvPicPr>
        <p:blipFill>
          <a:blip r:embed="rId5"/>
          <a:stretch>
            <a:fillRect/>
          </a:stretch>
        </p:blipFill>
        <p:spPr>
          <a:xfrm>
            <a:off x="1044312" y="5086349"/>
            <a:ext cx="4600575" cy="1457325"/>
          </a:xfrm>
          <a:prstGeom prst="rect">
            <a:avLst/>
          </a:prstGeom>
        </p:spPr>
      </p:pic>
    </p:spTree>
    <p:extLst>
      <p:ext uri="{BB962C8B-B14F-4D97-AF65-F5344CB8AC3E}">
        <p14:creationId xmlns:p14="http://schemas.microsoft.com/office/powerpoint/2010/main" val="2283171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Doel/inhoud</a:t>
            </a:r>
            <a:endParaRPr lang="nl-NL" dirty="0"/>
          </a:p>
        </p:txBody>
      </p:sp>
      <p:sp>
        <p:nvSpPr>
          <p:cNvPr id="3" name="Tijdelijke aanduiding voor inhoud 2"/>
          <p:cNvSpPr>
            <a:spLocks noGrp="1"/>
          </p:cNvSpPr>
          <p:nvPr>
            <p:ph idx="1"/>
          </p:nvPr>
        </p:nvSpPr>
        <p:spPr/>
        <p:txBody>
          <a:bodyPr/>
          <a:lstStyle/>
          <a:p>
            <a:r>
              <a:rPr lang="nl-NL" dirty="0" smtClean="0"/>
              <a:t>Soorten gesprekken</a:t>
            </a:r>
          </a:p>
          <a:p>
            <a:r>
              <a:rPr lang="nl-NL" dirty="0" smtClean="0"/>
              <a:t>Gesprekstechnieken</a:t>
            </a:r>
          </a:p>
          <a:p>
            <a:r>
              <a:rPr lang="nl-NL" dirty="0" smtClean="0"/>
              <a:t>Soorten vragen</a:t>
            </a:r>
          </a:p>
          <a:p>
            <a:r>
              <a:rPr lang="nl-NL" dirty="0" smtClean="0"/>
              <a:t>Oefenen van gesprekken</a:t>
            </a:r>
          </a:p>
          <a:p>
            <a:r>
              <a:rPr lang="nl-NL" dirty="0" smtClean="0"/>
              <a:t>Voorbereiden op volgende week, gesprek wordt afgetoetst</a:t>
            </a:r>
            <a:endParaRPr lang="nl-NL" dirty="0"/>
          </a:p>
        </p:txBody>
      </p:sp>
    </p:spTree>
    <p:extLst>
      <p:ext uri="{BB962C8B-B14F-4D97-AF65-F5344CB8AC3E}">
        <p14:creationId xmlns:p14="http://schemas.microsoft.com/office/powerpoint/2010/main" val="28804347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Soorten gesprekken</a:t>
            </a:r>
            <a:br>
              <a:rPr lang="nl-NL" dirty="0"/>
            </a:br>
            <a:endParaRPr lang="nl-NL" dirty="0"/>
          </a:p>
        </p:txBody>
      </p:sp>
      <p:sp>
        <p:nvSpPr>
          <p:cNvPr id="3" name="Tijdelijke aanduiding voor inhoud 2"/>
          <p:cNvSpPr>
            <a:spLocks noGrp="1"/>
          </p:cNvSpPr>
          <p:nvPr>
            <p:ph idx="1"/>
          </p:nvPr>
        </p:nvSpPr>
        <p:spPr/>
        <p:txBody>
          <a:bodyPr/>
          <a:lstStyle/>
          <a:p>
            <a:pPr lvl="0"/>
            <a:r>
              <a:rPr lang="nl-NL" dirty="0"/>
              <a:t>Verkoopgesprek</a:t>
            </a:r>
          </a:p>
          <a:p>
            <a:pPr lvl="0"/>
            <a:r>
              <a:rPr lang="nl-NL" dirty="0"/>
              <a:t>Adviesgesprek </a:t>
            </a:r>
          </a:p>
          <a:p>
            <a:pPr lvl="0"/>
            <a:r>
              <a:rPr lang="nl-NL" dirty="0" smtClean="0"/>
              <a:t>Klachtengesprek</a:t>
            </a:r>
          </a:p>
          <a:p>
            <a:pPr lvl="0"/>
            <a:endParaRPr lang="nl-NL" dirty="0"/>
          </a:p>
          <a:p>
            <a:pPr lvl="0"/>
            <a:r>
              <a:rPr lang="nl-NL" dirty="0" smtClean="0"/>
              <a:t>Opdracht: Zoek bij alle drie de bovenstaande gespreksoorten de do’s en </a:t>
            </a:r>
            <a:r>
              <a:rPr lang="nl-NL" dirty="0" err="1" smtClean="0"/>
              <a:t>don’ts</a:t>
            </a:r>
            <a:r>
              <a:rPr lang="nl-NL" dirty="0" smtClean="0"/>
              <a:t> op. Minimaal 2 do’s en minimaal 2 </a:t>
            </a:r>
            <a:r>
              <a:rPr lang="nl-NL" dirty="0" err="1" smtClean="0"/>
              <a:t>don’ts</a:t>
            </a:r>
            <a:endParaRPr lang="nl-NL" dirty="0" smtClean="0"/>
          </a:p>
          <a:p>
            <a:pPr lvl="0"/>
            <a:r>
              <a:rPr lang="nl-NL" dirty="0" smtClean="0"/>
              <a:t>Tijd: 10 min</a:t>
            </a:r>
          </a:p>
          <a:p>
            <a:pPr lvl="0"/>
            <a:endParaRPr lang="nl-NL" dirty="0" smtClean="0"/>
          </a:p>
          <a:p>
            <a:endParaRPr lang="nl-NL" dirty="0"/>
          </a:p>
        </p:txBody>
      </p:sp>
    </p:spTree>
    <p:extLst>
      <p:ext uri="{BB962C8B-B14F-4D97-AF65-F5344CB8AC3E}">
        <p14:creationId xmlns:p14="http://schemas.microsoft.com/office/powerpoint/2010/main" val="1093172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Gesprekstechnieken</a:t>
            </a:r>
            <a:endParaRPr lang="nl-NL" dirty="0"/>
          </a:p>
        </p:txBody>
      </p:sp>
      <p:sp>
        <p:nvSpPr>
          <p:cNvPr id="3" name="Tijdelijke aanduiding voor inhoud 2"/>
          <p:cNvSpPr>
            <a:spLocks noGrp="1"/>
          </p:cNvSpPr>
          <p:nvPr>
            <p:ph idx="1"/>
          </p:nvPr>
        </p:nvSpPr>
        <p:spPr>
          <a:xfrm>
            <a:off x="677334" y="1303020"/>
            <a:ext cx="9541086" cy="5029199"/>
          </a:xfrm>
        </p:spPr>
        <p:txBody>
          <a:bodyPr>
            <a:normAutofit/>
          </a:bodyPr>
          <a:lstStyle/>
          <a:p>
            <a:r>
              <a:rPr lang="nl-NL" dirty="0" smtClean="0"/>
              <a:t>Gesprek leiden:</a:t>
            </a:r>
            <a:r>
              <a:rPr lang="nl-NL" dirty="0" smtClean="0">
                <a:sym typeface="Wingdings" panose="05000000000000000000" pitchFamily="2" charset="2"/>
              </a:rPr>
              <a:t> goede sfeer, doelen en verwachtingen uitspreken, agenda, hoeveelheid tijd</a:t>
            </a:r>
          </a:p>
          <a:p>
            <a:r>
              <a:rPr lang="nl-NL" dirty="0"/>
              <a:t>Actief luisteren is niet alleen </a:t>
            </a:r>
            <a:r>
              <a:rPr lang="nl-NL" i="1" dirty="0"/>
              <a:t>horen</a:t>
            </a:r>
            <a:r>
              <a:rPr lang="nl-NL" dirty="0"/>
              <a:t> wat de ander zegt, maar ook proberen te </a:t>
            </a:r>
            <a:r>
              <a:rPr lang="nl-NL" i="1" dirty="0"/>
              <a:t>begrijpen</a:t>
            </a:r>
            <a:r>
              <a:rPr lang="nl-NL" dirty="0"/>
              <a:t> wat de ander </a:t>
            </a:r>
            <a:r>
              <a:rPr lang="nl-NL" dirty="0" smtClean="0"/>
              <a:t>zegt, </a:t>
            </a:r>
            <a:r>
              <a:rPr lang="nl-NL" b="1" dirty="0"/>
              <a:t>Communiceren is coderen, horen en decoderen</a:t>
            </a:r>
            <a:endParaRPr lang="nl-NL" dirty="0" smtClean="0">
              <a:sym typeface="Wingdings" panose="05000000000000000000" pitchFamily="2" charset="2"/>
            </a:endParaRPr>
          </a:p>
          <a:p>
            <a:r>
              <a:rPr lang="nl-NL" dirty="0" smtClean="0">
                <a:sym typeface="Wingdings" panose="05000000000000000000" pitchFamily="2" charset="2"/>
              </a:rPr>
              <a:t>Terugkoppelen naar doelen:  midden van het gesprek, tevredenheid, samenvatting</a:t>
            </a:r>
          </a:p>
          <a:p>
            <a:r>
              <a:rPr lang="nl-NL" dirty="0" smtClean="0">
                <a:sym typeface="Wingdings" panose="05000000000000000000" pitchFamily="2" charset="2"/>
              </a:rPr>
              <a:t>Situatie verduidelijken: Bespreek onduidelijkheden of misverstanden, Benoem expliciet wat niet klopt.</a:t>
            </a:r>
          </a:p>
          <a:p>
            <a:r>
              <a:rPr lang="nl-NL" dirty="0" smtClean="0">
                <a:sym typeface="Wingdings" panose="05000000000000000000" pitchFamily="2" charset="2"/>
              </a:rPr>
              <a:t>Hardop denken:  openheid, voorkom je blokkeringen, gesprekspartner kan reageren, oplossingen vinden</a:t>
            </a:r>
          </a:p>
          <a:p>
            <a:r>
              <a:rPr lang="nl-NL" dirty="0" smtClean="0">
                <a:sym typeface="Wingdings" panose="05000000000000000000" pitchFamily="2" charset="2"/>
              </a:rPr>
              <a:t>Aan het einde van het gesprek terug koppelen en samenvatten, eventueel een vervolgafspraak maken</a:t>
            </a:r>
          </a:p>
          <a:p>
            <a:endParaRPr lang="nl-NL" dirty="0" smtClean="0"/>
          </a:p>
        </p:txBody>
      </p:sp>
    </p:spTree>
    <p:extLst>
      <p:ext uri="{BB962C8B-B14F-4D97-AF65-F5344CB8AC3E}">
        <p14:creationId xmlns:p14="http://schemas.microsoft.com/office/powerpoint/2010/main" val="2138138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Belangrijkste uitgangspunten voor het voeren van een gesprek</a:t>
            </a:r>
            <a:endParaRPr lang="nl-NL" dirty="0"/>
          </a:p>
        </p:txBody>
      </p:sp>
      <p:sp>
        <p:nvSpPr>
          <p:cNvPr id="3" name="Tijdelijke aanduiding voor inhoud 2"/>
          <p:cNvSpPr>
            <a:spLocks noGrp="1"/>
          </p:cNvSpPr>
          <p:nvPr>
            <p:ph idx="1"/>
          </p:nvPr>
        </p:nvSpPr>
        <p:spPr/>
        <p:txBody>
          <a:bodyPr/>
          <a:lstStyle/>
          <a:p>
            <a:r>
              <a:rPr lang="nl-NL" dirty="0"/>
              <a:t>Open vragen stellen</a:t>
            </a:r>
          </a:p>
          <a:p>
            <a:r>
              <a:rPr lang="nl-NL" dirty="0"/>
              <a:t>Reflectief luisteren</a:t>
            </a:r>
          </a:p>
          <a:p>
            <a:r>
              <a:rPr lang="nl-NL" dirty="0"/>
              <a:t>Bevestigen</a:t>
            </a:r>
          </a:p>
          <a:p>
            <a:r>
              <a:rPr lang="nl-NL" dirty="0"/>
              <a:t>Samenvatten</a:t>
            </a:r>
          </a:p>
          <a:p>
            <a:endParaRPr lang="nl-NL" dirty="0"/>
          </a:p>
        </p:txBody>
      </p:sp>
    </p:spTree>
    <p:extLst>
      <p:ext uri="{BB962C8B-B14F-4D97-AF65-F5344CB8AC3E}">
        <p14:creationId xmlns:p14="http://schemas.microsoft.com/office/powerpoint/2010/main" val="1909323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a:t>
            </a:r>
            <a:endParaRPr lang="nl-NL" dirty="0"/>
          </a:p>
        </p:txBody>
      </p:sp>
      <p:sp>
        <p:nvSpPr>
          <p:cNvPr id="3" name="Tijdelijke aanduiding voor inhoud 2"/>
          <p:cNvSpPr>
            <a:spLocks noGrp="1"/>
          </p:cNvSpPr>
          <p:nvPr>
            <p:ph idx="1"/>
          </p:nvPr>
        </p:nvSpPr>
        <p:spPr>
          <a:xfrm>
            <a:off x="677334" y="1348739"/>
            <a:ext cx="9106746" cy="5257801"/>
          </a:xfrm>
        </p:spPr>
        <p:txBody>
          <a:bodyPr>
            <a:normAutofit/>
          </a:bodyPr>
          <a:lstStyle/>
          <a:p>
            <a:r>
              <a:rPr lang="nl-NL" dirty="0"/>
              <a:t>Stel niet meer dan 1 vraag tegelijk (vermijd meervoudige vragen).</a:t>
            </a:r>
          </a:p>
          <a:p>
            <a:r>
              <a:rPr lang="nl-NL" dirty="0"/>
              <a:t>Stel neutrale (niet-sturende) vragen:</a:t>
            </a:r>
            <a:br>
              <a:rPr lang="nl-NL" dirty="0"/>
            </a:br>
            <a:r>
              <a:rPr lang="nl-NL" dirty="0"/>
              <a:t>- Gebruik geen evaluatief geladen woorden</a:t>
            </a:r>
            <a:br>
              <a:rPr lang="nl-NL" dirty="0"/>
            </a:br>
            <a:r>
              <a:rPr lang="nl-NL" dirty="0"/>
              <a:t>- Geef geen voorbeeldantwoorden</a:t>
            </a:r>
            <a:br>
              <a:rPr lang="nl-NL" dirty="0"/>
            </a:br>
            <a:r>
              <a:rPr lang="nl-NL" dirty="0"/>
              <a:t>- Houd je eigen mening op de achtergrond</a:t>
            </a:r>
            <a:br>
              <a:rPr lang="nl-NL" dirty="0"/>
            </a:br>
            <a:r>
              <a:rPr lang="nl-NL" dirty="0"/>
              <a:t>- Voorkom vragen waarop sociaal wenselijk geantwoord wordt.</a:t>
            </a:r>
          </a:p>
          <a:p>
            <a:r>
              <a:rPr lang="nl-NL" dirty="0"/>
              <a:t>Stel begrijpelijke vragen:</a:t>
            </a:r>
            <a:br>
              <a:rPr lang="nl-NL" dirty="0"/>
            </a:br>
            <a:r>
              <a:rPr lang="nl-NL" dirty="0"/>
              <a:t>- Gebruik de actieve vorm.</a:t>
            </a:r>
            <a:br>
              <a:rPr lang="nl-NL" dirty="0"/>
            </a:br>
            <a:r>
              <a:rPr lang="nl-NL" dirty="0"/>
              <a:t>- Gebruik enkelvoudige zinnen (dus geen bijzinnen).</a:t>
            </a:r>
            <a:br>
              <a:rPr lang="nl-NL" dirty="0"/>
            </a:br>
            <a:r>
              <a:rPr lang="nl-NL" dirty="0"/>
              <a:t>- Formuleer je vragen zo concreet mogelijk.</a:t>
            </a:r>
            <a:br>
              <a:rPr lang="nl-NL" dirty="0"/>
            </a:br>
            <a:r>
              <a:rPr lang="nl-NL" dirty="0"/>
              <a:t>- Stem je woordkeus af op je </a:t>
            </a:r>
            <a:r>
              <a:rPr lang="nl-NL" dirty="0" smtClean="0"/>
              <a:t>gesprekspartner</a:t>
            </a:r>
          </a:p>
          <a:p>
            <a:r>
              <a:rPr lang="nl-NL" dirty="0" smtClean="0"/>
              <a:t>Zie voor meer tips voor het voeren van verschillende soorten vragen de onderstaande link:</a:t>
            </a:r>
          </a:p>
          <a:p>
            <a:r>
              <a:rPr lang="nl-NL" dirty="0">
                <a:hlinkClick r:id="rId2"/>
              </a:rPr>
              <a:t>http://</a:t>
            </a:r>
            <a:r>
              <a:rPr lang="nl-NL" dirty="0" smtClean="0">
                <a:hlinkClick r:id="rId2"/>
              </a:rPr>
              <a:t>www.rug.nl/language-centre/communication-training/academic/hacv/handboek/mondeling/student/gesprekstechnieken</a:t>
            </a:r>
            <a:endParaRPr lang="nl-NL" dirty="0" smtClean="0"/>
          </a:p>
          <a:p>
            <a:endParaRPr lang="nl-NL" dirty="0"/>
          </a:p>
          <a:p>
            <a:endParaRPr lang="nl-NL" dirty="0"/>
          </a:p>
        </p:txBody>
      </p:sp>
    </p:spTree>
    <p:extLst>
      <p:ext uri="{BB962C8B-B14F-4D97-AF65-F5344CB8AC3E}">
        <p14:creationId xmlns:p14="http://schemas.microsoft.com/office/powerpoint/2010/main" val="1576314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vragen</a:t>
            </a:r>
            <a:endParaRPr lang="nl-NL" dirty="0"/>
          </a:p>
        </p:txBody>
      </p:sp>
      <p:sp>
        <p:nvSpPr>
          <p:cNvPr id="3" name="Tijdelijke aanduiding voor inhoud 2"/>
          <p:cNvSpPr>
            <a:spLocks noGrp="1"/>
          </p:cNvSpPr>
          <p:nvPr>
            <p:ph idx="1"/>
          </p:nvPr>
        </p:nvSpPr>
        <p:spPr/>
        <p:txBody>
          <a:bodyPr/>
          <a:lstStyle/>
          <a:p>
            <a:r>
              <a:rPr lang="nl-NL" dirty="0" smtClean="0"/>
              <a:t>Open vragen</a:t>
            </a:r>
          </a:p>
          <a:p>
            <a:r>
              <a:rPr lang="nl-NL" dirty="0" smtClean="0"/>
              <a:t>Gesloten vragen</a:t>
            </a:r>
          </a:p>
          <a:p>
            <a:r>
              <a:rPr lang="nl-NL" dirty="0" smtClean="0"/>
              <a:t>Gerichte vragen</a:t>
            </a:r>
          </a:p>
          <a:p>
            <a:r>
              <a:rPr lang="nl-NL" dirty="0" smtClean="0"/>
              <a:t>Keuze vragen </a:t>
            </a:r>
          </a:p>
          <a:p>
            <a:r>
              <a:rPr lang="nl-NL" dirty="0"/>
              <a:t>S</a:t>
            </a:r>
            <a:r>
              <a:rPr lang="nl-NL" dirty="0" smtClean="0"/>
              <a:t>uggestieve vragen</a:t>
            </a:r>
          </a:p>
          <a:p>
            <a:r>
              <a:rPr lang="nl-NL" dirty="0" smtClean="0"/>
              <a:t>Reflecterende vragen </a:t>
            </a:r>
          </a:p>
          <a:p>
            <a:r>
              <a:rPr lang="nl-NL" dirty="0" smtClean="0"/>
              <a:t>Controle vragen</a:t>
            </a:r>
            <a:endParaRPr lang="nl-NL" dirty="0"/>
          </a:p>
        </p:txBody>
      </p:sp>
    </p:spTree>
    <p:extLst>
      <p:ext uri="{BB962C8B-B14F-4D97-AF65-F5344CB8AC3E}">
        <p14:creationId xmlns:p14="http://schemas.microsoft.com/office/powerpoint/2010/main" val="3019374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Open vraag</a:t>
            </a:r>
            <a:endParaRPr lang="nl-NL" dirty="0"/>
          </a:p>
        </p:txBody>
      </p:sp>
      <p:sp>
        <p:nvSpPr>
          <p:cNvPr id="3" name="Tijdelijke aanduiding voor inhoud 2"/>
          <p:cNvSpPr>
            <a:spLocks noGrp="1"/>
          </p:cNvSpPr>
          <p:nvPr>
            <p:ph idx="1"/>
          </p:nvPr>
        </p:nvSpPr>
        <p:spPr/>
        <p:txBody>
          <a:bodyPr/>
          <a:lstStyle/>
          <a:p>
            <a:r>
              <a:rPr lang="nl-NL" dirty="0" smtClean="0"/>
              <a:t>We spreken </a:t>
            </a:r>
            <a:r>
              <a:rPr lang="nl-NL" dirty="0"/>
              <a:t>van een </a:t>
            </a:r>
            <a:r>
              <a:rPr lang="nl-NL" i="1" dirty="0"/>
              <a:t>open</a:t>
            </a:r>
            <a:r>
              <a:rPr lang="nl-NL" dirty="0"/>
              <a:t> </a:t>
            </a:r>
            <a:r>
              <a:rPr lang="nl-NL" i="1" dirty="0"/>
              <a:t>vraag</a:t>
            </a:r>
            <a:r>
              <a:rPr lang="nl-NL" dirty="0"/>
              <a:t> als de ander geen keuze hoeft te maken uit een aantal mogelijke antwoorden</a:t>
            </a:r>
            <a:r>
              <a:rPr lang="nl-NL" dirty="0" smtClean="0"/>
              <a:t>.</a:t>
            </a:r>
          </a:p>
          <a:p>
            <a:r>
              <a:rPr lang="nl-NL" dirty="0"/>
              <a:t>Open vragen beginnen niet met een werkwoord maar met een vraagwoord. Hoe? Wat? Waar? Waarom? Hoeveel? Waarvoor? Wanneer?</a:t>
            </a:r>
          </a:p>
        </p:txBody>
      </p:sp>
    </p:spTree>
    <p:extLst>
      <p:ext uri="{BB962C8B-B14F-4D97-AF65-F5344CB8AC3E}">
        <p14:creationId xmlns:p14="http://schemas.microsoft.com/office/powerpoint/2010/main" val="2685024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Gesloten vraag</a:t>
            </a:r>
            <a:endParaRPr lang="nl-NL" dirty="0"/>
          </a:p>
        </p:txBody>
      </p:sp>
      <p:sp>
        <p:nvSpPr>
          <p:cNvPr id="3" name="Tijdelijke aanduiding voor inhoud 2"/>
          <p:cNvSpPr>
            <a:spLocks noGrp="1"/>
          </p:cNvSpPr>
          <p:nvPr>
            <p:ph idx="1"/>
          </p:nvPr>
        </p:nvSpPr>
        <p:spPr/>
        <p:txBody>
          <a:bodyPr/>
          <a:lstStyle/>
          <a:p>
            <a:r>
              <a:rPr lang="nl-NL" dirty="0"/>
              <a:t>Een </a:t>
            </a:r>
            <a:r>
              <a:rPr lang="nl-NL" i="1" dirty="0"/>
              <a:t>gesloten</a:t>
            </a:r>
            <a:r>
              <a:rPr lang="nl-NL" dirty="0"/>
              <a:t> </a:t>
            </a:r>
            <a:r>
              <a:rPr lang="nl-NL" i="1" dirty="0"/>
              <a:t>vraag</a:t>
            </a:r>
            <a:r>
              <a:rPr lang="nl-NL" dirty="0"/>
              <a:t> is een vraag waarbij de ander een aantal antwoordmogelijkheden krijgt voorgelegd </a:t>
            </a:r>
            <a:r>
              <a:rPr lang="nl-NL" dirty="0" smtClean="0"/>
              <a:t>waaruit hij </a:t>
            </a:r>
            <a:r>
              <a:rPr lang="nl-NL" dirty="0"/>
              <a:t>een keuze moet </a:t>
            </a:r>
            <a:r>
              <a:rPr lang="nl-NL" dirty="0" smtClean="0"/>
              <a:t>maken</a:t>
            </a:r>
          </a:p>
          <a:p>
            <a:endParaRPr lang="nl-NL" dirty="0"/>
          </a:p>
          <a:p>
            <a:r>
              <a:rPr lang="nl-NL" dirty="0" smtClean="0"/>
              <a:t>Begin een verkoop gesprek niet met gesloten vragen</a:t>
            </a:r>
            <a:endParaRPr lang="nl-NL" dirty="0"/>
          </a:p>
        </p:txBody>
      </p:sp>
    </p:spTree>
    <p:extLst>
      <p:ext uri="{BB962C8B-B14F-4D97-AF65-F5344CB8AC3E}">
        <p14:creationId xmlns:p14="http://schemas.microsoft.com/office/powerpoint/2010/main" val="1878638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695</TotalTime>
  <Words>310</Words>
  <Application>Microsoft Office PowerPoint</Application>
  <PresentationFormat>Breedbeeld</PresentationFormat>
  <Paragraphs>84</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Trebuchet MS</vt:lpstr>
      <vt:lpstr>Wingdings</vt:lpstr>
      <vt:lpstr>Wingdings 3</vt:lpstr>
      <vt:lpstr>Facet</vt:lpstr>
      <vt:lpstr>Communiceren </vt:lpstr>
      <vt:lpstr>Doel/inhoud</vt:lpstr>
      <vt:lpstr>Soorten gesprekken </vt:lpstr>
      <vt:lpstr>Gesprekstechnieken</vt:lpstr>
      <vt:lpstr>Belangrijkste uitgangspunten voor het voeren van een gesprek</vt:lpstr>
      <vt:lpstr>Tips</vt:lpstr>
      <vt:lpstr>Soorten vragen</vt:lpstr>
      <vt:lpstr>Open vraag</vt:lpstr>
      <vt:lpstr>Gesloten vraag</vt:lpstr>
      <vt:lpstr>Gerichte vraag</vt:lpstr>
      <vt:lpstr>Keuze vraag</vt:lpstr>
      <vt:lpstr>Suggestieve vraag</vt:lpstr>
      <vt:lpstr>Reflecterende vraag</vt:lpstr>
      <vt:lpstr>Controle vraag</vt:lpstr>
      <vt:lpstr>Opdrachten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Communiceren</dc:title>
  <dc:creator>Nikki Pots</dc:creator>
  <cp:lastModifiedBy>Géraar de Jong</cp:lastModifiedBy>
  <cp:revision>25</cp:revision>
  <dcterms:created xsi:type="dcterms:W3CDTF">2017-10-06T08:18:48Z</dcterms:created>
  <dcterms:modified xsi:type="dcterms:W3CDTF">2019-10-04T12:21:32Z</dcterms:modified>
</cp:coreProperties>
</file>