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6" r:id="rId3"/>
    <p:sldId id="267" r:id="rId4"/>
    <p:sldId id="258" r:id="rId5"/>
    <p:sldId id="261" r:id="rId6"/>
    <p:sldId id="283" r:id="rId7"/>
    <p:sldId id="268" r:id="rId8"/>
    <p:sldId id="282" r:id="rId9"/>
    <p:sldId id="270" r:id="rId10"/>
    <p:sldId id="265" r:id="rId11"/>
    <p:sldId id="271" r:id="rId12"/>
    <p:sldId id="272" r:id="rId13"/>
    <p:sldId id="273" r:id="rId14"/>
    <p:sldId id="274" r:id="rId15"/>
    <p:sldId id="280" r:id="rId16"/>
    <p:sldId id="281" r:id="rId17"/>
    <p:sldId id="276" r:id="rId18"/>
    <p:sldId id="277" r:id="rId19"/>
    <p:sldId id="278" r:id="rId20"/>
    <p:sldId id="279" r:id="rId21"/>
    <p:sldId id="260" r:id="rId22"/>
    <p:sldId id="263" r:id="rId23"/>
    <p:sldId id="284" r:id="rId24"/>
    <p:sldId id="259" r:id="rId25"/>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6" d="100"/>
          <a:sy n="86" d="100"/>
        </p:scale>
        <p:origin x="56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D52A277-A76C-96D0-F0E6-92E529012B7C}"/>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90BF85CF-C54D-D355-A131-595B62DC1BE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56482ABA-66C0-5057-D44B-90105C2CCC39}"/>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5" name="Tijdelijke aanduiding voor voettekst 4">
            <a:extLst>
              <a:ext uri="{FF2B5EF4-FFF2-40B4-BE49-F238E27FC236}">
                <a16:creationId xmlns:a16="http://schemas.microsoft.com/office/drawing/2014/main" id="{D78D12BE-5E61-B4E7-B85B-E44C1DDB894E}"/>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03C23AF0-B97B-5ABC-8429-399E03A9C415}"/>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25323951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808B43E-EC0F-4E5C-6877-A82CC688B268}"/>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99B79F3E-8E78-3D56-9D5E-5E6DD61AB48A}"/>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B825A2E4-0119-63FE-A770-C582D376A4EE}"/>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5" name="Tijdelijke aanduiding voor voettekst 4">
            <a:extLst>
              <a:ext uri="{FF2B5EF4-FFF2-40B4-BE49-F238E27FC236}">
                <a16:creationId xmlns:a16="http://schemas.microsoft.com/office/drawing/2014/main" id="{E7FDC916-2D08-C135-E02F-03E0D7456CC8}"/>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F01E1C7D-E1E0-C22B-A07E-838119F1E9CB}"/>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337787541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7C818295-1784-1C5E-4024-6250C12673DC}"/>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01282C80-C730-1F60-A66C-B8E3F27E7F9F}"/>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29DAE3EF-6E7E-C9C3-FB35-997167144E3B}"/>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5" name="Tijdelijke aanduiding voor voettekst 4">
            <a:extLst>
              <a:ext uri="{FF2B5EF4-FFF2-40B4-BE49-F238E27FC236}">
                <a16:creationId xmlns:a16="http://schemas.microsoft.com/office/drawing/2014/main" id="{5A798B7A-FF17-DEAE-F280-66655460FDB4}"/>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0D5002AB-CED0-1CA5-88AD-5995AACBABC9}"/>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14097870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A9454ED-2E65-09C9-E681-524BB29CDEAA}"/>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B0DA450A-0C95-DCF7-8EBF-F30F79BE0570}"/>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CFFB1B16-2E9A-B78D-6ECF-5654DEE8F75C}"/>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5" name="Tijdelijke aanduiding voor voettekst 4">
            <a:extLst>
              <a:ext uri="{FF2B5EF4-FFF2-40B4-BE49-F238E27FC236}">
                <a16:creationId xmlns:a16="http://schemas.microsoft.com/office/drawing/2014/main" id="{8FD956CD-C902-5493-1C03-4CB97F5EBE6F}"/>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2DE46AB2-1A1E-F8C7-4631-94C2379F6EEB}"/>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272820577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330F213-EE33-E42F-C457-786C4A3287BE}"/>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3577C153-15E5-66AB-6967-70AE79F77CCC}"/>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90B28B7D-C487-01F7-796C-9401A623169A}"/>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5" name="Tijdelijke aanduiding voor voettekst 4">
            <a:extLst>
              <a:ext uri="{FF2B5EF4-FFF2-40B4-BE49-F238E27FC236}">
                <a16:creationId xmlns:a16="http://schemas.microsoft.com/office/drawing/2014/main" id="{ACAD0F01-8D15-3B15-1400-41B3072BA53A}"/>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6A1EC18B-5AB3-BD55-5655-D4E854C13CDF}"/>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34134928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4E7106D-E22D-E81F-7EC8-7F34A278C7C7}"/>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1179593D-BC16-A8FB-1EDF-555F4A01B768}"/>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124BDF0C-77FF-9182-B514-15460F87CB17}"/>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C84000C0-D2C9-8E42-47A4-5FB73625696B}"/>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6" name="Tijdelijke aanduiding voor voettekst 5">
            <a:extLst>
              <a:ext uri="{FF2B5EF4-FFF2-40B4-BE49-F238E27FC236}">
                <a16:creationId xmlns:a16="http://schemas.microsoft.com/office/drawing/2014/main" id="{C1EC4AEE-7AD3-1A40-49CE-0871EEC7A291}"/>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AC999BD4-B925-38BC-83CC-186A5788BF1B}"/>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25225555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524170C-184A-D04A-F979-31B6C6F56035}"/>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E961D034-4D5C-F9CC-1825-E87DDEA9D3A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47ECE109-187B-795D-659B-7BB9E52FFFE4}"/>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5AA50EE2-3593-BE57-31F4-61273454206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BADF765F-4A14-17F5-38DB-7A435EC5C0D9}"/>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81678DD4-250B-5F4B-036C-B763744019EF}"/>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8" name="Tijdelijke aanduiding voor voettekst 7">
            <a:extLst>
              <a:ext uri="{FF2B5EF4-FFF2-40B4-BE49-F238E27FC236}">
                <a16:creationId xmlns:a16="http://schemas.microsoft.com/office/drawing/2014/main" id="{62AF5D6C-AD6A-1AF2-BBC0-7101A02ABDFC}"/>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4D1AE794-2826-552B-6F15-FA4FA7022580}"/>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40288985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AA22ECE-B2F3-ADE2-CF79-15A32F02541D}"/>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EB7B3B27-2F09-59D4-162E-3B7FA656FEC3}"/>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4" name="Tijdelijke aanduiding voor voettekst 3">
            <a:extLst>
              <a:ext uri="{FF2B5EF4-FFF2-40B4-BE49-F238E27FC236}">
                <a16:creationId xmlns:a16="http://schemas.microsoft.com/office/drawing/2014/main" id="{03294599-A6A3-91E9-CE47-7A20177D3890}"/>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4F0C518E-0C25-F3BB-C70B-BB84284402A0}"/>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249318247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719BF0B3-1AB6-DB92-34EE-0A7561738282}"/>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3" name="Tijdelijke aanduiding voor voettekst 2">
            <a:extLst>
              <a:ext uri="{FF2B5EF4-FFF2-40B4-BE49-F238E27FC236}">
                <a16:creationId xmlns:a16="http://schemas.microsoft.com/office/drawing/2014/main" id="{8F2500E8-6458-AEE8-AED7-77CCB5AB99D5}"/>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F83BD71D-CABD-3791-C5C1-22D647B18F1F}"/>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736234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2F9B088-894D-A2BF-764A-D8906CDC10D5}"/>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6D427D30-46A9-C587-F8A7-892546B8EFA9}"/>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90F030CD-2DC0-3386-197F-EBA466578BA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9909202A-EA3D-D05F-3B15-246E72AA4E5B}"/>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6" name="Tijdelijke aanduiding voor voettekst 5">
            <a:extLst>
              <a:ext uri="{FF2B5EF4-FFF2-40B4-BE49-F238E27FC236}">
                <a16:creationId xmlns:a16="http://schemas.microsoft.com/office/drawing/2014/main" id="{F87F3E85-0952-1F27-D258-762820FFCF6F}"/>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2987CC7A-519A-54EB-4775-D4CEF50CBF8D}"/>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42433728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2775F1C-F5B5-7C72-3B3C-9872F69F8189}"/>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A7581540-15DC-1820-1D75-BC410B11165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0247FA26-BEC4-4E8A-EA81-5E5CBCA233C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EB08F11F-DCB2-F6E1-4534-60D600B78E76}"/>
              </a:ext>
            </a:extLst>
          </p:cNvPr>
          <p:cNvSpPr>
            <a:spLocks noGrp="1"/>
          </p:cNvSpPr>
          <p:nvPr>
            <p:ph type="dt" sz="half" idx="10"/>
          </p:nvPr>
        </p:nvSpPr>
        <p:spPr/>
        <p:txBody>
          <a:bodyPr/>
          <a:lstStyle/>
          <a:p>
            <a:fld id="{887A31EB-3E70-42F9-AC92-51D2E9295F93}" type="datetimeFigureOut">
              <a:rPr lang="nl-NL" smtClean="0"/>
              <a:t>28-6-2022</a:t>
            </a:fld>
            <a:endParaRPr lang="nl-NL"/>
          </a:p>
        </p:txBody>
      </p:sp>
      <p:sp>
        <p:nvSpPr>
          <p:cNvPr id="6" name="Tijdelijke aanduiding voor voettekst 5">
            <a:extLst>
              <a:ext uri="{FF2B5EF4-FFF2-40B4-BE49-F238E27FC236}">
                <a16:creationId xmlns:a16="http://schemas.microsoft.com/office/drawing/2014/main" id="{1C466429-6F60-66BB-294C-FDADE853308C}"/>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4348AA58-0DDB-5F69-BD63-74AD75A25ED4}"/>
              </a:ext>
            </a:extLst>
          </p:cNvPr>
          <p:cNvSpPr>
            <a:spLocks noGrp="1"/>
          </p:cNvSpPr>
          <p:nvPr>
            <p:ph type="sldNum" sz="quarter" idx="12"/>
          </p:nvPr>
        </p:nvSpPr>
        <p:spPr/>
        <p:txBody>
          <a:bodyPr/>
          <a:lstStyle/>
          <a:p>
            <a:fld id="{67C15497-D92B-419E-97B4-73DE36A8F2C9}" type="slidenum">
              <a:rPr lang="nl-NL" smtClean="0"/>
              <a:t>‹nr.›</a:t>
            </a:fld>
            <a:endParaRPr lang="nl-NL"/>
          </a:p>
        </p:txBody>
      </p:sp>
    </p:spTree>
    <p:extLst>
      <p:ext uri="{BB962C8B-B14F-4D97-AF65-F5344CB8AC3E}">
        <p14:creationId xmlns:p14="http://schemas.microsoft.com/office/powerpoint/2010/main" val="70704021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C36C0EBB-38F5-90BA-3904-E75AB1D24164}"/>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1292D24E-D18B-E00D-4A57-7E1F9172ED0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7E6F7C04-2ED0-04B5-0AFC-9C02954DA2FB}"/>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87A31EB-3E70-42F9-AC92-51D2E9295F93}" type="datetimeFigureOut">
              <a:rPr lang="nl-NL" smtClean="0"/>
              <a:t>28-6-2022</a:t>
            </a:fld>
            <a:endParaRPr lang="nl-NL"/>
          </a:p>
        </p:txBody>
      </p:sp>
      <p:sp>
        <p:nvSpPr>
          <p:cNvPr id="5" name="Tijdelijke aanduiding voor voettekst 4">
            <a:extLst>
              <a:ext uri="{FF2B5EF4-FFF2-40B4-BE49-F238E27FC236}">
                <a16:creationId xmlns:a16="http://schemas.microsoft.com/office/drawing/2014/main" id="{2E75A087-827A-9D5B-22DE-5A587C5F259B}"/>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01A44080-90BA-528F-551C-143BDACB086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7C15497-D92B-419E-97B4-73DE36A8F2C9}" type="slidenum">
              <a:rPr lang="nl-NL" smtClean="0"/>
              <a:t>‹nr.›</a:t>
            </a:fld>
            <a:endParaRPr lang="nl-NL"/>
          </a:p>
        </p:txBody>
      </p:sp>
    </p:spTree>
    <p:extLst>
      <p:ext uri="{BB962C8B-B14F-4D97-AF65-F5344CB8AC3E}">
        <p14:creationId xmlns:p14="http://schemas.microsoft.com/office/powerpoint/2010/main" val="353932565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a:extLst>
              <a:ext uri="{FF2B5EF4-FFF2-40B4-BE49-F238E27FC236}">
                <a16:creationId xmlns:a16="http://schemas.microsoft.com/office/drawing/2014/main" id="{70DD1674-ACE7-2D09-1B7E-A321BE50022D}"/>
              </a:ext>
            </a:extLst>
          </p:cNvPr>
          <p:cNvSpPr>
            <a:spLocks noGrp="1"/>
          </p:cNvSpPr>
          <p:nvPr>
            <p:ph type="title"/>
          </p:nvPr>
        </p:nvSpPr>
        <p:spPr/>
        <p:txBody>
          <a:bodyPr/>
          <a:lstStyle/>
          <a:p>
            <a:r>
              <a:rPr lang="en-US" dirty="0"/>
              <a:t>Binding H4.3: </a:t>
            </a:r>
            <a:br>
              <a:rPr lang="en-US" dirty="0"/>
            </a:br>
            <a:r>
              <a:rPr lang="en-US" dirty="0" err="1"/>
              <a:t>Biologische</a:t>
            </a:r>
            <a:r>
              <a:rPr lang="en-US" dirty="0"/>
              <a:t> </a:t>
            </a:r>
            <a:r>
              <a:rPr lang="en-US" dirty="0" err="1"/>
              <a:t>en</a:t>
            </a:r>
            <a:r>
              <a:rPr lang="en-US" dirty="0"/>
              <a:t> </a:t>
            </a:r>
            <a:r>
              <a:rPr lang="en-US" dirty="0" err="1"/>
              <a:t>psychologische</a:t>
            </a:r>
            <a:r>
              <a:rPr lang="en-US" dirty="0"/>
              <a:t> </a:t>
            </a:r>
            <a:r>
              <a:rPr lang="en-US" dirty="0" err="1"/>
              <a:t>theorieën</a:t>
            </a:r>
            <a:endParaRPr lang="nl-NL" dirty="0"/>
          </a:p>
        </p:txBody>
      </p:sp>
      <p:sp>
        <p:nvSpPr>
          <p:cNvPr id="5" name="Tijdelijke aanduiding voor inhoud 4">
            <a:extLst>
              <a:ext uri="{FF2B5EF4-FFF2-40B4-BE49-F238E27FC236}">
                <a16:creationId xmlns:a16="http://schemas.microsoft.com/office/drawing/2014/main" id="{8C52A66D-215D-FE15-702B-D53773831792}"/>
              </a:ext>
            </a:extLst>
          </p:cNvPr>
          <p:cNvSpPr>
            <a:spLocks noGrp="1"/>
          </p:cNvSpPr>
          <p:nvPr>
            <p:ph idx="1"/>
          </p:nvPr>
        </p:nvSpPr>
        <p:spPr/>
        <p:txBody>
          <a:bodyPr>
            <a:normAutofit lnSpcReduction="10000"/>
          </a:bodyPr>
          <a:lstStyle/>
          <a:p>
            <a:pPr marL="0" indent="0">
              <a:buNone/>
            </a:pPr>
            <a:r>
              <a:rPr lang="en-US" dirty="0"/>
              <a:t>In </a:t>
            </a:r>
            <a:r>
              <a:rPr lang="en-US" dirty="0" err="1"/>
              <a:t>hoofdstuk</a:t>
            </a:r>
            <a:r>
              <a:rPr lang="en-US" dirty="0"/>
              <a:t> 4.3 </a:t>
            </a:r>
            <a:r>
              <a:rPr lang="en-US" dirty="0" err="1"/>
              <a:t>worden</a:t>
            </a:r>
            <a:r>
              <a:rPr lang="en-US" dirty="0"/>
              <a:t> </a:t>
            </a:r>
            <a:r>
              <a:rPr lang="en-US" dirty="0" err="1"/>
              <a:t>enkele</a:t>
            </a:r>
            <a:r>
              <a:rPr lang="en-US" dirty="0"/>
              <a:t> ‘ </a:t>
            </a:r>
            <a:r>
              <a:rPr lang="en-US" dirty="0" err="1"/>
              <a:t>biologische</a:t>
            </a:r>
            <a:r>
              <a:rPr lang="en-US" dirty="0"/>
              <a:t>’ </a:t>
            </a:r>
            <a:r>
              <a:rPr lang="en-US" dirty="0" err="1"/>
              <a:t>en</a:t>
            </a:r>
            <a:r>
              <a:rPr lang="en-US" dirty="0"/>
              <a:t> ‘ </a:t>
            </a:r>
            <a:r>
              <a:rPr lang="en-US" dirty="0" err="1"/>
              <a:t>psychologische</a:t>
            </a:r>
            <a:r>
              <a:rPr lang="en-US" dirty="0"/>
              <a:t>’ </a:t>
            </a:r>
            <a:r>
              <a:rPr lang="en-US" dirty="0" err="1"/>
              <a:t>theorieën</a:t>
            </a:r>
            <a:r>
              <a:rPr lang="en-US" dirty="0"/>
              <a:t> </a:t>
            </a:r>
            <a:r>
              <a:rPr lang="en-US" dirty="0" err="1"/>
              <a:t>behandeld</a:t>
            </a:r>
            <a:r>
              <a:rPr lang="en-US" dirty="0"/>
              <a:t> die </a:t>
            </a:r>
            <a:r>
              <a:rPr lang="en-US" dirty="0" err="1"/>
              <a:t>een</a:t>
            </a:r>
            <a:r>
              <a:rPr lang="en-US" dirty="0"/>
              <a:t> </a:t>
            </a:r>
            <a:r>
              <a:rPr lang="en-US" dirty="0" err="1"/>
              <a:t>verklaring</a:t>
            </a:r>
            <a:r>
              <a:rPr lang="en-US" dirty="0"/>
              <a:t> – </a:t>
            </a:r>
            <a:r>
              <a:rPr lang="en-US" dirty="0" err="1"/>
              <a:t>proberen</a:t>
            </a:r>
            <a:r>
              <a:rPr lang="en-US" dirty="0"/>
              <a:t> </a:t>
            </a:r>
            <a:r>
              <a:rPr lang="en-US" dirty="0" err="1"/>
              <a:t>te</a:t>
            </a:r>
            <a:r>
              <a:rPr lang="en-US" dirty="0"/>
              <a:t>- </a:t>
            </a:r>
            <a:r>
              <a:rPr lang="en-US" dirty="0" err="1"/>
              <a:t>geven</a:t>
            </a:r>
            <a:r>
              <a:rPr lang="en-US" dirty="0"/>
              <a:t> </a:t>
            </a:r>
            <a:r>
              <a:rPr lang="en-US" dirty="0" err="1"/>
              <a:t>waarom</a:t>
            </a:r>
            <a:r>
              <a:rPr lang="en-US" dirty="0"/>
              <a:t> </a:t>
            </a:r>
            <a:r>
              <a:rPr lang="en-US" dirty="0" err="1"/>
              <a:t>mensen</a:t>
            </a:r>
            <a:r>
              <a:rPr lang="en-US" dirty="0"/>
              <a:t> </a:t>
            </a:r>
            <a:r>
              <a:rPr lang="en-US" dirty="0" err="1"/>
              <a:t>strafbare</a:t>
            </a:r>
            <a:r>
              <a:rPr lang="en-US" dirty="0"/>
              <a:t> </a:t>
            </a:r>
            <a:r>
              <a:rPr lang="en-US" dirty="0" err="1"/>
              <a:t>feiten</a:t>
            </a:r>
            <a:r>
              <a:rPr lang="en-US" dirty="0"/>
              <a:t> </a:t>
            </a:r>
            <a:r>
              <a:rPr lang="en-US" dirty="0" err="1"/>
              <a:t>plegen</a:t>
            </a:r>
            <a:r>
              <a:rPr lang="en-US" dirty="0"/>
              <a:t>.</a:t>
            </a:r>
          </a:p>
          <a:p>
            <a:pPr marL="0" indent="0">
              <a:buNone/>
            </a:pPr>
            <a:endParaRPr lang="en-US" dirty="0"/>
          </a:p>
          <a:p>
            <a:pPr marL="0" indent="0">
              <a:buNone/>
            </a:pPr>
            <a:r>
              <a:rPr lang="en-US" sz="2400" dirty="0"/>
              <a:t>Het </a:t>
            </a:r>
            <a:r>
              <a:rPr lang="en-US" sz="2400" dirty="0" err="1"/>
              <a:t>gaat</a:t>
            </a:r>
            <a:r>
              <a:rPr lang="en-US" sz="2400" dirty="0"/>
              <a:t> om de </a:t>
            </a:r>
            <a:r>
              <a:rPr lang="en-US" sz="2400" dirty="0" err="1"/>
              <a:t>volgende</a:t>
            </a:r>
            <a:r>
              <a:rPr lang="en-US" sz="2400" dirty="0"/>
              <a:t> </a:t>
            </a:r>
            <a:r>
              <a:rPr lang="en-US" sz="2400" dirty="0" err="1"/>
              <a:t>theorieën</a:t>
            </a:r>
            <a:r>
              <a:rPr lang="en-US" sz="2400" dirty="0"/>
              <a:t>:</a:t>
            </a:r>
          </a:p>
          <a:p>
            <a:pPr marL="0" indent="0">
              <a:buNone/>
            </a:pPr>
            <a:r>
              <a:rPr lang="en-US" sz="2400" dirty="0"/>
              <a:t>-  </a:t>
            </a:r>
            <a:r>
              <a:rPr lang="en-US" sz="2400" dirty="0" err="1"/>
              <a:t>Biologische</a:t>
            </a:r>
            <a:r>
              <a:rPr lang="en-US" sz="2400" dirty="0"/>
              <a:t> </a:t>
            </a:r>
            <a:r>
              <a:rPr lang="en-US" sz="2400" dirty="0" err="1"/>
              <a:t>theorieën</a:t>
            </a:r>
            <a:r>
              <a:rPr lang="en-US" sz="2400" dirty="0"/>
              <a:t>;</a:t>
            </a:r>
          </a:p>
          <a:p>
            <a:pPr>
              <a:buFontTx/>
              <a:buChar char="-"/>
            </a:pPr>
            <a:r>
              <a:rPr lang="en-US" sz="2400" dirty="0"/>
              <a:t>Socio- </a:t>
            </a:r>
            <a:r>
              <a:rPr lang="en-US" sz="2400" dirty="0" err="1"/>
              <a:t>biologische</a:t>
            </a:r>
            <a:r>
              <a:rPr lang="en-US" sz="2400" dirty="0"/>
              <a:t> </a:t>
            </a:r>
            <a:r>
              <a:rPr lang="en-US" sz="2400" dirty="0" err="1"/>
              <a:t>theorieën</a:t>
            </a:r>
            <a:r>
              <a:rPr lang="en-US" sz="2400" dirty="0"/>
              <a:t>;</a:t>
            </a:r>
          </a:p>
          <a:p>
            <a:pPr>
              <a:buFontTx/>
              <a:buChar char="-"/>
            </a:pPr>
            <a:r>
              <a:rPr lang="en-US" sz="2400" dirty="0" err="1"/>
              <a:t>Psychologische</a:t>
            </a:r>
            <a:r>
              <a:rPr lang="en-US" sz="2400" dirty="0"/>
              <a:t> </a:t>
            </a:r>
            <a:r>
              <a:rPr lang="en-US" sz="2400" dirty="0" err="1"/>
              <a:t>theorieën</a:t>
            </a:r>
            <a:r>
              <a:rPr lang="en-US" sz="2400" dirty="0"/>
              <a:t>;</a:t>
            </a:r>
          </a:p>
          <a:p>
            <a:pPr>
              <a:buFontTx/>
              <a:buChar char="-"/>
            </a:pPr>
            <a:r>
              <a:rPr lang="en-US" sz="2400" dirty="0" err="1"/>
              <a:t>Sociaal</a:t>
            </a:r>
            <a:r>
              <a:rPr lang="en-US" sz="2400" dirty="0"/>
              <a:t> – </a:t>
            </a:r>
            <a:r>
              <a:rPr lang="en-US" sz="2400" dirty="0" err="1"/>
              <a:t>psychologisxche</a:t>
            </a:r>
            <a:r>
              <a:rPr lang="en-US" sz="2400" dirty="0"/>
              <a:t> </a:t>
            </a:r>
            <a:r>
              <a:rPr lang="en-US" sz="2400" dirty="0" err="1"/>
              <a:t>theorieën</a:t>
            </a:r>
            <a:r>
              <a:rPr lang="en-US" sz="2400" dirty="0"/>
              <a:t>;</a:t>
            </a:r>
          </a:p>
          <a:p>
            <a:pPr>
              <a:buFontTx/>
              <a:buChar char="-"/>
            </a:pPr>
            <a:r>
              <a:rPr lang="en-US" sz="2400" dirty="0" err="1"/>
              <a:t>Sociologische</a:t>
            </a:r>
            <a:r>
              <a:rPr lang="en-US" sz="2400" dirty="0"/>
              <a:t> </a:t>
            </a:r>
            <a:r>
              <a:rPr lang="en-US" sz="2400" dirty="0" err="1"/>
              <a:t>theorieën</a:t>
            </a:r>
            <a:r>
              <a:rPr lang="en-US" sz="2400" dirty="0"/>
              <a:t>.</a:t>
            </a:r>
          </a:p>
          <a:p>
            <a:pPr marL="0" indent="0">
              <a:buNone/>
            </a:pPr>
            <a:endParaRPr lang="nl-NL" dirty="0"/>
          </a:p>
        </p:txBody>
      </p:sp>
    </p:spTree>
    <p:extLst>
      <p:ext uri="{BB962C8B-B14F-4D97-AF65-F5344CB8AC3E}">
        <p14:creationId xmlns:p14="http://schemas.microsoft.com/office/powerpoint/2010/main" val="350237410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96298CE-9A1B-D74D-1859-9A7746A13102}"/>
              </a:ext>
            </a:extLst>
          </p:cNvPr>
          <p:cNvSpPr>
            <a:spLocks noGrp="1"/>
          </p:cNvSpPr>
          <p:nvPr>
            <p:ph type="title"/>
          </p:nvPr>
        </p:nvSpPr>
        <p:spPr/>
        <p:txBody>
          <a:bodyPr/>
          <a:lstStyle/>
          <a:p>
            <a:r>
              <a:rPr lang="en-US" dirty="0"/>
              <a:t>Binding H4.4: </a:t>
            </a:r>
            <a:r>
              <a:rPr lang="en-US" dirty="0" err="1"/>
              <a:t>Sociologische</a:t>
            </a:r>
            <a:r>
              <a:rPr lang="en-US" dirty="0"/>
              <a:t> </a:t>
            </a:r>
            <a:r>
              <a:rPr lang="en-US" dirty="0" err="1"/>
              <a:t>theorieën</a:t>
            </a:r>
            <a:endParaRPr lang="nl-NL" dirty="0"/>
          </a:p>
        </p:txBody>
      </p:sp>
      <p:sp>
        <p:nvSpPr>
          <p:cNvPr id="3" name="Tijdelijke aanduiding voor inhoud 2">
            <a:extLst>
              <a:ext uri="{FF2B5EF4-FFF2-40B4-BE49-F238E27FC236}">
                <a16:creationId xmlns:a16="http://schemas.microsoft.com/office/drawing/2014/main" id="{B12E6E08-43B3-4881-B663-144DA68C9CA9}"/>
              </a:ext>
            </a:extLst>
          </p:cNvPr>
          <p:cNvSpPr>
            <a:spLocks noGrp="1"/>
          </p:cNvSpPr>
          <p:nvPr>
            <p:ph idx="1"/>
          </p:nvPr>
        </p:nvSpPr>
        <p:spPr/>
        <p:txBody>
          <a:bodyPr/>
          <a:lstStyle/>
          <a:p>
            <a:pPr marL="0" indent="0">
              <a:buNone/>
            </a:pPr>
            <a:r>
              <a:rPr lang="en-US" dirty="0" err="1"/>
              <a:t>Sociologische</a:t>
            </a:r>
            <a:r>
              <a:rPr lang="en-US" dirty="0"/>
              <a:t> </a:t>
            </a:r>
            <a:r>
              <a:rPr lang="en-US" dirty="0" err="1"/>
              <a:t>theorieën</a:t>
            </a:r>
            <a:r>
              <a:rPr lang="en-US" dirty="0"/>
              <a:t>:</a:t>
            </a:r>
            <a:br>
              <a:rPr lang="en-US" dirty="0"/>
            </a:br>
            <a:r>
              <a:rPr lang="en-US" dirty="0" err="1"/>
              <a:t>vormen</a:t>
            </a:r>
            <a:r>
              <a:rPr lang="en-US" dirty="0"/>
              <a:t> </a:t>
            </a:r>
            <a:r>
              <a:rPr lang="en-US" dirty="0" err="1"/>
              <a:t>bredere</a:t>
            </a:r>
            <a:r>
              <a:rPr lang="en-US" dirty="0"/>
              <a:t> </a:t>
            </a:r>
            <a:r>
              <a:rPr lang="en-US" dirty="0" err="1"/>
              <a:t>benaderingen</a:t>
            </a:r>
            <a:r>
              <a:rPr lang="en-US" dirty="0"/>
              <a:t> die </a:t>
            </a:r>
            <a:r>
              <a:rPr lang="en-US" dirty="0" err="1"/>
              <a:t>verklaringen</a:t>
            </a:r>
            <a:r>
              <a:rPr lang="en-US" dirty="0"/>
              <a:t> </a:t>
            </a:r>
            <a:r>
              <a:rPr lang="en-US" dirty="0" err="1"/>
              <a:t>zoeken</a:t>
            </a:r>
            <a:r>
              <a:rPr lang="en-US" dirty="0"/>
              <a:t> in de </a:t>
            </a:r>
            <a:r>
              <a:rPr lang="en-US" dirty="0" err="1"/>
              <a:t>cultuur</a:t>
            </a:r>
            <a:r>
              <a:rPr lang="en-US" dirty="0"/>
              <a:t> </a:t>
            </a:r>
            <a:r>
              <a:rPr lang="en-US" dirty="0" err="1"/>
              <a:t>en</a:t>
            </a:r>
            <a:r>
              <a:rPr lang="en-US" dirty="0"/>
              <a:t> </a:t>
            </a:r>
            <a:r>
              <a:rPr lang="en-US" dirty="0" err="1"/>
              <a:t>subculturen</a:t>
            </a:r>
            <a:r>
              <a:rPr lang="en-US" dirty="0"/>
              <a:t> van de </a:t>
            </a:r>
            <a:r>
              <a:rPr lang="en-US" dirty="0" err="1"/>
              <a:t>samenleving</a:t>
            </a:r>
            <a:r>
              <a:rPr lang="en-US" dirty="0"/>
              <a:t>.</a:t>
            </a:r>
          </a:p>
          <a:p>
            <a:pPr marL="0" indent="0">
              <a:buNone/>
            </a:pPr>
            <a:r>
              <a:rPr lang="en-US" dirty="0"/>
              <a:t>De </a:t>
            </a:r>
            <a:r>
              <a:rPr lang="en-US" dirty="0" err="1"/>
              <a:t>volgende</a:t>
            </a:r>
            <a:r>
              <a:rPr lang="en-US" dirty="0"/>
              <a:t> </a:t>
            </a:r>
            <a:r>
              <a:rPr lang="en-US" dirty="0" err="1"/>
              <a:t>sociologische</a:t>
            </a:r>
            <a:r>
              <a:rPr lang="en-US" dirty="0"/>
              <a:t> </a:t>
            </a:r>
            <a:r>
              <a:rPr lang="en-US" dirty="0" err="1"/>
              <a:t>theorieën</a:t>
            </a:r>
            <a:r>
              <a:rPr lang="en-US" dirty="0"/>
              <a:t> </a:t>
            </a:r>
            <a:r>
              <a:rPr lang="en-US" dirty="0" err="1"/>
              <a:t>worden</a:t>
            </a:r>
            <a:r>
              <a:rPr lang="en-US" dirty="0"/>
              <a:t> in H4.4 </a:t>
            </a:r>
            <a:r>
              <a:rPr lang="en-US" dirty="0" err="1"/>
              <a:t>behandeld</a:t>
            </a:r>
            <a:r>
              <a:rPr lang="en-US" dirty="0"/>
              <a:t>:</a:t>
            </a:r>
          </a:p>
          <a:p>
            <a:pPr marL="0" indent="0">
              <a:buNone/>
            </a:pPr>
            <a:endParaRPr lang="en-US" dirty="0"/>
          </a:p>
          <a:p>
            <a:pPr>
              <a:buFontTx/>
              <a:buChar char="-"/>
            </a:pPr>
            <a:r>
              <a:rPr lang="en-US" b="1" dirty="0" err="1"/>
              <a:t>Bindingstheorie</a:t>
            </a:r>
            <a:r>
              <a:rPr lang="en-US" dirty="0"/>
              <a:t>, </a:t>
            </a:r>
            <a:r>
              <a:rPr lang="en-US" dirty="0" err="1"/>
              <a:t>ook</a:t>
            </a:r>
            <a:r>
              <a:rPr lang="en-US" dirty="0"/>
              <a:t> </a:t>
            </a:r>
            <a:r>
              <a:rPr lang="en-US" dirty="0" err="1"/>
              <a:t>wel</a:t>
            </a:r>
            <a:r>
              <a:rPr lang="en-US" dirty="0"/>
              <a:t> ‘ </a:t>
            </a:r>
            <a:r>
              <a:rPr lang="en-US" dirty="0" err="1"/>
              <a:t>integratietheorie</a:t>
            </a:r>
            <a:r>
              <a:rPr lang="en-US" dirty="0"/>
              <a:t>’ </a:t>
            </a:r>
            <a:r>
              <a:rPr lang="en-US" dirty="0" err="1"/>
              <a:t>genoemd</a:t>
            </a:r>
            <a:r>
              <a:rPr lang="en-US" dirty="0"/>
              <a:t>;</a:t>
            </a:r>
          </a:p>
          <a:p>
            <a:pPr>
              <a:buFontTx/>
              <a:buChar char="-"/>
            </a:pPr>
            <a:r>
              <a:rPr lang="en-US" dirty="0" err="1"/>
              <a:t>Anomietheorie</a:t>
            </a:r>
            <a:r>
              <a:rPr lang="en-US" dirty="0"/>
              <a:t>;</a:t>
            </a:r>
          </a:p>
          <a:p>
            <a:pPr marL="0" indent="0">
              <a:buNone/>
            </a:pPr>
            <a:endParaRPr lang="nl-NL" dirty="0"/>
          </a:p>
        </p:txBody>
      </p:sp>
    </p:spTree>
    <p:extLst>
      <p:ext uri="{BB962C8B-B14F-4D97-AF65-F5344CB8AC3E}">
        <p14:creationId xmlns:p14="http://schemas.microsoft.com/office/powerpoint/2010/main" val="277396533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F6285C1-B055-1108-7B33-3275B9E8D123}"/>
              </a:ext>
            </a:extLst>
          </p:cNvPr>
          <p:cNvSpPr>
            <a:spLocks noGrp="1"/>
          </p:cNvSpPr>
          <p:nvPr>
            <p:ph type="title"/>
          </p:nvPr>
        </p:nvSpPr>
        <p:spPr/>
        <p:txBody>
          <a:bodyPr/>
          <a:lstStyle/>
          <a:p>
            <a:r>
              <a:rPr lang="en-US" dirty="0" err="1"/>
              <a:t>Bindingstheorie</a:t>
            </a:r>
            <a:r>
              <a:rPr lang="en-US" dirty="0"/>
              <a:t> (</a:t>
            </a:r>
            <a:r>
              <a:rPr lang="en-US" dirty="0" err="1"/>
              <a:t>ook</a:t>
            </a:r>
            <a:r>
              <a:rPr lang="en-US" dirty="0"/>
              <a:t> </a:t>
            </a:r>
            <a:r>
              <a:rPr lang="en-US" dirty="0" err="1"/>
              <a:t>wel</a:t>
            </a:r>
            <a:r>
              <a:rPr lang="en-US" dirty="0"/>
              <a:t>: </a:t>
            </a:r>
            <a:r>
              <a:rPr lang="en-US" dirty="0" err="1"/>
              <a:t>Integratietheorie</a:t>
            </a:r>
            <a:r>
              <a:rPr lang="en-US" dirty="0"/>
              <a:t>)</a:t>
            </a:r>
            <a:endParaRPr lang="nl-NL" dirty="0"/>
          </a:p>
        </p:txBody>
      </p:sp>
      <p:sp>
        <p:nvSpPr>
          <p:cNvPr id="3" name="Tijdelijke aanduiding voor inhoud 2">
            <a:extLst>
              <a:ext uri="{FF2B5EF4-FFF2-40B4-BE49-F238E27FC236}">
                <a16:creationId xmlns:a16="http://schemas.microsoft.com/office/drawing/2014/main" id="{1471DBBB-ADEF-CF7F-39AF-0ABB0384C9A9}"/>
              </a:ext>
            </a:extLst>
          </p:cNvPr>
          <p:cNvSpPr>
            <a:spLocks noGrp="1"/>
          </p:cNvSpPr>
          <p:nvPr>
            <p:ph idx="1"/>
          </p:nvPr>
        </p:nvSpPr>
        <p:spPr/>
        <p:txBody>
          <a:bodyPr>
            <a:normAutofit fontScale="77500" lnSpcReduction="20000"/>
          </a:bodyPr>
          <a:lstStyle/>
          <a:p>
            <a:pPr marL="0" indent="0">
              <a:buNone/>
            </a:pPr>
            <a:r>
              <a:rPr lang="en-US" dirty="0"/>
              <a:t>B</a:t>
            </a:r>
            <a:r>
              <a:rPr lang="nl-NL" dirty="0" err="1"/>
              <a:t>indingstheorie</a:t>
            </a:r>
            <a:r>
              <a:rPr lang="nl-NL" dirty="0"/>
              <a:t> stelt:</a:t>
            </a:r>
            <a:br>
              <a:rPr lang="nl-NL" dirty="0"/>
            </a:br>
            <a:r>
              <a:rPr lang="nl-NL" dirty="0" err="1"/>
              <a:t>maatdchappelijke</a:t>
            </a:r>
            <a:r>
              <a:rPr lang="nl-NL" dirty="0"/>
              <a:t> bindingen of sterke integratie van mensen in intermediaire groepen (gezin, school, vriendengroep) werken remmend op het ontstaan van criminaliteit/ criminele impulsen.</a:t>
            </a:r>
          </a:p>
          <a:p>
            <a:pPr marL="0" indent="0">
              <a:buNone/>
            </a:pPr>
            <a:endParaRPr lang="nl-NL" dirty="0"/>
          </a:p>
          <a:p>
            <a:pPr marL="0" indent="0">
              <a:buNone/>
            </a:pPr>
            <a:r>
              <a:rPr lang="nl-NL" dirty="0"/>
              <a:t>Als mensen veel (hechte/ sterke) BINDING en (hechte/ sterke) banden hebben met andere mensen neemt de kans op criminaliteit af.</a:t>
            </a:r>
          </a:p>
          <a:p>
            <a:pPr marL="0" indent="0">
              <a:buNone/>
            </a:pPr>
            <a:r>
              <a:rPr lang="nl-NL" dirty="0"/>
              <a:t>Heeft de mens minder (hechte/ sterke) BINDINGEN met anderen, dan is de kans op criminaliteit groter.</a:t>
            </a:r>
          </a:p>
          <a:p>
            <a:pPr marL="0" indent="0">
              <a:buNone/>
            </a:pPr>
            <a:endParaRPr lang="nl-NL" dirty="0"/>
          </a:p>
          <a:p>
            <a:pPr marL="0" indent="0">
              <a:buNone/>
            </a:pPr>
            <a:r>
              <a:rPr lang="nl-NL" dirty="0"/>
              <a:t>Conclusie:</a:t>
            </a:r>
          </a:p>
          <a:p>
            <a:pPr>
              <a:buFontTx/>
              <a:buChar char="-"/>
            </a:pPr>
            <a:r>
              <a:rPr lang="nl-NL" dirty="0"/>
              <a:t>De bindingen die mensen hebben weerhouden mensen ervan strafbare feiten te plegen;</a:t>
            </a:r>
          </a:p>
          <a:p>
            <a:pPr>
              <a:buFontTx/>
              <a:buChar char="-"/>
            </a:pPr>
            <a:r>
              <a:rPr lang="nl-NL" dirty="0"/>
              <a:t>Relaties/ Bindingen met anderen zorgen ervoor dat mensen zich emotioneel en rationeel aan de heersende waarden en normen binden.</a:t>
            </a:r>
          </a:p>
        </p:txBody>
      </p:sp>
    </p:spTree>
    <p:extLst>
      <p:ext uri="{BB962C8B-B14F-4D97-AF65-F5344CB8AC3E}">
        <p14:creationId xmlns:p14="http://schemas.microsoft.com/office/powerpoint/2010/main" val="251142933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7051069-3808-FCFA-3AA9-3EBA9F949761}"/>
              </a:ext>
            </a:extLst>
          </p:cNvPr>
          <p:cNvSpPr>
            <a:spLocks noGrp="1"/>
          </p:cNvSpPr>
          <p:nvPr>
            <p:ph type="title"/>
          </p:nvPr>
        </p:nvSpPr>
        <p:spPr/>
        <p:txBody>
          <a:bodyPr/>
          <a:lstStyle/>
          <a:p>
            <a:r>
              <a:rPr lang="en-US" dirty="0" err="1"/>
              <a:t>Verdere</a:t>
            </a:r>
            <a:r>
              <a:rPr lang="en-US" dirty="0"/>
              <a:t> </a:t>
            </a:r>
            <a:r>
              <a:rPr lang="en-US" dirty="0" err="1"/>
              <a:t>uitleg</a:t>
            </a:r>
            <a:r>
              <a:rPr lang="en-US" dirty="0"/>
              <a:t> </a:t>
            </a:r>
            <a:r>
              <a:rPr lang="en-US" dirty="0" err="1"/>
              <a:t>Bindingstheorie</a:t>
            </a:r>
            <a:r>
              <a:rPr lang="en-US" dirty="0"/>
              <a:t>:</a:t>
            </a:r>
            <a:endParaRPr lang="nl-NL" dirty="0"/>
          </a:p>
        </p:txBody>
      </p:sp>
      <p:sp>
        <p:nvSpPr>
          <p:cNvPr id="3" name="Tijdelijke aanduiding voor inhoud 2">
            <a:extLst>
              <a:ext uri="{FF2B5EF4-FFF2-40B4-BE49-F238E27FC236}">
                <a16:creationId xmlns:a16="http://schemas.microsoft.com/office/drawing/2014/main" id="{B7D4672E-26DC-6E35-158E-538BACE7E354}"/>
              </a:ext>
            </a:extLst>
          </p:cNvPr>
          <p:cNvSpPr>
            <a:spLocks noGrp="1"/>
          </p:cNvSpPr>
          <p:nvPr>
            <p:ph idx="1"/>
          </p:nvPr>
        </p:nvSpPr>
        <p:spPr/>
        <p:txBody>
          <a:bodyPr>
            <a:normAutofit fontScale="77500" lnSpcReduction="20000"/>
          </a:bodyPr>
          <a:lstStyle/>
          <a:p>
            <a:pPr marL="0" indent="0">
              <a:buNone/>
            </a:pPr>
            <a:r>
              <a:rPr lang="en-US" dirty="0" err="1"/>
              <a:t>Bij</a:t>
            </a:r>
            <a:r>
              <a:rPr lang="en-US" dirty="0"/>
              <a:t> </a:t>
            </a:r>
            <a:r>
              <a:rPr lang="en-US" dirty="0" err="1"/>
              <a:t>Bindingen</a:t>
            </a:r>
            <a:r>
              <a:rPr lang="en-US" dirty="0"/>
              <a:t> </a:t>
            </a:r>
            <a:r>
              <a:rPr lang="en-US" dirty="0" err="1"/>
              <a:t>binnen</a:t>
            </a:r>
            <a:r>
              <a:rPr lang="en-US" dirty="0"/>
              <a:t> de </a:t>
            </a:r>
            <a:r>
              <a:rPr lang="en-US" dirty="0" err="1"/>
              <a:t>bindingstheorie</a:t>
            </a:r>
            <a:r>
              <a:rPr lang="en-US" dirty="0"/>
              <a:t> </a:t>
            </a:r>
            <a:r>
              <a:rPr lang="en-US" dirty="0" err="1"/>
              <a:t>moet</a:t>
            </a:r>
            <a:r>
              <a:rPr lang="en-US" dirty="0"/>
              <a:t> je </a:t>
            </a:r>
            <a:r>
              <a:rPr lang="en-US" dirty="0" err="1"/>
              <a:t>denken</a:t>
            </a:r>
            <a:r>
              <a:rPr lang="en-US" dirty="0"/>
              <a:t> </a:t>
            </a:r>
            <a:r>
              <a:rPr lang="en-US" dirty="0" err="1"/>
              <a:t>aan</a:t>
            </a:r>
            <a:r>
              <a:rPr lang="en-US" dirty="0"/>
              <a:t> </a:t>
            </a:r>
            <a:r>
              <a:rPr lang="en-US" dirty="0" err="1"/>
              <a:t>Bingingen</a:t>
            </a:r>
            <a:r>
              <a:rPr lang="en-US" dirty="0"/>
              <a:t>/ </a:t>
            </a:r>
            <a:r>
              <a:rPr lang="en-US" dirty="0" err="1"/>
              <a:t>relaties</a:t>
            </a:r>
            <a:r>
              <a:rPr lang="en-US" dirty="0"/>
              <a:t> met </a:t>
            </a:r>
            <a:r>
              <a:rPr lang="en-US" dirty="0" err="1"/>
              <a:t>bijvoorbeeld</a:t>
            </a:r>
            <a:r>
              <a:rPr lang="en-US" dirty="0"/>
              <a:t>:</a:t>
            </a:r>
          </a:p>
          <a:p>
            <a:pPr>
              <a:buFontTx/>
              <a:buChar char="-"/>
            </a:pPr>
            <a:r>
              <a:rPr lang="en-US" dirty="0" err="1"/>
              <a:t>ouders</a:t>
            </a:r>
            <a:r>
              <a:rPr lang="en-US" dirty="0"/>
              <a:t>/ </a:t>
            </a:r>
            <a:r>
              <a:rPr lang="en-US" dirty="0" err="1"/>
              <a:t>verzorgers</a:t>
            </a:r>
            <a:r>
              <a:rPr lang="en-US" dirty="0"/>
              <a:t>;</a:t>
            </a:r>
          </a:p>
          <a:p>
            <a:pPr>
              <a:buFontTx/>
              <a:buChar char="-"/>
            </a:pPr>
            <a:r>
              <a:rPr lang="en-US" dirty="0"/>
              <a:t>Partners;</a:t>
            </a:r>
          </a:p>
          <a:p>
            <a:pPr>
              <a:buFontTx/>
              <a:buChar char="-"/>
            </a:pPr>
            <a:r>
              <a:rPr lang="en-US" dirty="0" err="1"/>
              <a:t>Kinderen</a:t>
            </a:r>
            <a:r>
              <a:rPr lang="en-US" dirty="0"/>
              <a:t>;</a:t>
            </a:r>
          </a:p>
          <a:p>
            <a:pPr>
              <a:buFontTx/>
              <a:buChar char="-"/>
            </a:pPr>
            <a:r>
              <a:rPr lang="en-US" dirty="0" err="1"/>
              <a:t>Vrienden</a:t>
            </a:r>
            <a:r>
              <a:rPr lang="en-US" dirty="0"/>
              <a:t>;</a:t>
            </a:r>
          </a:p>
          <a:p>
            <a:pPr marL="0" indent="0">
              <a:buNone/>
            </a:pPr>
            <a:r>
              <a:rPr lang="nl-NL" dirty="0"/>
              <a:t>- Actieve participatie (deelname) op school, werk en vrije tijd.</a:t>
            </a:r>
          </a:p>
          <a:p>
            <a:pPr marL="0" indent="0">
              <a:buNone/>
            </a:pPr>
            <a:endParaRPr lang="nl-NL" dirty="0"/>
          </a:p>
          <a:p>
            <a:pPr marL="0" indent="0">
              <a:buNone/>
            </a:pPr>
            <a:r>
              <a:rPr lang="nl-NL" dirty="0"/>
              <a:t>Bij bindingen denkt </a:t>
            </a:r>
            <a:r>
              <a:rPr lang="nl-NL" dirty="0" err="1"/>
              <a:t>Hirschi</a:t>
            </a:r>
            <a:r>
              <a:rPr lang="nl-NL" dirty="0"/>
              <a:t> (bedenker Bindingstheorie) vooral aan betrokkenheid bij de samenleving.</a:t>
            </a:r>
          </a:p>
          <a:p>
            <a:pPr marL="0" indent="0">
              <a:buNone/>
            </a:pPr>
            <a:r>
              <a:rPr lang="nl-NL" dirty="0" err="1"/>
              <a:t>Hirschi</a:t>
            </a:r>
            <a:r>
              <a:rPr lang="nl-NL" dirty="0"/>
              <a:t> stelde de vraag: “ Waarom plegen de meeste mensen GEEN strafbare feiten?</a:t>
            </a:r>
            <a:br>
              <a:rPr lang="nl-NL" dirty="0"/>
            </a:br>
            <a:r>
              <a:rPr lang="nl-NL" dirty="0"/>
              <a:t>Antwoord van </a:t>
            </a:r>
            <a:r>
              <a:rPr lang="nl-NL" dirty="0" err="1"/>
              <a:t>Hirschi</a:t>
            </a:r>
            <a:r>
              <a:rPr lang="nl-NL" dirty="0"/>
              <a:t>: omdat mensen voldoende sterke/ hechte bindingen hebben die ze niet op het spel willen zetten. </a:t>
            </a:r>
          </a:p>
        </p:txBody>
      </p:sp>
    </p:spTree>
    <p:extLst>
      <p:ext uri="{BB962C8B-B14F-4D97-AF65-F5344CB8AC3E}">
        <p14:creationId xmlns:p14="http://schemas.microsoft.com/office/powerpoint/2010/main" val="426691936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CF8066A-61CE-532B-E808-800D911B5F2F}"/>
              </a:ext>
            </a:extLst>
          </p:cNvPr>
          <p:cNvSpPr>
            <a:spLocks noGrp="1"/>
          </p:cNvSpPr>
          <p:nvPr>
            <p:ph type="title"/>
          </p:nvPr>
        </p:nvSpPr>
        <p:spPr/>
        <p:txBody>
          <a:bodyPr/>
          <a:lstStyle/>
          <a:p>
            <a:r>
              <a:rPr lang="en-US" dirty="0" err="1"/>
              <a:t>Verdere</a:t>
            </a:r>
            <a:r>
              <a:rPr lang="en-US" dirty="0"/>
              <a:t> </a:t>
            </a:r>
            <a:r>
              <a:rPr lang="en-US" dirty="0" err="1"/>
              <a:t>uitleg</a:t>
            </a:r>
            <a:r>
              <a:rPr lang="en-US" dirty="0"/>
              <a:t> </a:t>
            </a:r>
            <a:r>
              <a:rPr lang="en-US" dirty="0" err="1"/>
              <a:t>Bindingstheorie</a:t>
            </a:r>
            <a:endParaRPr lang="nl-NL" dirty="0"/>
          </a:p>
        </p:txBody>
      </p:sp>
      <p:sp>
        <p:nvSpPr>
          <p:cNvPr id="3" name="Tijdelijke aanduiding voor inhoud 2">
            <a:extLst>
              <a:ext uri="{FF2B5EF4-FFF2-40B4-BE49-F238E27FC236}">
                <a16:creationId xmlns:a16="http://schemas.microsoft.com/office/drawing/2014/main" id="{82F45227-6744-7A87-9510-29F635FF9575}"/>
              </a:ext>
            </a:extLst>
          </p:cNvPr>
          <p:cNvSpPr>
            <a:spLocks noGrp="1"/>
          </p:cNvSpPr>
          <p:nvPr>
            <p:ph idx="1"/>
          </p:nvPr>
        </p:nvSpPr>
        <p:spPr/>
        <p:txBody>
          <a:bodyPr/>
          <a:lstStyle/>
          <a:p>
            <a:pPr marL="0" indent="0">
              <a:buNone/>
            </a:pPr>
            <a:r>
              <a:rPr lang="en-US" dirty="0"/>
              <a:t>Hirschi </a:t>
            </a:r>
            <a:r>
              <a:rPr lang="en-US" dirty="0" err="1"/>
              <a:t>veronderstelt</a:t>
            </a:r>
            <a:r>
              <a:rPr lang="en-US" dirty="0"/>
              <a:t> </a:t>
            </a:r>
            <a:r>
              <a:rPr lang="en-US" dirty="0" err="1"/>
              <a:t>een</a:t>
            </a:r>
            <a:r>
              <a:rPr lang="en-US" dirty="0"/>
              <a:t> brede </a:t>
            </a:r>
            <a:r>
              <a:rPr lang="en-US" dirty="0" err="1"/>
              <a:t>overeenstemming</a:t>
            </a:r>
            <a:r>
              <a:rPr lang="en-US" dirty="0"/>
              <a:t> </a:t>
            </a:r>
            <a:r>
              <a:rPr lang="en-US" dirty="0" err="1"/>
              <a:t>tussen</a:t>
            </a:r>
            <a:r>
              <a:rPr lang="en-US" dirty="0"/>
              <a:t> </a:t>
            </a:r>
            <a:r>
              <a:rPr lang="en-US" dirty="0" err="1"/>
              <a:t>mensen</a:t>
            </a:r>
            <a:r>
              <a:rPr lang="en-US" dirty="0"/>
              <a:t> over de </a:t>
            </a:r>
            <a:r>
              <a:rPr lang="en-US" dirty="0" err="1"/>
              <a:t>heersende</a:t>
            </a:r>
            <a:r>
              <a:rPr lang="en-US" dirty="0"/>
              <a:t> warden </a:t>
            </a:r>
            <a:r>
              <a:rPr lang="en-US" dirty="0" err="1"/>
              <a:t>en</a:t>
            </a:r>
            <a:r>
              <a:rPr lang="en-US" dirty="0"/>
              <a:t> </a:t>
            </a:r>
            <a:r>
              <a:rPr lang="en-US" dirty="0" err="1"/>
              <a:t>normen</a:t>
            </a:r>
            <a:r>
              <a:rPr lang="en-US" dirty="0"/>
              <a:t>, over wat </a:t>
            </a:r>
            <a:r>
              <a:rPr lang="en-US" dirty="0" err="1"/>
              <a:t>goed</a:t>
            </a:r>
            <a:r>
              <a:rPr lang="en-US" dirty="0"/>
              <a:t> </a:t>
            </a:r>
            <a:r>
              <a:rPr lang="en-US" dirty="0" err="1"/>
              <a:t>en</a:t>
            </a:r>
            <a:r>
              <a:rPr lang="en-US" dirty="0"/>
              <a:t> </a:t>
            </a:r>
            <a:r>
              <a:rPr lang="en-US" dirty="0" err="1"/>
              <a:t>slecht</a:t>
            </a:r>
            <a:r>
              <a:rPr lang="en-US" dirty="0"/>
              <a:t> is.</a:t>
            </a:r>
            <a:br>
              <a:rPr lang="en-US" dirty="0"/>
            </a:br>
            <a:r>
              <a:rPr lang="en-US" dirty="0"/>
              <a:t>↓</a:t>
            </a:r>
            <a:br>
              <a:rPr lang="en-US" dirty="0"/>
            </a:br>
            <a:r>
              <a:rPr lang="en-US" dirty="0" err="1"/>
              <a:t>Sociologen</a:t>
            </a:r>
            <a:r>
              <a:rPr lang="en-US" dirty="0"/>
              <a:t> </a:t>
            </a:r>
            <a:r>
              <a:rPr lang="en-US" dirty="0" err="1"/>
              <a:t>spreken</a:t>
            </a:r>
            <a:r>
              <a:rPr lang="en-US" dirty="0"/>
              <a:t> in </a:t>
            </a:r>
            <a:r>
              <a:rPr lang="en-US" dirty="0" err="1"/>
              <a:t>dit</a:t>
            </a:r>
            <a:r>
              <a:rPr lang="en-US" dirty="0"/>
              <a:t> </a:t>
            </a:r>
            <a:r>
              <a:rPr lang="en-US" dirty="0" err="1"/>
              <a:t>geval</a:t>
            </a:r>
            <a:r>
              <a:rPr lang="en-US" dirty="0"/>
              <a:t> van:</a:t>
            </a:r>
            <a:br>
              <a:rPr lang="en-US" dirty="0"/>
            </a:br>
            <a:r>
              <a:rPr lang="en-US" dirty="0"/>
              <a:t>“ </a:t>
            </a:r>
            <a:r>
              <a:rPr lang="en-US" dirty="0" err="1"/>
              <a:t>Sociale</a:t>
            </a:r>
            <a:r>
              <a:rPr lang="en-US" dirty="0"/>
              <a:t> </a:t>
            </a:r>
            <a:r>
              <a:rPr lang="en-US" dirty="0" err="1"/>
              <a:t>cohesie</a:t>
            </a:r>
            <a:r>
              <a:rPr lang="en-US" dirty="0"/>
              <a:t>” </a:t>
            </a:r>
          </a:p>
          <a:p>
            <a:pPr marL="0" indent="0">
              <a:buNone/>
            </a:pPr>
            <a:endParaRPr lang="en-US" dirty="0"/>
          </a:p>
          <a:p>
            <a:pPr marL="0" indent="0">
              <a:buNone/>
            </a:pPr>
            <a:r>
              <a:rPr lang="en-US" dirty="0" err="1"/>
              <a:t>Beleidsmakers</a:t>
            </a:r>
            <a:r>
              <a:rPr lang="en-US" dirty="0"/>
              <a:t> </a:t>
            </a:r>
            <a:r>
              <a:rPr lang="en-US" dirty="0" err="1"/>
              <a:t>en</a:t>
            </a:r>
            <a:r>
              <a:rPr lang="en-US" dirty="0"/>
              <a:t> </a:t>
            </a:r>
            <a:r>
              <a:rPr lang="en-US" dirty="0" err="1"/>
              <a:t>beleidsgerichte</a:t>
            </a:r>
            <a:r>
              <a:rPr lang="en-US" dirty="0"/>
              <a:t> </a:t>
            </a:r>
            <a:r>
              <a:rPr lang="en-US" dirty="0" err="1"/>
              <a:t>criminologen</a:t>
            </a:r>
            <a:r>
              <a:rPr lang="en-US" dirty="0"/>
              <a:t> </a:t>
            </a:r>
            <a:r>
              <a:rPr lang="en-US" dirty="0" err="1"/>
              <a:t>zijn</a:t>
            </a:r>
            <a:r>
              <a:rPr lang="en-US" dirty="0"/>
              <a:t> </a:t>
            </a:r>
            <a:r>
              <a:rPr lang="en-US" dirty="0" err="1"/>
              <a:t>vanuit</a:t>
            </a:r>
            <a:r>
              <a:rPr lang="en-US" dirty="0"/>
              <a:t> </a:t>
            </a:r>
            <a:r>
              <a:rPr lang="en-US" dirty="0" err="1"/>
              <a:t>deze</a:t>
            </a:r>
            <a:r>
              <a:rPr lang="en-US" dirty="0"/>
              <a:t> </a:t>
            </a:r>
            <a:r>
              <a:rPr lang="en-US" dirty="0" err="1"/>
              <a:t>theorie</a:t>
            </a:r>
            <a:r>
              <a:rPr lang="en-US" dirty="0"/>
              <a:t> </a:t>
            </a:r>
            <a:r>
              <a:rPr lang="en-US" dirty="0" err="1"/>
              <a:t>geïnteresseerd</a:t>
            </a:r>
            <a:r>
              <a:rPr lang="en-US" dirty="0"/>
              <a:t> in </a:t>
            </a:r>
            <a:r>
              <a:rPr lang="en-US" dirty="0" err="1"/>
              <a:t>dat</a:t>
            </a:r>
            <a:r>
              <a:rPr lang="en-US" dirty="0"/>
              <a:t> </a:t>
            </a:r>
            <a:r>
              <a:rPr lang="en-US" dirty="0" err="1"/>
              <a:t>en</a:t>
            </a:r>
            <a:r>
              <a:rPr lang="en-US" dirty="0"/>
              <a:t> hoe </a:t>
            </a:r>
            <a:r>
              <a:rPr lang="en-US" dirty="0" err="1"/>
              <a:t>bindingen</a:t>
            </a:r>
            <a:r>
              <a:rPr lang="en-US" dirty="0"/>
              <a:t> </a:t>
            </a:r>
            <a:r>
              <a:rPr lang="en-US" dirty="0" err="1"/>
              <a:t>hersteld</a:t>
            </a:r>
            <a:r>
              <a:rPr lang="en-US" dirty="0"/>
              <a:t> </a:t>
            </a:r>
            <a:r>
              <a:rPr lang="en-US" dirty="0" err="1"/>
              <a:t>kunnen</a:t>
            </a:r>
            <a:r>
              <a:rPr lang="en-US" dirty="0"/>
              <a:t> </a:t>
            </a:r>
            <a:r>
              <a:rPr lang="en-US" dirty="0" err="1"/>
              <a:t>worden</a:t>
            </a:r>
            <a:r>
              <a:rPr lang="en-US" dirty="0"/>
              <a:t> </a:t>
            </a:r>
            <a:br>
              <a:rPr lang="en-US" dirty="0"/>
            </a:br>
            <a:r>
              <a:rPr lang="en-US" dirty="0"/>
              <a:t>(</a:t>
            </a:r>
            <a:r>
              <a:rPr lang="en-US" dirty="0" err="1"/>
              <a:t>bij</a:t>
            </a:r>
            <a:r>
              <a:rPr lang="en-US" dirty="0"/>
              <a:t> – ex </a:t>
            </a:r>
            <a:r>
              <a:rPr lang="en-US" dirty="0" err="1"/>
              <a:t>criminelen</a:t>
            </a:r>
            <a:r>
              <a:rPr lang="en-US" dirty="0"/>
              <a:t>).</a:t>
            </a:r>
            <a:endParaRPr lang="nl-NL" dirty="0"/>
          </a:p>
        </p:txBody>
      </p:sp>
    </p:spTree>
    <p:extLst>
      <p:ext uri="{BB962C8B-B14F-4D97-AF65-F5344CB8AC3E}">
        <p14:creationId xmlns:p14="http://schemas.microsoft.com/office/powerpoint/2010/main" val="375528947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FAB83D1-540A-8785-AA4F-C067FA3E0ACD}"/>
              </a:ext>
            </a:extLst>
          </p:cNvPr>
          <p:cNvSpPr>
            <a:spLocks noGrp="1"/>
          </p:cNvSpPr>
          <p:nvPr>
            <p:ph type="title"/>
          </p:nvPr>
        </p:nvSpPr>
        <p:spPr/>
        <p:txBody>
          <a:bodyPr/>
          <a:lstStyle/>
          <a:p>
            <a:r>
              <a:rPr lang="en-US" dirty="0" err="1"/>
              <a:t>Voordelen</a:t>
            </a:r>
            <a:r>
              <a:rPr lang="en-US" dirty="0"/>
              <a:t> </a:t>
            </a:r>
            <a:r>
              <a:rPr lang="en-US" dirty="0" err="1"/>
              <a:t>en</a:t>
            </a:r>
            <a:r>
              <a:rPr lang="en-US" dirty="0"/>
              <a:t> </a:t>
            </a:r>
            <a:r>
              <a:rPr lang="en-US" dirty="0" err="1"/>
              <a:t>nadelen</a:t>
            </a:r>
            <a:r>
              <a:rPr lang="en-US" dirty="0"/>
              <a:t> van de </a:t>
            </a:r>
            <a:r>
              <a:rPr lang="en-US" dirty="0" err="1"/>
              <a:t>Bindingstheorie</a:t>
            </a:r>
            <a:r>
              <a:rPr lang="en-US" dirty="0"/>
              <a:t>:</a:t>
            </a:r>
            <a:endParaRPr lang="nl-NL" dirty="0"/>
          </a:p>
        </p:txBody>
      </p:sp>
      <p:sp>
        <p:nvSpPr>
          <p:cNvPr id="3" name="Tijdelijke aanduiding voor inhoud 2">
            <a:extLst>
              <a:ext uri="{FF2B5EF4-FFF2-40B4-BE49-F238E27FC236}">
                <a16:creationId xmlns:a16="http://schemas.microsoft.com/office/drawing/2014/main" id="{B0109403-1BCE-2945-36C0-896A707D4D6E}"/>
              </a:ext>
            </a:extLst>
          </p:cNvPr>
          <p:cNvSpPr>
            <a:spLocks noGrp="1"/>
          </p:cNvSpPr>
          <p:nvPr>
            <p:ph idx="1"/>
          </p:nvPr>
        </p:nvSpPr>
        <p:spPr>
          <a:xfrm>
            <a:off x="838200" y="1825625"/>
            <a:ext cx="11353800" cy="4351338"/>
          </a:xfrm>
        </p:spPr>
        <p:txBody>
          <a:bodyPr>
            <a:normAutofit fontScale="77500" lnSpcReduction="20000"/>
          </a:bodyPr>
          <a:lstStyle/>
          <a:p>
            <a:pPr marL="0" indent="0">
              <a:buNone/>
            </a:pPr>
            <a:r>
              <a:rPr lang="en-US" dirty="0" err="1"/>
              <a:t>Voordelen</a:t>
            </a:r>
            <a:r>
              <a:rPr lang="en-US" dirty="0"/>
              <a:t> van de </a:t>
            </a:r>
            <a:r>
              <a:rPr lang="en-US" dirty="0" err="1"/>
              <a:t>bindingstheorie</a:t>
            </a:r>
            <a:r>
              <a:rPr lang="en-US" dirty="0"/>
              <a:t>:</a:t>
            </a:r>
          </a:p>
          <a:p>
            <a:pPr>
              <a:buFontTx/>
              <a:buChar char="-"/>
            </a:pPr>
            <a:r>
              <a:rPr lang="en-US" dirty="0" err="1"/>
              <a:t>Bindingen</a:t>
            </a:r>
            <a:r>
              <a:rPr lang="en-US" dirty="0"/>
              <a:t> </a:t>
            </a:r>
            <a:r>
              <a:rPr lang="en-US" dirty="0" err="1"/>
              <a:t>kunnen</a:t>
            </a:r>
            <a:r>
              <a:rPr lang="en-US" dirty="0"/>
              <a:t> </a:t>
            </a:r>
            <a:r>
              <a:rPr lang="en-US" dirty="0" err="1"/>
              <a:t>hersteld</a:t>
            </a:r>
            <a:r>
              <a:rPr lang="en-US" dirty="0"/>
              <a:t> </a:t>
            </a:r>
            <a:r>
              <a:rPr lang="en-US" dirty="0" err="1"/>
              <a:t>worden</a:t>
            </a:r>
            <a:r>
              <a:rPr lang="en-US" dirty="0"/>
              <a:t>;</a:t>
            </a:r>
          </a:p>
          <a:p>
            <a:pPr>
              <a:buFontTx/>
              <a:buChar char="-"/>
            </a:pPr>
            <a:r>
              <a:rPr lang="en-US" dirty="0"/>
              <a:t>De </a:t>
            </a:r>
            <a:r>
              <a:rPr lang="en-US" dirty="0" err="1"/>
              <a:t>bindingstheorie</a:t>
            </a:r>
            <a:r>
              <a:rPr lang="en-US" dirty="0"/>
              <a:t> </a:t>
            </a:r>
            <a:r>
              <a:rPr lang="en-US" dirty="0" err="1"/>
              <a:t>leent</a:t>
            </a:r>
            <a:r>
              <a:rPr lang="en-US" dirty="0"/>
              <a:t> </a:t>
            </a:r>
            <a:r>
              <a:rPr lang="en-US" dirty="0" err="1"/>
              <a:t>zicht</a:t>
            </a:r>
            <a:r>
              <a:rPr lang="en-US" dirty="0"/>
              <a:t> </a:t>
            </a:r>
            <a:r>
              <a:rPr lang="en-US" dirty="0" err="1"/>
              <a:t>uitstekend</a:t>
            </a:r>
            <a:r>
              <a:rPr lang="en-US" dirty="0"/>
              <a:t> </a:t>
            </a:r>
            <a:r>
              <a:rPr lang="en-US" dirty="0" err="1"/>
              <a:t>voor</a:t>
            </a:r>
            <a:r>
              <a:rPr lang="en-US" dirty="0"/>
              <a:t> </a:t>
            </a:r>
            <a:r>
              <a:rPr lang="en-US" dirty="0" err="1"/>
              <a:t>onderzoek</a:t>
            </a:r>
            <a:r>
              <a:rPr lang="en-US" dirty="0"/>
              <a:t> </a:t>
            </a:r>
            <a:r>
              <a:rPr lang="en-US" dirty="0" err="1"/>
              <a:t>naar</a:t>
            </a:r>
            <a:r>
              <a:rPr lang="en-US" dirty="0"/>
              <a:t> </a:t>
            </a:r>
            <a:r>
              <a:rPr lang="en-US" dirty="0" err="1"/>
              <a:t>crimineel</a:t>
            </a:r>
            <a:r>
              <a:rPr lang="en-US" dirty="0"/>
              <a:t> </a:t>
            </a:r>
            <a:r>
              <a:rPr lang="en-US" dirty="0" err="1"/>
              <a:t>gedrag</a:t>
            </a:r>
            <a:r>
              <a:rPr lang="en-US" dirty="0"/>
              <a:t> van </a:t>
            </a:r>
            <a:r>
              <a:rPr lang="en-US" dirty="0" err="1"/>
              <a:t>mensen</a:t>
            </a:r>
            <a:r>
              <a:rPr lang="en-US" dirty="0"/>
              <a:t> </a:t>
            </a:r>
            <a:r>
              <a:rPr lang="en-US" dirty="0" err="1"/>
              <a:t>en</a:t>
            </a:r>
            <a:r>
              <a:rPr lang="en-US" dirty="0"/>
              <a:t> de </a:t>
            </a:r>
            <a:r>
              <a:rPr lang="en-US" dirty="0" err="1"/>
              <a:t>sociale</a:t>
            </a:r>
            <a:r>
              <a:rPr lang="en-US" dirty="0"/>
              <a:t> </a:t>
            </a:r>
            <a:r>
              <a:rPr lang="en-US" dirty="0" err="1"/>
              <a:t>bindingen</a:t>
            </a:r>
            <a:r>
              <a:rPr lang="en-US" dirty="0"/>
              <a:t> die ze </a:t>
            </a:r>
            <a:r>
              <a:rPr lang="en-US" dirty="0" err="1"/>
              <a:t>hebben</a:t>
            </a:r>
            <a:r>
              <a:rPr lang="en-US" dirty="0"/>
              <a:t>;</a:t>
            </a:r>
          </a:p>
          <a:p>
            <a:pPr>
              <a:buFontTx/>
              <a:buChar char="-"/>
            </a:pPr>
            <a:r>
              <a:rPr lang="en-US" dirty="0" err="1"/>
              <a:t>Politici</a:t>
            </a:r>
            <a:r>
              <a:rPr lang="en-US" dirty="0"/>
              <a:t> </a:t>
            </a:r>
            <a:r>
              <a:rPr lang="en-US" dirty="0" err="1"/>
              <a:t>kunnen</a:t>
            </a:r>
            <a:r>
              <a:rPr lang="en-US" dirty="0"/>
              <a:t> </a:t>
            </a:r>
            <a:r>
              <a:rPr lang="en-US" dirty="0" err="1"/>
              <a:t>uitkomsten</a:t>
            </a:r>
            <a:r>
              <a:rPr lang="en-US" dirty="0"/>
              <a:t> van </a:t>
            </a:r>
            <a:r>
              <a:rPr lang="en-US" dirty="0" err="1"/>
              <a:t>onderzoek</a:t>
            </a:r>
            <a:r>
              <a:rPr lang="en-US" dirty="0"/>
              <a:t> </a:t>
            </a:r>
            <a:r>
              <a:rPr lang="en-US" dirty="0" err="1"/>
              <a:t>gebruiken</a:t>
            </a:r>
            <a:r>
              <a:rPr lang="en-US" dirty="0"/>
              <a:t> </a:t>
            </a:r>
            <a:r>
              <a:rPr lang="en-US" dirty="0" err="1"/>
              <a:t>voor</a:t>
            </a:r>
            <a:r>
              <a:rPr lang="en-US" dirty="0"/>
              <a:t> het </a:t>
            </a:r>
            <a:r>
              <a:rPr lang="en-US" dirty="0" err="1"/>
              <a:t>bedenken</a:t>
            </a:r>
            <a:r>
              <a:rPr lang="en-US" dirty="0"/>
              <a:t> van </a:t>
            </a:r>
            <a:r>
              <a:rPr lang="en-US" dirty="0" err="1"/>
              <a:t>oplossingen</a:t>
            </a:r>
            <a:r>
              <a:rPr lang="en-US" dirty="0"/>
              <a:t> </a:t>
            </a:r>
            <a:r>
              <a:rPr lang="en-US" dirty="0" err="1"/>
              <a:t>voor</a:t>
            </a:r>
            <a:r>
              <a:rPr lang="en-US" dirty="0"/>
              <a:t> </a:t>
            </a:r>
            <a:r>
              <a:rPr lang="en-US" dirty="0" err="1"/>
              <a:t>criminaliteit</a:t>
            </a:r>
            <a:r>
              <a:rPr lang="en-US" dirty="0"/>
              <a:t>.</a:t>
            </a:r>
          </a:p>
          <a:p>
            <a:pPr>
              <a:buFontTx/>
              <a:buChar char="-"/>
            </a:pPr>
            <a:endParaRPr lang="en-US" dirty="0"/>
          </a:p>
          <a:p>
            <a:pPr marL="0" indent="0">
              <a:buNone/>
            </a:pPr>
            <a:r>
              <a:rPr lang="en-US" dirty="0" err="1"/>
              <a:t>Nadelen</a:t>
            </a:r>
            <a:r>
              <a:rPr lang="en-US" dirty="0"/>
              <a:t> van de </a:t>
            </a:r>
            <a:r>
              <a:rPr lang="en-US" dirty="0" err="1"/>
              <a:t>Bindingstheorie</a:t>
            </a:r>
            <a:r>
              <a:rPr lang="en-US" dirty="0"/>
              <a:t> (= </a:t>
            </a:r>
            <a:r>
              <a:rPr lang="en-US" dirty="0" err="1"/>
              <a:t>kritiek</a:t>
            </a:r>
            <a:r>
              <a:rPr lang="en-US" dirty="0"/>
              <a:t> op de </a:t>
            </a:r>
            <a:r>
              <a:rPr lang="en-US" dirty="0" err="1"/>
              <a:t>Bindingstheorie</a:t>
            </a:r>
            <a:r>
              <a:rPr lang="en-US" dirty="0"/>
              <a:t>):</a:t>
            </a:r>
            <a:br>
              <a:rPr lang="en-US" dirty="0"/>
            </a:br>
            <a:r>
              <a:rPr lang="en-US" dirty="0"/>
              <a:t>- Hoe </a:t>
            </a:r>
            <a:r>
              <a:rPr lang="en-US" dirty="0" err="1"/>
              <a:t>kan</a:t>
            </a:r>
            <a:r>
              <a:rPr lang="en-US" dirty="0"/>
              <a:t> er </a:t>
            </a:r>
            <a:r>
              <a:rPr lang="en-US" dirty="0" err="1"/>
              <a:t>verklaard</a:t>
            </a:r>
            <a:r>
              <a:rPr lang="en-US" dirty="0"/>
              <a:t> </a:t>
            </a:r>
            <a:r>
              <a:rPr lang="en-US" dirty="0" err="1"/>
              <a:t>worden</a:t>
            </a:r>
            <a:r>
              <a:rPr lang="en-US" dirty="0"/>
              <a:t> </a:t>
            </a:r>
            <a:r>
              <a:rPr lang="en-US" dirty="0" err="1"/>
              <a:t>dat</a:t>
            </a:r>
            <a:r>
              <a:rPr lang="en-US" dirty="0"/>
              <a:t> </a:t>
            </a:r>
            <a:r>
              <a:rPr lang="en-US" dirty="0" err="1"/>
              <a:t>criminaliteit</a:t>
            </a:r>
            <a:r>
              <a:rPr lang="en-US" dirty="0"/>
              <a:t> die </a:t>
            </a:r>
            <a:r>
              <a:rPr lang="en-US" dirty="0" err="1"/>
              <a:t>wordt</a:t>
            </a:r>
            <a:r>
              <a:rPr lang="en-US" dirty="0"/>
              <a:t> </a:t>
            </a:r>
            <a:r>
              <a:rPr lang="en-US" dirty="0" err="1"/>
              <a:t>afgeremd</a:t>
            </a:r>
            <a:r>
              <a:rPr lang="en-US" dirty="0"/>
              <a:t> door </a:t>
            </a:r>
            <a:r>
              <a:rPr lang="en-US" dirty="0" err="1"/>
              <a:t>sterke</a:t>
            </a:r>
            <a:r>
              <a:rPr lang="en-US" dirty="0"/>
              <a:t> </a:t>
            </a:r>
            <a:br>
              <a:rPr lang="en-US" dirty="0"/>
            </a:br>
            <a:r>
              <a:rPr lang="en-US" dirty="0"/>
              <a:t>   </a:t>
            </a:r>
            <a:r>
              <a:rPr lang="en-US" dirty="0" err="1"/>
              <a:t>vriendschapsbanden</a:t>
            </a:r>
            <a:r>
              <a:rPr lang="en-US" dirty="0"/>
              <a:t> </a:t>
            </a:r>
            <a:r>
              <a:rPr lang="en-US" dirty="0" err="1"/>
              <a:t>toch</a:t>
            </a:r>
            <a:r>
              <a:rPr lang="en-US" dirty="0"/>
              <a:t> </a:t>
            </a:r>
            <a:r>
              <a:rPr lang="en-US" dirty="0" err="1"/>
              <a:t>leidt</a:t>
            </a:r>
            <a:r>
              <a:rPr lang="en-US" dirty="0"/>
              <a:t> tot het </a:t>
            </a:r>
            <a:r>
              <a:rPr lang="en-US" dirty="0" err="1"/>
              <a:t>ontstaan</a:t>
            </a:r>
            <a:r>
              <a:rPr lang="en-US" dirty="0"/>
              <a:t> van </a:t>
            </a:r>
            <a:r>
              <a:rPr lang="en-US" dirty="0" err="1"/>
              <a:t>vriendnclubs</a:t>
            </a:r>
            <a:r>
              <a:rPr lang="en-US" dirty="0"/>
              <a:t> van </a:t>
            </a:r>
            <a:r>
              <a:rPr lang="en-US" dirty="0" err="1"/>
              <a:t>criminelen</a:t>
            </a:r>
            <a:r>
              <a:rPr lang="en-US" dirty="0"/>
              <a:t>?</a:t>
            </a:r>
          </a:p>
          <a:p>
            <a:pPr>
              <a:buFontTx/>
              <a:buChar char="-"/>
            </a:pPr>
            <a:r>
              <a:rPr lang="en-US" dirty="0"/>
              <a:t>Er is </a:t>
            </a:r>
            <a:r>
              <a:rPr lang="en-US" dirty="0" err="1"/>
              <a:t>wel</a:t>
            </a:r>
            <a:r>
              <a:rPr lang="en-US" dirty="0"/>
              <a:t> </a:t>
            </a:r>
            <a:r>
              <a:rPr lang="en-US" dirty="0" err="1"/>
              <a:t>een</a:t>
            </a:r>
            <a:r>
              <a:rPr lang="en-US" dirty="0"/>
              <a:t> </a:t>
            </a:r>
            <a:r>
              <a:rPr lang="en-US" dirty="0" err="1"/>
              <a:t>verband</a:t>
            </a:r>
            <a:r>
              <a:rPr lang="en-US" dirty="0"/>
              <a:t> met de mate van binding met </a:t>
            </a:r>
            <a:r>
              <a:rPr lang="en-US" dirty="0" err="1"/>
              <a:t>ouders</a:t>
            </a:r>
            <a:r>
              <a:rPr lang="en-US" dirty="0"/>
              <a:t> </a:t>
            </a:r>
            <a:r>
              <a:rPr lang="en-US" dirty="0" err="1"/>
              <a:t>en</a:t>
            </a:r>
            <a:r>
              <a:rPr lang="en-US" dirty="0"/>
              <a:t> school, maar </a:t>
            </a:r>
            <a:r>
              <a:rPr lang="en-US" dirty="0" err="1"/>
              <a:t>dat</a:t>
            </a:r>
            <a:r>
              <a:rPr lang="en-US" dirty="0"/>
              <a:t> </a:t>
            </a:r>
            <a:r>
              <a:rPr lang="en-US" dirty="0" err="1"/>
              <a:t>zegt</a:t>
            </a:r>
            <a:r>
              <a:rPr lang="en-US" dirty="0"/>
              <a:t> </a:t>
            </a:r>
            <a:r>
              <a:rPr lang="en-US" dirty="0" err="1"/>
              <a:t>niets</a:t>
            </a:r>
            <a:r>
              <a:rPr lang="en-US" dirty="0"/>
              <a:t> over </a:t>
            </a:r>
            <a:r>
              <a:rPr lang="en-US" dirty="0" err="1"/>
              <a:t>oorzaak</a:t>
            </a:r>
            <a:r>
              <a:rPr lang="en-US" dirty="0"/>
              <a:t> </a:t>
            </a:r>
            <a:r>
              <a:rPr lang="en-US" dirty="0" err="1"/>
              <a:t>en</a:t>
            </a:r>
            <a:r>
              <a:rPr lang="en-US" dirty="0"/>
              <a:t> </a:t>
            </a:r>
            <a:r>
              <a:rPr lang="en-US" dirty="0" err="1"/>
              <a:t>gevolg</a:t>
            </a:r>
            <a:r>
              <a:rPr lang="en-US" dirty="0"/>
              <a:t>;</a:t>
            </a:r>
          </a:p>
          <a:p>
            <a:pPr>
              <a:buFontTx/>
              <a:buChar char="-"/>
            </a:pPr>
            <a:r>
              <a:rPr lang="en-US" dirty="0"/>
              <a:t>Hoe </a:t>
            </a:r>
            <a:r>
              <a:rPr lang="en-US" dirty="0" err="1"/>
              <a:t>moeten</a:t>
            </a:r>
            <a:r>
              <a:rPr lang="en-US" dirty="0"/>
              <a:t> we </a:t>
            </a:r>
            <a:r>
              <a:rPr lang="en-US" dirty="0" err="1"/>
              <a:t>zware</a:t>
            </a:r>
            <a:r>
              <a:rPr lang="en-US" dirty="0"/>
              <a:t> </a:t>
            </a:r>
            <a:r>
              <a:rPr lang="en-US" dirty="0" err="1"/>
              <a:t>criminaliteit</a:t>
            </a:r>
            <a:r>
              <a:rPr lang="en-US" dirty="0"/>
              <a:t> in </a:t>
            </a:r>
            <a:r>
              <a:rPr lang="en-US" dirty="0" err="1"/>
              <a:t>jeugdbendes</a:t>
            </a:r>
            <a:r>
              <a:rPr lang="en-US" dirty="0"/>
              <a:t> </a:t>
            </a:r>
            <a:r>
              <a:rPr lang="en-US" dirty="0" err="1"/>
              <a:t>en</a:t>
            </a:r>
            <a:r>
              <a:rPr lang="en-US" dirty="0"/>
              <a:t> </a:t>
            </a:r>
            <a:r>
              <a:rPr lang="en-US" dirty="0" err="1"/>
              <a:t>georganiseerde</a:t>
            </a:r>
            <a:r>
              <a:rPr lang="en-US" dirty="0"/>
              <a:t> </a:t>
            </a:r>
            <a:r>
              <a:rPr lang="en-US" dirty="0" err="1"/>
              <a:t>misdaad</a:t>
            </a:r>
            <a:r>
              <a:rPr lang="en-US" dirty="0"/>
              <a:t> </a:t>
            </a:r>
            <a:r>
              <a:rPr lang="en-US" dirty="0" err="1"/>
              <a:t>verklaren</a:t>
            </a:r>
            <a:r>
              <a:rPr lang="en-US" dirty="0"/>
              <a:t>? </a:t>
            </a:r>
            <a:r>
              <a:rPr lang="en-US" dirty="0" err="1"/>
              <a:t>En</a:t>
            </a:r>
            <a:r>
              <a:rPr lang="en-US" dirty="0"/>
              <a:t> </a:t>
            </a:r>
            <a:r>
              <a:rPr lang="en-US" dirty="0" err="1"/>
              <a:t>witteboordencriminaliteit</a:t>
            </a:r>
            <a:r>
              <a:rPr lang="en-US" dirty="0"/>
              <a:t>?</a:t>
            </a:r>
            <a:endParaRPr lang="nl-NL" dirty="0"/>
          </a:p>
        </p:txBody>
      </p:sp>
    </p:spTree>
    <p:extLst>
      <p:ext uri="{BB962C8B-B14F-4D97-AF65-F5344CB8AC3E}">
        <p14:creationId xmlns:p14="http://schemas.microsoft.com/office/powerpoint/2010/main" val="44024833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1538B55-6DAC-D78D-38B3-5DB96BA7DA62}"/>
              </a:ext>
            </a:extLst>
          </p:cNvPr>
          <p:cNvSpPr>
            <a:spLocks noGrp="1"/>
          </p:cNvSpPr>
          <p:nvPr>
            <p:ph type="title"/>
          </p:nvPr>
        </p:nvSpPr>
        <p:spPr/>
        <p:txBody>
          <a:bodyPr/>
          <a:lstStyle/>
          <a:p>
            <a:r>
              <a:rPr lang="en-US" dirty="0" err="1"/>
              <a:t>Bindingstheorie</a:t>
            </a:r>
            <a:r>
              <a:rPr lang="en-US" dirty="0"/>
              <a:t> versus </a:t>
            </a:r>
            <a:r>
              <a:rPr lang="en-US" dirty="0" err="1"/>
              <a:t>criminelen</a:t>
            </a:r>
            <a:r>
              <a:rPr lang="en-US" dirty="0"/>
              <a:t> </a:t>
            </a:r>
            <a:r>
              <a:rPr lang="en-US" dirty="0" err="1"/>
              <a:t>straffen</a:t>
            </a:r>
            <a:endParaRPr lang="nl-NL" dirty="0"/>
          </a:p>
        </p:txBody>
      </p:sp>
      <p:sp>
        <p:nvSpPr>
          <p:cNvPr id="3" name="Tijdelijke aanduiding voor inhoud 2">
            <a:extLst>
              <a:ext uri="{FF2B5EF4-FFF2-40B4-BE49-F238E27FC236}">
                <a16:creationId xmlns:a16="http://schemas.microsoft.com/office/drawing/2014/main" id="{B51B14EE-21CC-73B2-4DAD-11C49F2DDF09}"/>
              </a:ext>
            </a:extLst>
          </p:cNvPr>
          <p:cNvSpPr>
            <a:spLocks noGrp="1"/>
          </p:cNvSpPr>
          <p:nvPr>
            <p:ph idx="1"/>
          </p:nvPr>
        </p:nvSpPr>
        <p:spPr/>
        <p:txBody>
          <a:bodyPr>
            <a:normAutofit fontScale="85000" lnSpcReduction="20000"/>
          </a:bodyPr>
          <a:lstStyle/>
          <a:p>
            <a:pPr marL="0" indent="0">
              <a:buNone/>
            </a:pPr>
            <a:r>
              <a:rPr lang="en-US" dirty="0" err="1"/>
              <a:t>Uitgaande</a:t>
            </a:r>
            <a:r>
              <a:rPr lang="en-US" dirty="0"/>
              <a:t> van de </a:t>
            </a:r>
            <a:r>
              <a:rPr lang="en-US" dirty="0" err="1"/>
              <a:t>bindingstheorie</a:t>
            </a:r>
            <a:r>
              <a:rPr lang="en-US" dirty="0"/>
              <a:t>, </a:t>
            </a:r>
            <a:r>
              <a:rPr lang="en-US" dirty="0" err="1"/>
              <a:t>zal</a:t>
            </a:r>
            <a:r>
              <a:rPr lang="en-US" dirty="0"/>
              <a:t> men </a:t>
            </a:r>
            <a:r>
              <a:rPr lang="en-US" dirty="0" err="1"/>
              <a:t>niet</a:t>
            </a:r>
            <a:r>
              <a:rPr lang="en-US" dirty="0"/>
              <a:t> </a:t>
            </a:r>
            <a:r>
              <a:rPr lang="en-US" dirty="0" err="1"/>
              <a:t>kiezen</a:t>
            </a:r>
            <a:r>
              <a:rPr lang="en-US" dirty="0"/>
              <a:t> </a:t>
            </a:r>
            <a:r>
              <a:rPr lang="en-US" dirty="0" err="1"/>
              <a:t>voor</a:t>
            </a:r>
            <a:r>
              <a:rPr lang="en-US" dirty="0"/>
              <a:t> </a:t>
            </a:r>
            <a:r>
              <a:rPr lang="en-US" dirty="0" err="1"/>
              <a:t>langdurige</a:t>
            </a:r>
            <a:r>
              <a:rPr lang="en-US" dirty="0"/>
              <a:t> </a:t>
            </a:r>
            <a:r>
              <a:rPr lang="en-US" dirty="0" err="1"/>
              <a:t>gevangenisstraffen</a:t>
            </a:r>
            <a:r>
              <a:rPr lang="en-US" dirty="0"/>
              <a:t>. </a:t>
            </a:r>
            <a:r>
              <a:rPr lang="en-US" dirty="0" err="1"/>
              <a:t>Gedetineerden</a:t>
            </a:r>
            <a:r>
              <a:rPr lang="en-US" dirty="0"/>
              <a:t> </a:t>
            </a:r>
            <a:r>
              <a:rPr lang="en-US" dirty="0" err="1"/>
              <a:t>kunnen</a:t>
            </a:r>
            <a:r>
              <a:rPr lang="en-US" dirty="0"/>
              <a:t> </a:t>
            </a:r>
            <a:r>
              <a:rPr lang="en-US" dirty="0" err="1"/>
              <a:t>immers</a:t>
            </a:r>
            <a:r>
              <a:rPr lang="en-US" dirty="0"/>
              <a:t> door </a:t>
            </a:r>
            <a:r>
              <a:rPr lang="en-US" dirty="0" err="1"/>
              <a:t>een</a:t>
            </a:r>
            <a:r>
              <a:rPr lang="en-US" dirty="0"/>
              <a:t> </a:t>
            </a:r>
            <a:r>
              <a:rPr lang="en-US" dirty="0" err="1"/>
              <a:t>langdurig</a:t>
            </a:r>
            <a:r>
              <a:rPr lang="en-US" dirty="0"/>
              <a:t> </a:t>
            </a:r>
            <a:r>
              <a:rPr lang="en-US" dirty="0" err="1"/>
              <a:t>verblijf</a:t>
            </a:r>
            <a:r>
              <a:rPr lang="en-US" dirty="0"/>
              <a:t> in de </a:t>
            </a:r>
            <a:r>
              <a:rPr lang="en-US" dirty="0" err="1"/>
              <a:t>gevangens</a:t>
            </a:r>
            <a:r>
              <a:rPr lang="en-US" dirty="0"/>
              <a:t> </a:t>
            </a:r>
            <a:r>
              <a:rPr lang="en-US" dirty="0" err="1"/>
              <a:t>hun</a:t>
            </a:r>
            <a:r>
              <a:rPr lang="en-US" dirty="0"/>
              <a:t> </a:t>
            </a:r>
            <a:r>
              <a:rPr lang="en-US" dirty="0" err="1"/>
              <a:t>bindingen</a:t>
            </a:r>
            <a:r>
              <a:rPr lang="en-US" dirty="0"/>
              <a:t> met </a:t>
            </a:r>
            <a:r>
              <a:rPr lang="en-US" dirty="0" err="1"/>
              <a:t>familie</a:t>
            </a:r>
            <a:r>
              <a:rPr lang="en-US" dirty="0"/>
              <a:t>, </a:t>
            </a:r>
            <a:r>
              <a:rPr lang="en-US" dirty="0" err="1"/>
              <a:t>vrienden</a:t>
            </a:r>
            <a:r>
              <a:rPr lang="en-US" dirty="0"/>
              <a:t> </a:t>
            </a:r>
            <a:r>
              <a:rPr lang="en-US" dirty="0" err="1"/>
              <a:t>en</a:t>
            </a:r>
            <a:r>
              <a:rPr lang="en-US" dirty="0"/>
              <a:t> </a:t>
            </a:r>
            <a:r>
              <a:rPr lang="en-US" dirty="0" err="1"/>
              <a:t>werk</a:t>
            </a:r>
            <a:r>
              <a:rPr lang="en-US" dirty="0"/>
              <a:t> </a:t>
            </a:r>
            <a:r>
              <a:rPr lang="en-US" dirty="0" err="1"/>
              <a:t>kwijtraken</a:t>
            </a:r>
            <a:r>
              <a:rPr lang="en-US" dirty="0"/>
              <a:t>. </a:t>
            </a:r>
            <a:r>
              <a:rPr lang="en-US" dirty="0" err="1"/>
              <a:t>Daardoor</a:t>
            </a:r>
            <a:r>
              <a:rPr lang="en-US" dirty="0"/>
              <a:t> is er minder </a:t>
            </a:r>
            <a:r>
              <a:rPr lang="en-US" dirty="0" err="1"/>
              <a:t>stimulans</a:t>
            </a:r>
            <a:r>
              <a:rPr lang="en-US" dirty="0"/>
              <a:t> om in de </a:t>
            </a:r>
            <a:r>
              <a:rPr lang="en-US" dirty="0" err="1"/>
              <a:t>toekomst</a:t>
            </a:r>
            <a:r>
              <a:rPr lang="en-US" dirty="0"/>
              <a:t> </a:t>
            </a:r>
            <a:r>
              <a:rPr lang="en-US" dirty="0" err="1"/>
              <a:t>geen</a:t>
            </a:r>
            <a:r>
              <a:rPr lang="en-US" dirty="0"/>
              <a:t> </a:t>
            </a:r>
            <a:r>
              <a:rPr lang="en-US" dirty="0" err="1"/>
              <a:t>overtreding</a:t>
            </a:r>
            <a:r>
              <a:rPr lang="en-US" dirty="0"/>
              <a:t>/ </a:t>
            </a:r>
            <a:r>
              <a:rPr lang="en-US" dirty="0" err="1"/>
              <a:t>misdrijf</a:t>
            </a:r>
            <a:r>
              <a:rPr lang="en-US" dirty="0"/>
              <a:t> </a:t>
            </a:r>
            <a:r>
              <a:rPr lang="en-US" dirty="0" err="1"/>
              <a:t>te</a:t>
            </a:r>
            <a:r>
              <a:rPr lang="en-US" dirty="0"/>
              <a:t> </a:t>
            </a:r>
            <a:r>
              <a:rPr lang="en-US" dirty="0" err="1"/>
              <a:t>begaan</a:t>
            </a:r>
            <a:r>
              <a:rPr lang="en-US" dirty="0"/>
              <a:t>.</a:t>
            </a:r>
          </a:p>
          <a:p>
            <a:pPr marL="0" indent="0">
              <a:buNone/>
            </a:pPr>
            <a:r>
              <a:rPr lang="en-US" dirty="0"/>
              <a:t>De </a:t>
            </a:r>
            <a:r>
              <a:rPr lang="en-US" dirty="0" err="1"/>
              <a:t>enige</a:t>
            </a:r>
            <a:r>
              <a:rPr lang="en-US" dirty="0"/>
              <a:t> </a:t>
            </a:r>
            <a:r>
              <a:rPr lang="en-US" dirty="0" err="1"/>
              <a:t>bindingen</a:t>
            </a:r>
            <a:r>
              <a:rPr lang="en-US" dirty="0"/>
              <a:t> die in de </a:t>
            </a:r>
            <a:r>
              <a:rPr lang="en-US" dirty="0" err="1"/>
              <a:t>gevangenis</a:t>
            </a:r>
            <a:r>
              <a:rPr lang="en-US" dirty="0"/>
              <a:t> </a:t>
            </a:r>
            <a:r>
              <a:rPr lang="en-US" dirty="0" err="1"/>
              <a:t>toenemen</a:t>
            </a:r>
            <a:r>
              <a:rPr lang="en-US" dirty="0"/>
              <a:t>, </a:t>
            </a:r>
            <a:r>
              <a:rPr lang="en-US" dirty="0" err="1"/>
              <a:t>zijn</a:t>
            </a:r>
            <a:r>
              <a:rPr lang="en-US" dirty="0"/>
              <a:t> ‘ </a:t>
            </a:r>
            <a:r>
              <a:rPr lang="en-US" dirty="0" err="1"/>
              <a:t>criminele</a:t>
            </a:r>
            <a:r>
              <a:rPr lang="en-US" dirty="0"/>
              <a:t> </a:t>
            </a:r>
            <a:r>
              <a:rPr lang="en-US" dirty="0" err="1"/>
              <a:t>bindingen</a:t>
            </a:r>
            <a:r>
              <a:rPr lang="en-US" dirty="0"/>
              <a:t>’. </a:t>
            </a:r>
            <a:r>
              <a:rPr lang="en-US" dirty="0" err="1"/>
              <a:t>Gedetineerden</a:t>
            </a:r>
            <a:r>
              <a:rPr lang="en-US" dirty="0"/>
              <a:t> </a:t>
            </a:r>
            <a:r>
              <a:rPr lang="en-US" dirty="0" err="1"/>
              <a:t>gaan</a:t>
            </a:r>
            <a:r>
              <a:rPr lang="en-US" dirty="0"/>
              <a:t> </a:t>
            </a:r>
            <a:r>
              <a:rPr lang="en-US" dirty="0" err="1"/>
              <a:t>zich</a:t>
            </a:r>
            <a:r>
              <a:rPr lang="en-US" dirty="0"/>
              <a:t> </a:t>
            </a:r>
            <a:r>
              <a:rPr lang="en-US" dirty="0" err="1"/>
              <a:t>vaak</a:t>
            </a:r>
            <a:r>
              <a:rPr lang="en-US" dirty="0"/>
              <a:t> </a:t>
            </a:r>
            <a:r>
              <a:rPr lang="en-US" dirty="0" err="1"/>
              <a:t>aanpassen</a:t>
            </a:r>
            <a:r>
              <a:rPr lang="en-US" dirty="0"/>
              <a:t> </a:t>
            </a:r>
            <a:r>
              <a:rPr lang="en-US" dirty="0" err="1"/>
              <a:t>aan</a:t>
            </a:r>
            <a:r>
              <a:rPr lang="en-US" dirty="0"/>
              <a:t> de </a:t>
            </a:r>
            <a:r>
              <a:rPr lang="en-US" dirty="0" err="1"/>
              <a:t>heersende</a:t>
            </a:r>
            <a:r>
              <a:rPr lang="en-US" dirty="0"/>
              <a:t> </a:t>
            </a:r>
            <a:r>
              <a:rPr lang="en-US" dirty="0" err="1"/>
              <a:t>cultuur</a:t>
            </a:r>
            <a:r>
              <a:rPr lang="en-US" dirty="0"/>
              <a:t> in de </a:t>
            </a:r>
            <a:r>
              <a:rPr lang="en-US" dirty="0" err="1"/>
              <a:t>gevangenis</a:t>
            </a:r>
            <a:r>
              <a:rPr lang="en-US" dirty="0"/>
              <a:t>, </a:t>
            </a:r>
            <a:r>
              <a:rPr lang="en-US" dirty="0" err="1"/>
              <a:t>dus</a:t>
            </a:r>
            <a:r>
              <a:rPr lang="en-US" dirty="0"/>
              <a:t> </a:t>
            </a:r>
            <a:r>
              <a:rPr lang="en-US" dirty="0" err="1"/>
              <a:t>aan</a:t>
            </a:r>
            <a:r>
              <a:rPr lang="en-US" dirty="0"/>
              <a:t> </a:t>
            </a:r>
            <a:r>
              <a:rPr lang="en-US" dirty="0" err="1"/>
              <a:t>andere</a:t>
            </a:r>
            <a:r>
              <a:rPr lang="en-US" dirty="0"/>
              <a:t> </a:t>
            </a:r>
            <a:r>
              <a:rPr lang="en-US" dirty="0" err="1"/>
              <a:t>gedetineerden</a:t>
            </a:r>
            <a:r>
              <a:rPr lang="en-US" dirty="0"/>
              <a:t> (die er </a:t>
            </a:r>
            <a:r>
              <a:rPr lang="en-US" dirty="0" err="1"/>
              <a:t>samen</a:t>
            </a:r>
            <a:r>
              <a:rPr lang="en-US" dirty="0"/>
              <a:t> </a:t>
            </a:r>
            <a:r>
              <a:rPr lang="en-US" dirty="0" err="1"/>
              <a:t>waarden</a:t>
            </a:r>
            <a:r>
              <a:rPr lang="en-US" dirty="0"/>
              <a:t>, </a:t>
            </a:r>
            <a:r>
              <a:rPr lang="en-US" dirty="0" err="1"/>
              <a:t>normen</a:t>
            </a:r>
            <a:r>
              <a:rPr lang="en-US" dirty="0"/>
              <a:t>, </a:t>
            </a:r>
            <a:r>
              <a:rPr lang="en-US" dirty="0" err="1"/>
              <a:t>opvattingen</a:t>
            </a:r>
            <a:r>
              <a:rPr lang="en-US" dirty="0"/>
              <a:t> </a:t>
            </a:r>
            <a:r>
              <a:rPr lang="en-US" dirty="0" err="1"/>
              <a:t>en</a:t>
            </a:r>
            <a:r>
              <a:rPr lang="en-US" dirty="0"/>
              <a:t> </a:t>
            </a:r>
            <a:r>
              <a:rPr lang="en-US" dirty="0" err="1"/>
              <a:t>gewoonten</a:t>
            </a:r>
            <a:r>
              <a:rPr lang="en-US" dirty="0"/>
              <a:t> op </a:t>
            </a:r>
            <a:r>
              <a:rPr lang="en-US" dirty="0" err="1"/>
              <a:t>nahouden</a:t>
            </a:r>
            <a:r>
              <a:rPr lang="en-US" dirty="0"/>
              <a:t> die </a:t>
            </a:r>
            <a:r>
              <a:rPr lang="en-US" dirty="0" err="1"/>
              <a:t>anders</a:t>
            </a:r>
            <a:r>
              <a:rPr lang="en-US" dirty="0"/>
              <a:t> </a:t>
            </a:r>
            <a:r>
              <a:rPr lang="en-US" dirty="0" err="1"/>
              <a:t>zijn</a:t>
            </a:r>
            <a:r>
              <a:rPr lang="en-US" dirty="0"/>
              <a:t> dan </a:t>
            </a:r>
            <a:r>
              <a:rPr lang="en-US" dirty="0" err="1"/>
              <a:t>binnen</a:t>
            </a:r>
            <a:r>
              <a:rPr lang="en-US" dirty="0"/>
              <a:t> de </a:t>
            </a:r>
            <a:r>
              <a:rPr lang="en-US" dirty="0" err="1"/>
              <a:t>dominante</a:t>
            </a:r>
            <a:r>
              <a:rPr lang="en-US" dirty="0"/>
              <a:t> </a:t>
            </a:r>
            <a:r>
              <a:rPr lang="en-US" dirty="0" err="1"/>
              <a:t>cultuur</a:t>
            </a:r>
            <a:r>
              <a:rPr lang="en-US" dirty="0"/>
              <a:t>).</a:t>
            </a:r>
          </a:p>
          <a:p>
            <a:pPr marL="0" indent="0">
              <a:buNone/>
            </a:pPr>
            <a:endParaRPr lang="en-US" dirty="0"/>
          </a:p>
          <a:p>
            <a:pPr marL="0" indent="0">
              <a:buNone/>
            </a:pPr>
            <a:r>
              <a:rPr lang="en-US" dirty="0" err="1"/>
              <a:t>Beste</a:t>
            </a:r>
            <a:r>
              <a:rPr lang="en-US" dirty="0"/>
              <a:t> </a:t>
            </a:r>
            <a:r>
              <a:rPr lang="en-US" dirty="0" err="1"/>
              <a:t>straffen</a:t>
            </a:r>
            <a:r>
              <a:rPr lang="en-US" dirty="0"/>
              <a:t> </a:t>
            </a:r>
            <a:r>
              <a:rPr lang="en-US" dirty="0" err="1"/>
              <a:t>volgens</a:t>
            </a:r>
            <a:r>
              <a:rPr lang="en-US" dirty="0"/>
              <a:t> de </a:t>
            </a:r>
            <a:r>
              <a:rPr lang="en-US" dirty="0" err="1"/>
              <a:t>bindingstheorie</a:t>
            </a:r>
            <a:r>
              <a:rPr lang="en-US" dirty="0"/>
              <a:t>:</a:t>
            </a:r>
          </a:p>
          <a:p>
            <a:pPr>
              <a:buFontTx/>
              <a:buChar char="-"/>
            </a:pPr>
            <a:r>
              <a:rPr lang="en-US" dirty="0" err="1"/>
              <a:t>Taakstraffen</a:t>
            </a:r>
            <a:r>
              <a:rPr lang="en-US" dirty="0"/>
              <a:t> (</a:t>
            </a:r>
            <a:r>
              <a:rPr lang="en-US" dirty="0" err="1"/>
              <a:t>werk</a:t>
            </a:r>
            <a:r>
              <a:rPr lang="en-US" dirty="0"/>
              <a:t>- </a:t>
            </a:r>
            <a:r>
              <a:rPr lang="en-US" dirty="0" err="1"/>
              <a:t>en</a:t>
            </a:r>
            <a:r>
              <a:rPr lang="en-US" dirty="0"/>
              <a:t> </a:t>
            </a:r>
            <a:r>
              <a:rPr lang="en-US" dirty="0" err="1"/>
              <a:t>leerstraffen</a:t>
            </a:r>
            <a:r>
              <a:rPr lang="en-US" dirty="0"/>
              <a:t>, maar </a:t>
            </a:r>
            <a:r>
              <a:rPr lang="en-US" dirty="0" err="1"/>
              <a:t>wel</a:t>
            </a:r>
            <a:r>
              <a:rPr lang="en-US" dirty="0"/>
              <a:t> </a:t>
            </a:r>
            <a:r>
              <a:rPr lang="en-US" dirty="0" err="1"/>
              <a:t>thuis</a:t>
            </a:r>
            <a:r>
              <a:rPr lang="en-US" dirty="0"/>
              <a:t> </a:t>
            </a:r>
            <a:r>
              <a:rPr lang="en-US" dirty="0" err="1"/>
              <a:t>leven</a:t>
            </a:r>
            <a:r>
              <a:rPr lang="en-US" dirty="0"/>
              <a:t> met je </a:t>
            </a:r>
            <a:r>
              <a:rPr lang="en-US" dirty="0" err="1"/>
              <a:t>bindingen</a:t>
            </a:r>
            <a:r>
              <a:rPr lang="en-US" dirty="0"/>
              <a:t>)</a:t>
            </a:r>
          </a:p>
          <a:p>
            <a:pPr>
              <a:buFontTx/>
              <a:buChar char="-"/>
            </a:pPr>
            <a:r>
              <a:rPr lang="en-US" dirty="0" err="1"/>
              <a:t>Elektronisch</a:t>
            </a:r>
            <a:r>
              <a:rPr lang="en-US" dirty="0"/>
              <a:t> </a:t>
            </a:r>
            <a:r>
              <a:rPr lang="en-US" dirty="0" err="1"/>
              <a:t>toezicht</a:t>
            </a:r>
            <a:r>
              <a:rPr lang="en-US" dirty="0"/>
              <a:t> (</a:t>
            </a:r>
            <a:r>
              <a:rPr lang="en-US" dirty="0" err="1"/>
              <a:t>enkelband</a:t>
            </a:r>
            <a:r>
              <a:rPr lang="en-US" dirty="0"/>
              <a:t>, maar </a:t>
            </a:r>
            <a:r>
              <a:rPr lang="en-US" dirty="0" err="1"/>
              <a:t>wel</a:t>
            </a:r>
            <a:r>
              <a:rPr lang="en-US" dirty="0"/>
              <a:t> </a:t>
            </a:r>
            <a:r>
              <a:rPr lang="en-US" dirty="0" err="1"/>
              <a:t>thuis</a:t>
            </a:r>
            <a:r>
              <a:rPr lang="en-US" dirty="0"/>
              <a:t> </a:t>
            </a:r>
            <a:r>
              <a:rPr lang="en-US" dirty="0" err="1"/>
              <a:t>leven</a:t>
            </a:r>
            <a:r>
              <a:rPr lang="en-US" dirty="0"/>
              <a:t> met je </a:t>
            </a:r>
            <a:r>
              <a:rPr lang="en-US" dirty="0" err="1"/>
              <a:t>bindingen</a:t>
            </a:r>
            <a:r>
              <a:rPr lang="en-US" dirty="0"/>
              <a:t>)</a:t>
            </a:r>
            <a:endParaRPr lang="nl-NL" dirty="0"/>
          </a:p>
        </p:txBody>
      </p:sp>
    </p:spTree>
    <p:extLst>
      <p:ext uri="{BB962C8B-B14F-4D97-AF65-F5344CB8AC3E}">
        <p14:creationId xmlns:p14="http://schemas.microsoft.com/office/powerpoint/2010/main" val="194850919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78A8C15-CC88-45EA-95AC-3655FB5B6FA2}"/>
              </a:ext>
            </a:extLst>
          </p:cNvPr>
          <p:cNvSpPr>
            <a:spLocks noGrp="1"/>
          </p:cNvSpPr>
          <p:nvPr>
            <p:ph type="title"/>
          </p:nvPr>
        </p:nvSpPr>
        <p:spPr/>
        <p:txBody>
          <a:bodyPr/>
          <a:lstStyle/>
          <a:p>
            <a:r>
              <a:rPr lang="en-US" dirty="0" err="1"/>
              <a:t>Bindingstheorie</a:t>
            </a:r>
            <a:r>
              <a:rPr lang="en-US" dirty="0"/>
              <a:t>, </a:t>
            </a:r>
            <a:r>
              <a:rPr lang="en-US" dirty="0" err="1"/>
              <a:t>straffen</a:t>
            </a:r>
            <a:r>
              <a:rPr lang="en-US" dirty="0"/>
              <a:t> </a:t>
            </a:r>
            <a:r>
              <a:rPr lang="en-US" dirty="0" err="1"/>
              <a:t>en</a:t>
            </a:r>
            <a:r>
              <a:rPr lang="en-US" dirty="0"/>
              <a:t> </a:t>
            </a:r>
            <a:r>
              <a:rPr lang="en-US" dirty="0" err="1"/>
              <a:t>doelen</a:t>
            </a:r>
            <a:r>
              <a:rPr lang="en-US" dirty="0"/>
              <a:t> van </a:t>
            </a:r>
            <a:r>
              <a:rPr lang="en-US" dirty="0" err="1"/>
              <a:t>straffen</a:t>
            </a:r>
            <a:endParaRPr lang="nl-NL" dirty="0"/>
          </a:p>
        </p:txBody>
      </p:sp>
      <p:sp>
        <p:nvSpPr>
          <p:cNvPr id="3" name="Tijdelijke aanduiding voor inhoud 2">
            <a:extLst>
              <a:ext uri="{FF2B5EF4-FFF2-40B4-BE49-F238E27FC236}">
                <a16:creationId xmlns:a16="http://schemas.microsoft.com/office/drawing/2014/main" id="{4F50A019-510C-B6F9-F1BA-75A9EE37ED0C}"/>
              </a:ext>
            </a:extLst>
          </p:cNvPr>
          <p:cNvSpPr>
            <a:spLocks noGrp="1"/>
          </p:cNvSpPr>
          <p:nvPr>
            <p:ph idx="1"/>
          </p:nvPr>
        </p:nvSpPr>
        <p:spPr/>
        <p:txBody>
          <a:bodyPr>
            <a:normAutofit fontScale="77500" lnSpcReduction="20000"/>
          </a:bodyPr>
          <a:lstStyle/>
          <a:p>
            <a:pPr marL="0" indent="0">
              <a:buNone/>
            </a:pPr>
            <a:r>
              <a:rPr lang="en-US" dirty="0" err="1"/>
              <a:t>Bindingstheorie</a:t>
            </a:r>
            <a:r>
              <a:rPr lang="en-US" dirty="0"/>
              <a:t> versus </a:t>
            </a:r>
            <a:r>
              <a:rPr lang="en-US" dirty="0" err="1"/>
              <a:t>straffen</a:t>
            </a:r>
            <a:r>
              <a:rPr lang="en-US" dirty="0"/>
              <a:t> </a:t>
            </a:r>
            <a:r>
              <a:rPr lang="en-US" dirty="0" err="1"/>
              <a:t>criminelen</a:t>
            </a:r>
            <a:r>
              <a:rPr lang="en-US" dirty="0"/>
              <a:t> </a:t>
            </a:r>
            <a:r>
              <a:rPr lang="en-US" dirty="0" err="1"/>
              <a:t>en</a:t>
            </a:r>
            <a:r>
              <a:rPr lang="en-US" dirty="0"/>
              <a:t> de </a:t>
            </a:r>
            <a:r>
              <a:rPr lang="en-US" dirty="0" err="1"/>
              <a:t>doelen</a:t>
            </a:r>
            <a:r>
              <a:rPr lang="en-US" dirty="0"/>
              <a:t> van </a:t>
            </a:r>
            <a:r>
              <a:rPr lang="en-US" dirty="0" err="1"/>
              <a:t>straffen</a:t>
            </a:r>
            <a:r>
              <a:rPr lang="en-US" dirty="0"/>
              <a:t>:</a:t>
            </a:r>
          </a:p>
          <a:p>
            <a:pPr marL="0" indent="0">
              <a:buNone/>
            </a:pPr>
            <a:endParaRPr lang="en-US" dirty="0"/>
          </a:p>
          <a:p>
            <a:pPr>
              <a:buFontTx/>
              <a:buChar char="-"/>
            </a:pPr>
            <a:r>
              <a:rPr lang="en-US" dirty="0" err="1"/>
              <a:t>Werk</a:t>
            </a:r>
            <a:r>
              <a:rPr lang="en-US" dirty="0"/>
              <a:t>- </a:t>
            </a:r>
            <a:r>
              <a:rPr lang="en-US" dirty="0" err="1"/>
              <a:t>en</a:t>
            </a:r>
            <a:r>
              <a:rPr lang="en-US" dirty="0"/>
              <a:t> </a:t>
            </a:r>
            <a:r>
              <a:rPr lang="en-US" dirty="0" err="1"/>
              <a:t>leerstraffen</a:t>
            </a:r>
            <a:r>
              <a:rPr lang="en-US" dirty="0"/>
              <a:t> </a:t>
            </a:r>
            <a:r>
              <a:rPr lang="en-US" dirty="0" err="1"/>
              <a:t>leiden</a:t>
            </a:r>
            <a:r>
              <a:rPr lang="en-US" dirty="0"/>
              <a:t> tot </a:t>
            </a:r>
            <a:r>
              <a:rPr lang="en-US" dirty="0" err="1"/>
              <a:t>resocialisatie</a:t>
            </a:r>
            <a:r>
              <a:rPr lang="en-US" dirty="0"/>
              <a:t>;</a:t>
            </a:r>
          </a:p>
          <a:p>
            <a:pPr>
              <a:buFontTx/>
              <a:buChar char="-"/>
            </a:pPr>
            <a:r>
              <a:rPr lang="en-US" dirty="0" err="1"/>
              <a:t>Werk</a:t>
            </a:r>
            <a:r>
              <a:rPr lang="en-US" dirty="0"/>
              <a:t>- </a:t>
            </a:r>
            <a:r>
              <a:rPr lang="en-US" dirty="0" err="1"/>
              <a:t>en</a:t>
            </a:r>
            <a:r>
              <a:rPr lang="en-US" dirty="0"/>
              <a:t> </a:t>
            </a:r>
            <a:r>
              <a:rPr lang="en-US" dirty="0" err="1"/>
              <a:t>leerstraffen</a:t>
            </a:r>
            <a:r>
              <a:rPr lang="en-US" dirty="0"/>
              <a:t> </a:t>
            </a:r>
            <a:r>
              <a:rPr lang="en-US" dirty="0" err="1"/>
              <a:t>leiden</a:t>
            </a:r>
            <a:r>
              <a:rPr lang="en-US" dirty="0"/>
              <a:t> tot </a:t>
            </a:r>
            <a:r>
              <a:rPr lang="en-US" dirty="0" err="1"/>
              <a:t>speciale</a:t>
            </a:r>
            <a:r>
              <a:rPr lang="en-US" dirty="0"/>
              <a:t> preventive:</a:t>
            </a:r>
          </a:p>
          <a:p>
            <a:pPr>
              <a:buFontTx/>
              <a:buChar char="-"/>
            </a:pPr>
            <a:r>
              <a:rPr lang="en-US" dirty="0" err="1"/>
              <a:t>Elektronisch</a:t>
            </a:r>
            <a:r>
              <a:rPr lang="en-US" dirty="0"/>
              <a:t> </a:t>
            </a:r>
            <a:r>
              <a:rPr lang="en-US" dirty="0" err="1"/>
              <a:t>toezicht</a:t>
            </a:r>
            <a:r>
              <a:rPr lang="en-US" dirty="0"/>
              <a:t> </a:t>
            </a:r>
            <a:r>
              <a:rPr lang="en-US" dirty="0" err="1"/>
              <a:t>leidt</a:t>
            </a:r>
            <a:r>
              <a:rPr lang="en-US" dirty="0"/>
              <a:t> tot </a:t>
            </a:r>
            <a:r>
              <a:rPr lang="en-US" dirty="0" err="1"/>
              <a:t>beveiligen</a:t>
            </a:r>
            <a:r>
              <a:rPr lang="en-US" dirty="0"/>
              <a:t> van de </a:t>
            </a:r>
            <a:r>
              <a:rPr lang="en-US" dirty="0" err="1"/>
              <a:t>samenleving</a:t>
            </a:r>
            <a:r>
              <a:rPr lang="en-US" dirty="0"/>
              <a:t>;</a:t>
            </a:r>
          </a:p>
          <a:p>
            <a:pPr>
              <a:buFontTx/>
              <a:buChar char="-"/>
            </a:pPr>
            <a:r>
              <a:rPr lang="en-US" dirty="0" err="1"/>
              <a:t>Werk</a:t>
            </a:r>
            <a:r>
              <a:rPr lang="en-US" dirty="0"/>
              <a:t>- </a:t>
            </a:r>
            <a:r>
              <a:rPr lang="en-US" dirty="0" err="1"/>
              <a:t>en</a:t>
            </a:r>
            <a:r>
              <a:rPr lang="en-US" dirty="0"/>
              <a:t> </a:t>
            </a:r>
            <a:r>
              <a:rPr lang="en-US" dirty="0" err="1"/>
              <a:t>leerstraffen</a:t>
            </a:r>
            <a:r>
              <a:rPr lang="en-US" dirty="0"/>
              <a:t> </a:t>
            </a:r>
            <a:r>
              <a:rPr lang="en-US" dirty="0" err="1"/>
              <a:t>leiden</a:t>
            </a:r>
            <a:r>
              <a:rPr lang="en-US" dirty="0"/>
              <a:t> (</a:t>
            </a:r>
            <a:r>
              <a:rPr lang="en-US" dirty="0" err="1"/>
              <a:t>deels</a:t>
            </a:r>
            <a:r>
              <a:rPr lang="en-US" dirty="0"/>
              <a:t>) tot </a:t>
            </a:r>
            <a:r>
              <a:rPr lang="en-US" dirty="0" err="1"/>
              <a:t>vergelding</a:t>
            </a:r>
            <a:r>
              <a:rPr lang="en-US" dirty="0"/>
              <a:t>.</a:t>
            </a:r>
          </a:p>
          <a:p>
            <a:pPr marL="0" indent="0">
              <a:buNone/>
            </a:pPr>
            <a:endParaRPr lang="en-US" dirty="0"/>
          </a:p>
          <a:p>
            <a:pPr marL="0" indent="0">
              <a:buNone/>
            </a:pPr>
            <a:r>
              <a:rPr lang="en-US" dirty="0" err="1"/>
              <a:t>Echter</a:t>
            </a:r>
            <a:r>
              <a:rPr lang="en-US" dirty="0"/>
              <a:t>, </a:t>
            </a:r>
            <a:r>
              <a:rPr lang="en-US" dirty="0" err="1"/>
              <a:t>Werk</a:t>
            </a:r>
            <a:r>
              <a:rPr lang="en-US" dirty="0"/>
              <a:t>- </a:t>
            </a:r>
            <a:r>
              <a:rPr lang="en-US" dirty="0" err="1"/>
              <a:t>en</a:t>
            </a:r>
            <a:r>
              <a:rPr lang="en-US" dirty="0"/>
              <a:t> </a:t>
            </a:r>
            <a:r>
              <a:rPr lang="en-US" dirty="0" err="1"/>
              <a:t>leerstraffen</a:t>
            </a:r>
            <a:r>
              <a:rPr lang="en-US" dirty="0"/>
              <a:t> </a:t>
            </a:r>
            <a:r>
              <a:rPr lang="en-US" dirty="0" err="1"/>
              <a:t>zorgen</a:t>
            </a:r>
            <a:r>
              <a:rPr lang="en-US" dirty="0"/>
              <a:t> </a:t>
            </a:r>
            <a:r>
              <a:rPr lang="en-US" dirty="0" err="1"/>
              <a:t>niet</a:t>
            </a:r>
            <a:r>
              <a:rPr lang="en-US" dirty="0"/>
              <a:t> </a:t>
            </a:r>
            <a:r>
              <a:rPr lang="en-US" dirty="0" err="1"/>
              <a:t>voor</a:t>
            </a:r>
            <a:r>
              <a:rPr lang="en-US" dirty="0"/>
              <a:t>:</a:t>
            </a:r>
          </a:p>
          <a:p>
            <a:pPr>
              <a:buFontTx/>
              <a:buChar char="-"/>
            </a:pPr>
            <a:r>
              <a:rPr lang="en-US" dirty="0" err="1"/>
              <a:t>genoegdoening</a:t>
            </a:r>
            <a:r>
              <a:rPr lang="en-US" dirty="0"/>
              <a:t> </a:t>
            </a:r>
            <a:r>
              <a:rPr lang="en-US" dirty="0" err="1"/>
              <a:t>aan</a:t>
            </a:r>
            <a:r>
              <a:rPr lang="en-US" dirty="0"/>
              <a:t> het </a:t>
            </a:r>
            <a:r>
              <a:rPr lang="en-US" dirty="0" err="1"/>
              <a:t>slachtoffer</a:t>
            </a:r>
            <a:r>
              <a:rPr lang="en-US" dirty="0"/>
              <a:t>;</a:t>
            </a:r>
          </a:p>
          <a:p>
            <a:pPr>
              <a:buFontTx/>
              <a:buChar char="-"/>
            </a:pPr>
            <a:r>
              <a:rPr lang="en-US" dirty="0" err="1"/>
              <a:t>Generale</a:t>
            </a:r>
            <a:r>
              <a:rPr lang="en-US" dirty="0"/>
              <a:t> preventive;</a:t>
            </a:r>
          </a:p>
          <a:p>
            <a:pPr>
              <a:buFontTx/>
              <a:buChar char="-"/>
            </a:pPr>
            <a:r>
              <a:rPr lang="en-US" dirty="0" err="1"/>
              <a:t>Handhaving</a:t>
            </a:r>
            <a:r>
              <a:rPr lang="en-US" dirty="0"/>
              <a:t> van de </a:t>
            </a:r>
            <a:r>
              <a:rPr lang="en-US" dirty="0" err="1"/>
              <a:t>rechtsorde</a:t>
            </a:r>
            <a:r>
              <a:rPr lang="en-US" dirty="0"/>
              <a:t> (</a:t>
            </a:r>
            <a:r>
              <a:rPr lang="en-US" dirty="0" err="1"/>
              <a:t>bv</a:t>
            </a:r>
            <a:r>
              <a:rPr lang="en-US" dirty="0"/>
              <a:t>. </a:t>
            </a:r>
            <a:r>
              <a:rPr lang="en-US" dirty="0" err="1"/>
              <a:t>Gevangenisstraf</a:t>
            </a:r>
            <a:r>
              <a:rPr lang="en-US" dirty="0"/>
              <a:t>) </a:t>
            </a:r>
            <a:r>
              <a:rPr lang="en-US" dirty="0" err="1"/>
              <a:t>en</a:t>
            </a:r>
            <a:r>
              <a:rPr lang="en-US" dirty="0"/>
              <a:t> </a:t>
            </a:r>
            <a:r>
              <a:rPr lang="en-US" dirty="0" err="1"/>
              <a:t>voorkomen</a:t>
            </a:r>
            <a:r>
              <a:rPr lang="en-US" dirty="0"/>
              <a:t> van </a:t>
            </a:r>
            <a:r>
              <a:rPr lang="en-US" dirty="0" err="1"/>
              <a:t>eigenrichting</a:t>
            </a:r>
            <a:r>
              <a:rPr lang="en-US" dirty="0"/>
              <a:t> (</a:t>
            </a:r>
            <a:r>
              <a:rPr lang="en-US" dirty="0" err="1"/>
              <a:t>voorkomen</a:t>
            </a:r>
            <a:r>
              <a:rPr lang="en-US" dirty="0"/>
              <a:t> </a:t>
            </a:r>
            <a:r>
              <a:rPr lang="en-US" dirty="0" err="1"/>
              <a:t>dat</a:t>
            </a:r>
            <a:r>
              <a:rPr lang="en-US" dirty="0"/>
              <a:t> </a:t>
            </a:r>
            <a:r>
              <a:rPr lang="en-US" dirty="0" err="1"/>
              <a:t>mensen</a:t>
            </a:r>
            <a:r>
              <a:rPr lang="en-US" dirty="0"/>
              <a:t> het </a:t>
            </a:r>
            <a:r>
              <a:rPr lang="en-US" dirty="0" err="1"/>
              <a:t>recht</a:t>
            </a:r>
            <a:r>
              <a:rPr lang="en-US" dirty="0"/>
              <a:t> in eigen hand </a:t>
            </a:r>
            <a:r>
              <a:rPr lang="en-US" dirty="0" err="1"/>
              <a:t>nemen</a:t>
            </a:r>
            <a:r>
              <a:rPr lang="en-US" dirty="0"/>
              <a:t> </a:t>
            </a:r>
            <a:r>
              <a:rPr lang="en-US" dirty="0" err="1"/>
              <a:t>en</a:t>
            </a:r>
            <a:r>
              <a:rPr lang="en-US" dirty="0"/>
              <a:t> </a:t>
            </a:r>
            <a:r>
              <a:rPr lang="en-US" dirty="0" err="1"/>
              <a:t>overgaan</a:t>
            </a:r>
            <a:r>
              <a:rPr lang="en-US" dirty="0"/>
              <a:t> tot </a:t>
            </a:r>
            <a:r>
              <a:rPr lang="en-US" dirty="0" err="1"/>
              <a:t>wraakacties</a:t>
            </a:r>
            <a:r>
              <a:rPr lang="en-US" dirty="0"/>
              <a:t>)</a:t>
            </a:r>
          </a:p>
        </p:txBody>
      </p:sp>
    </p:spTree>
    <p:extLst>
      <p:ext uri="{BB962C8B-B14F-4D97-AF65-F5344CB8AC3E}">
        <p14:creationId xmlns:p14="http://schemas.microsoft.com/office/powerpoint/2010/main" val="425242783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96298CE-9A1B-D74D-1859-9A7746A13102}"/>
              </a:ext>
            </a:extLst>
          </p:cNvPr>
          <p:cNvSpPr>
            <a:spLocks noGrp="1"/>
          </p:cNvSpPr>
          <p:nvPr>
            <p:ph type="title"/>
          </p:nvPr>
        </p:nvSpPr>
        <p:spPr/>
        <p:txBody>
          <a:bodyPr/>
          <a:lstStyle/>
          <a:p>
            <a:r>
              <a:rPr lang="en-US" dirty="0"/>
              <a:t>Binding H4.4: </a:t>
            </a:r>
            <a:r>
              <a:rPr lang="en-US" dirty="0" err="1"/>
              <a:t>Sociologische</a:t>
            </a:r>
            <a:r>
              <a:rPr lang="en-US" dirty="0"/>
              <a:t> </a:t>
            </a:r>
            <a:r>
              <a:rPr lang="en-US" dirty="0" err="1"/>
              <a:t>theorieën</a:t>
            </a:r>
            <a:endParaRPr lang="nl-NL" dirty="0"/>
          </a:p>
        </p:txBody>
      </p:sp>
      <p:sp>
        <p:nvSpPr>
          <p:cNvPr id="3" name="Tijdelijke aanduiding voor inhoud 2">
            <a:extLst>
              <a:ext uri="{FF2B5EF4-FFF2-40B4-BE49-F238E27FC236}">
                <a16:creationId xmlns:a16="http://schemas.microsoft.com/office/drawing/2014/main" id="{B12E6E08-43B3-4881-B663-144DA68C9CA9}"/>
              </a:ext>
            </a:extLst>
          </p:cNvPr>
          <p:cNvSpPr>
            <a:spLocks noGrp="1"/>
          </p:cNvSpPr>
          <p:nvPr>
            <p:ph idx="1"/>
          </p:nvPr>
        </p:nvSpPr>
        <p:spPr/>
        <p:txBody>
          <a:bodyPr/>
          <a:lstStyle/>
          <a:p>
            <a:pPr marL="0" indent="0">
              <a:buNone/>
            </a:pPr>
            <a:r>
              <a:rPr lang="en-US" dirty="0" err="1"/>
              <a:t>Sociologische</a:t>
            </a:r>
            <a:r>
              <a:rPr lang="en-US" dirty="0"/>
              <a:t> </a:t>
            </a:r>
            <a:r>
              <a:rPr lang="en-US" dirty="0" err="1"/>
              <a:t>theorieën</a:t>
            </a:r>
            <a:r>
              <a:rPr lang="en-US" dirty="0"/>
              <a:t>:</a:t>
            </a:r>
            <a:br>
              <a:rPr lang="en-US" dirty="0"/>
            </a:br>
            <a:r>
              <a:rPr lang="en-US" dirty="0" err="1"/>
              <a:t>vormen</a:t>
            </a:r>
            <a:r>
              <a:rPr lang="en-US" dirty="0"/>
              <a:t> </a:t>
            </a:r>
            <a:r>
              <a:rPr lang="en-US" dirty="0" err="1"/>
              <a:t>bredere</a:t>
            </a:r>
            <a:r>
              <a:rPr lang="en-US" dirty="0"/>
              <a:t> </a:t>
            </a:r>
            <a:r>
              <a:rPr lang="en-US" dirty="0" err="1"/>
              <a:t>benaderingen</a:t>
            </a:r>
            <a:r>
              <a:rPr lang="en-US" dirty="0"/>
              <a:t> die </a:t>
            </a:r>
            <a:r>
              <a:rPr lang="en-US" dirty="0" err="1"/>
              <a:t>verklaringen</a:t>
            </a:r>
            <a:r>
              <a:rPr lang="en-US" dirty="0"/>
              <a:t> </a:t>
            </a:r>
            <a:r>
              <a:rPr lang="en-US" dirty="0" err="1"/>
              <a:t>zoeken</a:t>
            </a:r>
            <a:r>
              <a:rPr lang="en-US" dirty="0"/>
              <a:t> in de </a:t>
            </a:r>
            <a:r>
              <a:rPr lang="en-US" dirty="0" err="1"/>
              <a:t>cultuur</a:t>
            </a:r>
            <a:r>
              <a:rPr lang="en-US" dirty="0"/>
              <a:t> </a:t>
            </a:r>
            <a:r>
              <a:rPr lang="en-US" dirty="0" err="1"/>
              <a:t>en</a:t>
            </a:r>
            <a:r>
              <a:rPr lang="en-US" dirty="0"/>
              <a:t> </a:t>
            </a:r>
            <a:r>
              <a:rPr lang="en-US" dirty="0" err="1"/>
              <a:t>subculturen</a:t>
            </a:r>
            <a:r>
              <a:rPr lang="en-US" dirty="0"/>
              <a:t> van de </a:t>
            </a:r>
            <a:r>
              <a:rPr lang="en-US" dirty="0" err="1"/>
              <a:t>samenleving</a:t>
            </a:r>
            <a:r>
              <a:rPr lang="en-US" dirty="0"/>
              <a:t>.</a:t>
            </a:r>
          </a:p>
          <a:p>
            <a:pPr marL="0" indent="0">
              <a:buNone/>
            </a:pPr>
            <a:r>
              <a:rPr lang="en-US" dirty="0"/>
              <a:t>De </a:t>
            </a:r>
            <a:r>
              <a:rPr lang="en-US" dirty="0" err="1"/>
              <a:t>volgende</a:t>
            </a:r>
            <a:r>
              <a:rPr lang="en-US" dirty="0"/>
              <a:t> </a:t>
            </a:r>
            <a:r>
              <a:rPr lang="en-US" dirty="0" err="1"/>
              <a:t>sociologische</a:t>
            </a:r>
            <a:r>
              <a:rPr lang="en-US" dirty="0"/>
              <a:t> </a:t>
            </a:r>
            <a:r>
              <a:rPr lang="en-US" dirty="0" err="1"/>
              <a:t>theorieën</a:t>
            </a:r>
            <a:r>
              <a:rPr lang="en-US" dirty="0"/>
              <a:t> </a:t>
            </a:r>
            <a:r>
              <a:rPr lang="en-US" dirty="0" err="1"/>
              <a:t>worden</a:t>
            </a:r>
            <a:r>
              <a:rPr lang="en-US" dirty="0"/>
              <a:t> in H4.4 </a:t>
            </a:r>
            <a:r>
              <a:rPr lang="en-US" dirty="0" err="1"/>
              <a:t>behandeld</a:t>
            </a:r>
            <a:r>
              <a:rPr lang="en-US" dirty="0"/>
              <a:t>:</a:t>
            </a:r>
          </a:p>
          <a:p>
            <a:pPr marL="0" indent="0">
              <a:buNone/>
            </a:pPr>
            <a:endParaRPr lang="en-US" dirty="0"/>
          </a:p>
          <a:p>
            <a:pPr>
              <a:buFontTx/>
              <a:buChar char="-"/>
            </a:pPr>
            <a:r>
              <a:rPr lang="en-US" dirty="0" err="1"/>
              <a:t>Bindingstheorie</a:t>
            </a:r>
            <a:r>
              <a:rPr lang="en-US" dirty="0"/>
              <a:t>, </a:t>
            </a:r>
            <a:r>
              <a:rPr lang="en-US" dirty="0" err="1"/>
              <a:t>ook</a:t>
            </a:r>
            <a:r>
              <a:rPr lang="en-US" dirty="0"/>
              <a:t> </a:t>
            </a:r>
            <a:r>
              <a:rPr lang="en-US" dirty="0" err="1"/>
              <a:t>wel</a:t>
            </a:r>
            <a:r>
              <a:rPr lang="en-US" dirty="0"/>
              <a:t> ‘ </a:t>
            </a:r>
            <a:r>
              <a:rPr lang="en-US" dirty="0" err="1"/>
              <a:t>integratietheorie</a:t>
            </a:r>
            <a:r>
              <a:rPr lang="en-US" dirty="0"/>
              <a:t>’ </a:t>
            </a:r>
            <a:r>
              <a:rPr lang="en-US" dirty="0" err="1"/>
              <a:t>genoemd</a:t>
            </a:r>
            <a:r>
              <a:rPr lang="en-US" dirty="0"/>
              <a:t>;</a:t>
            </a:r>
          </a:p>
          <a:p>
            <a:pPr>
              <a:buFontTx/>
              <a:buChar char="-"/>
            </a:pPr>
            <a:r>
              <a:rPr lang="en-US" b="1" dirty="0" err="1"/>
              <a:t>Anomietheorie</a:t>
            </a:r>
            <a:r>
              <a:rPr lang="en-US" dirty="0"/>
              <a:t>;</a:t>
            </a:r>
          </a:p>
          <a:p>
            <a:pPr marL="0" indent="0">
              <a:buNone/>
            </a:pPr>
            <a:endParaRPr lang="nl-NL" dirty="0"/>
          </a:p>
        </p:txBody>
      </p:sp>
    </p:spTree>
    <p:extLst>
      <p:ext uri="{BB962C8B-B14F-4D97-AF65-F5344CB8AC3E}">
        <p14:creationId xmlns:p14="http://schemas.microsoft.com/office/powerpoint/2010/main" val="371590921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700EB9D-0AAC-1F89-C443-F2D6D93FBF3F}"/>
              </a:ext>
            </a:extLst>
          </p:cNvPr>
          <p:cNvSpPr>
            <a:spLocks noGrp="1"/>
          </p:cNvSpPr>
          <p:nvPr>
            <p:ph type="title"/>
          </p:nvPr>
        </p:nvSpPr>
        <p:spPr/>
        <p:txBody>
          <a:bodyPr/>
          <a:lstStyle/>
          <a:p>
            <a:r>
              <a:rPr lang="en-US" dirty="0"/>
              <a:t>De </a:t>
            </a:r>
            <a:r>
              <a:rPr lang="en-US" dirty="0" err="1"/>
              <a:t>anomietheorie</a:t>
            </a:r>
            <a:endParaRPr lang="nl-NL" dirty="0"/>
          </a:p>
        </p:txBody>
      </p:sp>
      <p:sp>
        <p:nvSpPr>
          <p:cNvPr id="3" name="Tijdelijke aanduiding voor inhoud 2">
            <a:extLst>
              <a:ext uri="{FF2B5EF4-FFF2-40B4-BE49-F238E27FC236}">
                <a16:creationId xmlns:a16="http://schemas.microsoft.com/office/drawing/2014/main" id="{C7BE51DB-E422-DFAE-FA39-13815F9EAC83}"/>
              </a:ext>
            </a:extLst>
          </p:cNvPr>
          <p:cNvSpPr>
            <a:spLocks noGrp="1"/>
          </p:cNvSpPr>
          <p:nvPr>
            <p:ph idx="1"/>
          </p:nvPr>
        </p:nvSpPr>
        <p:spPr/>
        <p:txBody>
          <a:bodyPr/>
          <a:lstStyle/>
          <a:p>
            <a:pPr marL="0" indent="0">
              <a:buNone/>
            </a:pPr>
            <a:r>
              <a:rPr lang="en-US" dirty="0"/>
              <a:t>De </a:t>
            </a:r>
            <a:r>
              <a:rPr lang="en-US" dirty="0" err="1"/>
              <a:t>anomietheorie</a:t>
            </a:r>
            <a:r>
              <a:rPr lang="en-US" dirty="0"/>
              <a:t> (van Merton) </a:t>
            </a:r>
            <a:r>
              <a:rPr lang="en-US" dirty="0" err="1"/>
              <a:t>probeert</a:t>
            </a:r>
            <a:r>
              <a:rPr lang="en-US" dirty="0"/>
              <a:t> het </a:t>
            </a:r>
            <a:r>
              <a:rPr lang="en-US" dirty="0" err="1"/>
              <a:t>verschil</a:t>
            </a:r>
            <a:r>
              <a:rPr lang="en-US" dirty="0"/>
              <a:t> in </a:t>
            </a:r>
            <a:r>
              <a:rPr lang="en-US" dirty="0" err="1"/>
              <a:t>criminaliteit</a:t>
            </a:r>
            <a:r>
              <a:rPr lang="en-US" dirty="0"/>
              <a:t> of </a:t>
            </a:r>
            <a:r>
              <a:rPr lang="en-US" dirty="0" err="1"/>
              <a:t>afwijkend</a:t>
            </a:r>
            <a:r>
              <a:rPr lang="en-US" dirty="0"/>
              <a:t> </a:t>
            </a:r>
            <a:r>
              <a:rPr lang="en-US" dirty="0" err="1"/>
              <a:t>gedrag</a:t>
            </a:r>
            <a:r>
              <a:rPr lang="en-US" dirty="0"/>
              <a:t> </a:t>
            </a:r>
            <a:r>
              <a:rPr lang="en-US" dirty="0" err="1"/>
              <a:t>tussen</a:t>
            </a:r>
            <a:r>
              <a:rPr lang="en-US" dirty="0"/>
              <a:t> </a:t>
            </a:r>
            <a:r>
              <a:rPr lang="en-US" dirty="0" err="1"/>
              <a:t>verschillende</a:t>
            </a:r>
            <a:r>
              <a:rPr lang="en-US" dirty="0"/>
              <a:t> </a:t>
            </a:r>
            <a:r>
              <a:rPr lang="en-US" dirty="0" err="1"/>
              <a:t>samenlevingen</a:t>
            </a:r>
            <a:r>
              <a:rPr lang="en-US" dirty="0"/>
              <a:t> </a:t>
            </a:r>
            <a:r>
              <a:rPr lang="en-US" dirty="0" err="1"/>
              <a:t>te</a:t>
            </a:r>
            <a:r>
              <a:rPr lang="en-US" dirty="0"/>
              <a:t> </a:t>
            </a:r>
            <a:r>
              <a:rPr lang="en-US" dirty="0" err="1"/>
              <a:t>verklaren</a:t>
            </a:r>
            <a:r>
              <a:rPr lang="en-US" dirty="0"/>
              <a:t>.</a:t>
            </a:r>
          </a:p>
          <a:p>
            <a:pPr marL="0" indent="0">
              <a:buNone/>
            </a:pPr>
            <a:r>
              <a:rPr lang="en-US" dirty="0"/>
              <a:t>Anomie </a:t>
            </a:r>
            <a:r>
              <a:rPr lang="en-US" dirty="0" err="1"/>
              <a:t>staat</a:t>
            </a:r>
            <a:r>
              <a:rPr lang="en-US" dirty="0"/>
              <a:t> dan </a:t>
            </a:r>
            <a:r>
              <a:rPr lang="en-US" dirty="0" err="1"/>
              <a:t>voor</a:t>
            </a:r>
            <a:r>
              <a:rPr lang="en-US" dirty="0"/>
              <a:t> </a:t>
            </a:r>
            <a:r>
              <a:rPr lang="en-US" dirty="0" err="1"/>
              <a:t>een</a:t>
            </a:r>
            <a:r>
              <a:rPr lang="en-US" dirty="0"/>
              <a:t> </a:t>
            </a:r>
            <a:r>
              <a:rPr lang="en-US" dirty="0" err="1"/>
              <a:t>discrepantie</a:t>
            </a:r>
            <a:r>
              <a:rPr lang="en-US" dirty="0"/>
              <a:t> (</a:t>
            </a:r>
            <a:r>
              <a:rPr lang="en-US" dirty="0" err="1"/>
              <a:t>verschil</a:t>
            </a:r>
            <a:r>
              <a:rPr lang="en-US" dirty="0"/>
              <a:t>) of </a:t>
            </a:r>
            <a:r>
              <a:rPr lang="en-US" dirty="0" err="1"/>
              <a:t>botsing</a:t>
            </a:r>
            <a:r>
              <a:rPr lang="en-US" dirty="0"/>
              <a:t> </a:t>
            </a:r>
            <a:r>
              <a:rPr lang="en-US" dirty="0" err="1"/>
              <a:t>tussen</a:t>
            </a:r>
            <a:r>
              <a:rPr lang="en-US" dirty="0"/>
              <a:t> de </a:t>
            </a:r>
            <a:r>
              <a:rPr lang="en-US" dirty="0" err="1"/>
              <a:t>dominante</a:t>
            </a:r>
            <a:r>
              <a:rPr lang="en-US" dirty="0"/>
              <a:t> </a:t>
            </a:r>
            <a:r>
              <a:rPr lang="en-US" dirty="0" err="1"/>
              <a:t>ideologie</a:t>
            </a:r>
            <a:r>
              <a:rPr lang="en-US" dirty="0"/>
              <a:t> in </a:t>
            </a:r>
            <a:r>
              <a:rPr lang="en-US" dirty="0" err="1"/>
              <a:t>een</a:t>
            </a:r>
            <a:r>
              <a:rPr lang="en-US" dirty="0"/>
              <a:t> </a:t>
            </a:r>
            <a:r>
              <a:rPr lang="en-US" dirty="0" err="1"/>
              <a:t>samenleving</a:t>
            </a:r>
            <a:r>
              <a:rPr lang="en-US" dirty="0"/>
              <a:t> </a:t>
            </a:r>
            <a:r>
              <a:rPr lang="en-US" dirty="0" err="1"/>
              <a:t>en</a:t>
            </a:r>
            <a:r>
              <a:rPr lang="en-US" dirty="0"/>
              <a:t> de </a:t>
            </a:r>
            <a:r>
              <a:rPr lang="en-US" dirty="0" err="1"/>
              <a:t>levensdoelen</a:t>
            </a:r>
            <a:r>
              <a:rPr lang="en-US" dirty="0"/>
              <a:t> die </a:t>
            </a:r>
            <a:r>
              <a:rPr lang="en-US" dirty="0" err="1"/>
              <a:t>daardoor</a:t>
            </a:r>
            <a:r>
              <a:rPr lang="en-US" dirty="0"/>
              <a:t> </a:t>
            </a:r>
            <a:r>
              <a:rPr lang="en-US" dirty="0" err="1"/>
              <a:t>algemeen</a:t>
            </a:r>
            <a:r>
              <a:rPr lang="en-US" dirty="0"/>
              <a:t> </a:t>
            </a:r>
            <a:r>
              <a:rPr lang="en-US" dirty="0" err="1"/>
              <a:t>als</a:t>
            </a:r>
            <a:r>
              <a:rPr lang="en-US" dirty="0"/>
              <a:t> </a:t>
            </a:r>
            <a:r>
              <a:rPr lang="en-US" dirty="0" err="1"/>
              <a:t>zeer</a:t>
            </a:r>
            <a:r>
              <a:rPr lang="en-US" dirty="0"/>
              <a:t> </a:t>
            </a:r>
            <a:r>
              <a:rPr lang="en-US" dirty="0" err="1"/>
              <a:t>nastrevenswaardig</a:t>
            </a:r>
            <a:r>
              <a:rPr lang="en-US" dirty="0"/>
              <a:t> </a:t>
            </a:r>
            <a:r>
              <a:rPr lang="en-US" dirty="0" err="1"/>
              <a:t>worden</a:t>
            </a:r>
            <a:r>
              <a:rPr lang="en-US" dirty="0"/>
              <a:t> </a:t>
            </a:r>
            <a:r>
              <a:rPr lang="en-US" dirty="0" err="1"/>
              <a:t>gezien</a:t>
            </a:r>
            <a:r>
              <a:rPr lang="en-US" dirty="0"/>
              <a:t> </a:t>
            </a:r>
            <a:r>
              <a:rPr lang="en-US" dirty="0" err="1"/>
              <a:t>enerzijds</a:t>
            </a:r>
            <a:r>
              <a:rPr lang="en-US" dirty="0"/>
              <a:t>, </a:t>
            </a:r>
            <a:r>
              <a:rPr lang="en-US" dirty="0" err="1"/>
              <a:t>en</a:t>
            </a:r>
            <a:r>
              <a:rPr lang="en-US" dirty="0"/>
              <a:t> de </a:t>
            </a:r>
            <a:r>
              <a:rPr lang="en-US" dirty="0" err="1"/>
              <a:t>beschikbare</a:t>
            </a:r>
            <a:r>
              <a:rPr lang="en-US" dirty="0"/>
              <a:t> </a:t>
            </a:r>
            <a:r>
              <a:rPr lang="en-US" dirty="0" err="1"/>
              <a:t>middelen</a:t>
            </a:r>
            <a:r>
              <a:rPr lang="en-US" dirty="0"/>
              <a:t> om </a:t>
            </a:r>
            <a:r>
              <a:rPr lang="en-US" dirty="0" err="1"/>
              <a:t>deze</a:t>
            </a:r>
            <a:r>
              <a:rPr lang="en-US" dirty="0"/>
              <a:t> </a:t>
            </a:r>
            <a:r>
              <a:rPr lang="en-US" dirty="0" err="1"/>
              <a:t>doelen</a:t>
            </a:r>
            <a:r>
              <a:rPr lang="en-US" dirty="0"/>
              <a:t> op </a:t>
            </a:r>
            <a:r>
              <a:rPr lang="en-US" dirty="0" err="1"/>
              <a:t>legitieme</a:t>
            </a:r>
            <a:r>
              <a:rPr lang="en-US" dirty="0"/>
              <a:t> (</a:t>
            </a:r>
            <a:r>
              <a:rPr lang="en-US" dirty="0" err="1"/>
              <a:t>legale</a:t>
            </a:r>
            <a:r>
              <a:rPr lang="en-US" dirty="0"/>
              <a:t>) </a:t>
            </a:r>
            <a:r>
              <a:rPr lang="en-US" dirty="0" err="1"/>
              <a:t>en</a:t>
            </a:r>
            <a:r>
              <a:rPr lang="en-US" dirty="0"/>
              <a:t> social </a:t>
            </a:r>
            <a:r>
              <a:rPr lang="en-US" dirty="0" err="1"/>
              <a:t>aanvaardbare</a:t>
            </a:r>
            <a:r>
              <a:rPr lang="en-US" dirty="0"/>
              <a:t> </a:t>
            </a:r>
            <a:r>
              <a:rPr lang="en-US" dirty="0" err="1"/>
              <a:t>wijze</a:t>
            </a:r>
            <a:r>
              <a:rPr lang="en-US" dirty="0"/>
              <a:t> </a:t>
            </a:r>
            <a:r>
              <a:rPr lang="en-US" dirty="0" err="1"/>
              <a:t>te</a:t>
            </a:r>
            <a:r>
              <a:rPr lang="en-US" dirty="0"/>
              <a:t> </a:t>
            </a:r>
            <a:r>
              <a:rPr lang="en-US" dirty="0" err="1"/>
              <a:t>bereiken</a:t>
            </a:r>
            <a:r>
              <a:rPr lang="en-US" dirty="0"/>
              <a:t>.</a:t>
            </a:r>
            <a:endParaRPr lang="nl-NL" dirty="0"/>
          </a:p>
        </p:txBody>
      </p:sp>
    </p:spTree>
    <p:extLst>
      <p:ext uri="{BB962C8B-B14F-4D97-AF65-F5344CB8AC3E}">
        <p14:creationId xmlns:p14="http://schemas.microsoft.com/office/powerpoint/2010/main" val="5252391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2D1B6B8-076A-B1DE-8ACB-84831C37F8F9}"/>
              </a:ext>
            </a:extLst>
          </p:cNvPr>
          <p:cNvSpPr>
            <a:spLocks noGrp="1"/>
          </p:cNvSpPr>
          <p:nvPr>
            <p:ph type="title"/>
          </p:nvPr>
        </p:nvSpPr>
        <p:spPr/>
        <p:txBody>
          <a:bodyPr/>
          <a:lstStyle/>
          <a:p>
            <a:r>
              <a:rPr lang="en-US" dirty="0"/>
              <a:t>De </a:t>
            </a:r>
            <a:r>
              <a:rPr lang="en-US" dirty="0" err="1"/>
              <a:t>anomietheorie</a:t>
            </a:r>
            <a:r>
              <a:rPr lang="en-US" dirty="0"/>
              <a:t>, </a:t>
            </a:r>
            <a:r>
              <a:rPr lang="en-US" dirty="0" err="1"/>
              <a:t>verder</a:t>
            </a:r>
            <a:r>
              <a:rPr lang="en-US" dirty="0"/>
              <a:t> </a:t>
            </a:r>
            <a:r>
              <a:rPr lang="en-US" dirty="0" err="1"/>
              <a:t>uitgelegd</a:t>
            </a:r>
            <a:endParaRPr lang="nl-NL" dirty="0"/>
          </a:p>
        </p:txBody>
      </p:sp>
      <p:sp>
        <p:nvSpPr>
          <p:cNvPr id="3" name="Tijdelijke aanduiding voor inhoud 2">
            <a:extLst>
              <a:ext uri="{FF2B5EF4-FFF2-40B4-BE49-F238E27FC236}">
                <a16:creationId xmlns:a16="http://schemas.microsoft.com/office/drawing/2014/main" id="{4840E205-29CC-7BAF-2E9E-46B18A0BD775}"/>
              </a:ext>
            </a:extLst>
          </p:cNvPr>
          <p:cNvSpPr>
            <a:spLocks noGrp="1"/>
          </p:cNvSpPr>
          <p:nvPr>
            <p:ph idx="1"/>
          </p:nvPr>
        </p:nvSpPr>
        <p:spPr/>
        <p:txBody>
          <a:bodyPr>
            <a:normAutofit fontScale="85000" lnSpcReduction="10000"/>
          </a:bodyPr>
          <a:lstStyle/>
          <a:p>
            <a:pPr marL="0" indent="0">
              <a:buNone/>
            </a:pPr>
            <a:r>
              <a:rPr lang="en-US" dirty="0"/>
              <a:t>De </a:t>
            </a:r>
            <a:r>
              <a:rPr lang="en-US" dirty="0" err="1"/>
              <a:t>anomietheorie</a:t>
            </a:r>
            <a:r>
              <a:rPr lang="en-US" dirty="0"/>
              <a:t>:</a:t>
            </a:r>
          </a:p>
          <a:p>
            <a:pPr marL="0" indent="0">
              <a:buNone/>
            </a:pPr>
            <a:r>
              <a:rPr lang="nl-NL" sz="2400" dirty="0"/>
              <a:t>“ Als in een samenleving bv. Het idee van gelijke kansen bestaat en maatschappelijk succes als een belangrijke waarde wordt gezien, zullen mensen ernaar streven om dit te bereiken.</a:t>
            </a:r>
          </a:p>
          <a:p>
            <a:pPr marL="0" indent="0">
              <a:buNone/>
            </a:pPr>
            <a:r>
              <a:rPr lang="nl-NL" sz="2400" dirty="0"/>
              <a:t>↓</a:t>
            </a:r>
            <a:br>
              <a:rPr lang="nl-NL" sz="2400" dirty="0"/>
            </a:br>
            <a:r>
              <a:rPr lang="nl-NL" sz="2400" dirty="0"/>
              <a:t>Als (groepen) mensen in hun streven naar die levensdoelen worden geblokkeerd door bepaalde factoren zoals gebrek aan opleiding of discriminatie, kan die anomie (discrepantie) tussen ideologie en feitelijke kansen leiden tot onder andere crimineel gedrag om op die manier de levensdoelen wel te bereiken.</a:t>
            </a:r>
            <a:br>
              <a:rPr lang="nl-NL" sz="2400" dirty="0"/>
            </a:br>
            <a:r>
              <a:rPr lang="nl-NL" sz="2400" dirty="0"/>
              <a:t>↓</a:t>
            </a:r>
            <a:br>
              <a:rPr lang="nl-NL" sz="2400" dirty="0"/>
            </a:br>
            <a:r>
              <a:rPr lang="nl-NL" sz="2400" dirty="0"/>
              <a:t>Volgens </a:t>
            </a:r>
            <a:r>
              <a:rPr lang="nl-NL" sz="2400" dirty="0" err="1"/>
              <a:t>Merton</a:t>
            </a:r>
            <a:r>
              <a:rPr lang="nl-NL" sz="2400" dirty="0"/>
              <a:t> gaan mensen zich crimineel gedragen als zij geen gelegenheid hebben of zien om op reguliere (legale) wijze algemeen aanvaarde doelen, zoals maatschappelijk succes of welvaart te bereiken via opleiding, een baan, een eigen bedrijf en een bepaalde culturele achtergrond.</a:t>
            </a:r>
            <a:br>
              <a:rPr lang="en-US" sz="2400" dirty="0"/>
            </a:br>
            <a:r>
              <a:rPr lang="en-US" sz="2400" dirty="0"/>
              <a:t>↓</a:t>
            </a:r>
            <a:br>
              <a:rPr lang="en-US" sz="2400" dirty="0"/>
            </a:br>
            <a:r>
              <a:rPr lang="en-US" sz="2400" dirty="0" err="1"/>
              <a:t>Mensen</a:t>
            </a:r>
            <a:r>
              <a:rPr lang="en-US" sz="2400" dirty="0"/>
              <a:t> die het </a:t>
            </a:r>
            <a:r>
              <a:rPr lang="en-US" sz="2400" dirty="0" err="1"/>
              <a:t>doel</a:t>
            </a:r>
            <a:r>
              <a:rPr lang="en-US" sz="2400" dirty="0"/>
              <a:t> ‘ </a:t>
            </a:r>
            <a:r>
              <a:rPr lang="en-US" sz="2400" dirty="0" err="1"/>
              <a:t>financieel</a:t>
            </a:r>
            <a:r>
              <a:rPr lang="en-US" sz="2400" dirty="0"/>
              <a:t> success’ </a:t>
            </a:r>
            <a:r>
              <a:rPr lang="en-US" sz="2400" dirty="0" err="1"/>
              <a:t>niet</a:t>
            </a:r>
            <a:r>
              <a:rPr lang="en-US" sz="2400" dirty="0"/>
              <a:t> met </a:t>
            </a:r>
            <a:r>
              <a:rPr lang="en-US" sz="2400" dirty="0" err="1"/>
              <a:t>legitieme</a:t>
            </a:r>
            <a:r>
              <a:rPr lang="en-US" sz="2400" dirty="0"/>
              <a:t> (</a:t>
            </a:r>
            <a:r>
              <a:rPr lang="en-US" sz="2400" dirty="0" err="1"/>
              <a:t>legale</a:t>
            </a:r>
            <a:r>
              <a:rPr lang="en-US" sz="2400" dirty="0"/>
              <a:t>) </a:t>
            </a:r>
            <a:r>
              <a:rPr lang="en-US" sz="2400" dirty="0" err="1"/>
              <a:t>middelen</a:t>
            </a:r>
            <a:r>
              <a:rPr lang="en-US" sz="2400" dirty="0"/>
              <a:t> </a:t>
            </a:r>
            <a:r>
              <a:rPr lang="en-US" sz="2400" dirty="0" err="1"/>
              <a:t>kunnen</a:t>
            </a:r>
            <a:r>
              <a:rPr lang="en-US" sz="2400" dirty="0"/>
              <a:t> </a:t>
            </a:r>
            <a:r>
              <a:rPr lang="en-US" sz="2400" dirty="0" err="1"/>
              <a:t>bereiken</a:t>
            </a:r>
            <a:r>
              <a:rPr lang="en-US" sz="2400" dirty="0"/>
              <a:t>, </a:t>
            </a:r>
            <a:r>
              <a:rPr lang="en-US" sz="2400" dirty="0" err="1"/>
              <a:t>zullen</a:t>
            </a:r>
            <a:r>
              <a:rPr lang="en-US" sz="2400" dirty="0"/>
              <a:t> </a:t>
            </a:r>
            <a:r>
              <a:rPr lang="en-US" sz="2400" dirty="0" err="1"/>
              <a:t>veelal</a:t>
            </a:r>
            <a:r>
              <a:rPr lang="en-US" sz="2400" dirty="0"/>
              <a:t> </a:t>
            </a:r>
            <a:r>
              <a:rPr lang="en-US" sz="2400" dirty="0" err="1"/>
              <a:t>niet</a:t>
            </a:r>
            <a:r>
              <a:rPr lang="en-US" sz="2400" dirty="0"/>
              <a:t>- </a:t>
            </a:r>
            <a:r>
              <a:rPr lang="en-US" sz="2400" dirty="0" err="1"/>
              <a:t>legitieme</a:t>
            </a:r>
            <a:r>
              <a:rPr lang="en-US" sz="2400" dirty="0"/>
              <a:t> </a:t>
            </a:r>
            <a:r>
              <a:rPr lang="en-US" sz="2400" dirty="0" err="1"/>
              <a:t>middelen</a:t>
            </a:r>
            <a:r>
              <a:rPr lang="en-US" sz="2400" dirty="0"/>
              <a:t> </a:t>
            </a:r>
            <a:r>
              <a:rPr lang="en-US" sz="2400" dirty="0" err="1"/>
              <a:t>kiezen</a:t>
            </a:r>
            <a:r>
              <a:rPr lang="en-US" sz="2400" dirty="0"/>
              <a:t> </a:t>
            </a:r>
            <a:r>
              <a:rPr lang="en-US" sz="2400" dirty="0" err="1"/>
              <a:t>en</a:t>
            </a:r>
            <a:r>
              <a:rPr lang="en-US" sz="2400" dirty="0"/>
              <a:t> </a:t>
            </a:r>
            <a:r>
              <a:rPr lang="en-US" sz="2400" dirty="0" err="1"/>
              <a:t>dus</a:t>
            </a:r>
            <a:r>
              <a:rPr lang="en-US" sz="2400" dirty="0"/>
              <a:t> </a:t>
            </a:r>
            <a:r>
              <a:rPr lang="en-US" sz="2400" dirty="0" err="1"/>
              <a:t>afwijkend</a:t>
            </a:r>
            <a:r>
              <a:rPr lang="en-US" sz="2400" dirty="0"/>
              <a:t> </a:t>
            </a:r>
            <a:r>
              <a:rPr lang="en-US" sz="2400" dirty="0" err="1"/>
              <a:t>en</a:t>
            </a:r>
            <a:r>
              <a:rPr lang="en-US" sz="2400" dirty="0"/>
              <a:t>/ of </a:t>
            </a:r>
            <a:r>
              <a:rPr lang="en-US" sz="2400" dirty="0" err="1"/>
              <a:t>crimineel</a:t>
            </a:r>
            <a:r>
              <a:rPr lang="en-US" sz="2400" dirty="0"/>
              <a:t> </a:t>
            </a:r>
            <a:r>
              <a:rPr lang="en-US" sz="2400" dirty="0" err="1"/>
              <a:t>gedrag</a:t>
            </a:r>
            <a:r>
              <a:rPr lang="en-US" sz="2400" dirty="0"/>
              <a:t> </a:t>
            </a:r>
            <a:r>
              <a:rPr lang="en-US" sz="2400" dirty="0" err="1"/>
              <a:t>gaan</a:t>
            </a:r>
            <a:r>
              <a:rPr lang="en-US" sz="2400" dirty="0"/>
              <a:t> </a:t>
            </a:r>
            <a:r>
              <a:rPr lang="en-US" sz="2400" dirty="0" err="1"/>
              <a:t>vertonen</a:t>
            </a:r>
            <a:r>
              <a:rPr lang="en-US" sz="2400" dirty="0"/>
              <a:t>.</a:t>
            </a:r>
            <a:endParaRPr lang="nl-NL" sz="2400" dirty="0"/>
          </a:p>
        </p:txBody>
      </p:sp>
    </p:spTree>
    <p:extLst>
      <p:ext uri="{BB962C8B-B14F-4D97-AF65-F5344CB8AC3E}">
        <p14:creationId xmlns:p14="http://schemas.microsoft.com/office/powerpoint/2010/main" val="249861291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877CA51-34FF-3EC0-536D-77E513E48E92}"/>
              </a:ext>
            </a:extLst>
          </p:cNvPr>
          <p:cNvSpPr>
            <a:spLocks noGrp="1"/>
          </p:cNvSpPr>
          <p:nvPr>
            <p:ph type="title"/>
          </p:nvPr>
        </p:nvSpPr>
        <p:spPr/>
        <p:txBody>
          <a:bodyPr/>
          <a:lstStyle/>
          <a:p>
            <a:r>
              <a:rPr lang="en-US" dirty="0" err="1"/>
              <a:t>Biologische</a:t>
            </a:r>
            <a:r>
              <a:rPr lang="en-US" dirty="0"/>
              <a:t> (</a:t>
            </a:r>
            <a:r>
              <a:rPr lang="en-US" dirty="0" err="1"/>
              <a:t>antropologische</a:t>
            </a:r>
            <a:r>
              <a:rPr lang="en-US" dirty="0"/>
              <a:t>) </a:t>
            </a:r>
            <a:r>
              <a:rPr lang="en-US" dirty="0" err="1"/>
              <a:t>theorie</a:t>
            </a:r>
            <a:r>
              <a:rPr lang="en-US" dirty="0"/>
              <a:t>:</a:t>
            </a:r>
            <a:endParaRPr lang="nl-NL" dirty="0"/>
          </a:p>
        </p:txBody>
      </p:sp>
      <p:sp>
        <p:nvSpPr>
          <p:cNvPr id="3" name="Tijdelijke aanduiding voor inhoud 2">
            <a:extLst>
              <a:ext uri="{FF2B5EF4-FFF2-40B4-BE49-F238E27FC236}">
                <a16:creationId xmlns:a16="http://schemas.microsoft.com/office/drawing/2014/main" id="{4A0FDB34-75D5-6262-9014-337B801EF2F3}"/>
              </a:ext>
            </a:extLst>
          </p:cNvPr>
          <p:cNvSpPr>
            <a:spLocks noGrp="1"/>
          </p:cNvSpPr>
          <p:nvPr>
            <p:ph idx="1"/>
          </p:nvPr>
        </p:nvSpPr>
        <p:spPr/>
        <p:txBody>
          <a:bodyPr>
            <a:normAutofit fontScale="92500" lnSpcReduction="10000"/>
          </a:bodyPr>
          <a:lstStyle/>
          <a:p>
            <a:pPr marL="0" indent="0">
              <a:buNone/>
            </a:pPr>
            <a:r>
              <a:rPr lang="en-US" dirty="0"/>
              <a:t>De ‘ </a:t>
            </a:r>
            <a:r>
              <a:rPr lang="en-US" dirty="0" err="1"/>
              <a:t>biologische</a:t>
            </a:r>
            <a:r>
              <a:rPr lang="en-US" dirty="0"/>
              <a:t>’  (</a:t>
            </a:r>
            <a:r>
              <a:rPr lang="en-US" dirty="0" err="1"/>
              <a:t>ook</a:t>
            </a:r>
            <a:r>
              <a:rPr lang="en-US" dirty="0"/>
              <a:t> </a:t>
            </a:r>
            <a:r>
              <a:rPr lang="en-US" dirty="0" err="1"/>
              <a:t>wel</a:t>
            </a:r>
            <a:r>
              <a:rPr lang="en-US" dirty="0"/>
              <a:t> : “ </a:t>
            </a:r>
            <a:r>
              <a:rPr lang="en-US" dirty="0" err="1"/>
              <a:t>antropologische</a:t>
            </a:r>
            <a:r>
              <a:rPr lang="en-US" dirty="0"/>
              <a:t>”) </a:t>
            </a:r>
            <a:r>
              <a:rPr lang="en-US" dirty="0" err="1"/>
              <a:t>theorie</a:t>
            </a:r>
            <a:r>
              <a:rPr lang="en-US" dirty="0"/>
              <a:t> </a:t>
            </a:r>
            <a:r>
              <a:rPr lang="en-US" dirty="0" err="1"/>
              <a:t>stelt</a:t>
            </a:r>
            <a:r>
              <a:rPr lang="en-US" dirty="0"/>
              <a:t> </a:t>
            </a:r>
            <a:r>
              <a:rPr lang="en-US" dirty="0" err="1"/>
              <a:t>dat</a:t>
            </a:r>
            <a:r>
              <a:rPr lang="en-US" dirty="0"/>
              <a:t>:</a:t>
            </a:r>
          </a:p>
          <a:p>
            <a:pPr marL="0" indent="0">
              <a:buNone/>
            </a:pPr>
            <a:endParaRPr lang="en-US" dirty="0"/>
          </a:p>
          <a:p>
            <a:pPr marL="0" indent="0">
              <a:buNone/>
            </a:pPr>
            <a:r>
              <a:rPr lang="en-US" dirty="0"/>
              <a:t>“</a:t>
            </a:r>
            <a:r>
              <a:rPr lang="en-US" dirty="0" err="1"/>
              <a:t>Crimineel</a:t>
            </a:r>
            <a:r>
              <a:rPr lang="en-US" dirty="0"/>
              <a:t> </a:t>
            </a:r>
            <a:r>
              <a:rPr lang="en-US" dirty="0" err="1"/>
              <a:t>gedrag</a:t>
            </a:r>
            <a:r>
              <a:rPr lang="en-US" dirty="0"/>
              <a:t> van </a:t>
            </a:r>
            <a:r>
              <a:rPr lang="en-US" dirty="0" err="1"/>
              <a:t>mensen</a:t>
            </a:r>
            <a:r>
              <a:rPr lang="en-US" dirty="0"/>
              <a:t> in </a:t>
            </a:r>
            <a:r>
              <a:rPr lang="en-US" dirty="0" err="1"/>
              <a:t>verband</a:t>
            </a:r>
            <a:r>
              <a:rPr lang="en-US" dirty="0"/>
              <a:t> </a:t>
            </a:r>
            <a:r>
              <a:rPr lang="en-US" dirty="0" err="1"/>
              <a:t>gebracht</a:t>
            </a:r>
            <a:r>
              <a:rPr lang="en-US" dirty="0"/>
              <a:t> </a:t>
            </a:r>
            <a:r>
              <a:rPr lang="en-US" dirty="0" err="1"/>
              <a:t>wordt</a:t>
            </a:r>
            <a:r>
              <a:rPr lang="en-US" dirty="0"/>
              <a:t> met </a:t>
            </a:r>
            <a:br>
              <a:rPr lang="en-US" dirty="0"/>
            </a:br>
            <a:r>
              <a:rPr lang="en-US" dirty="0"/>
              <a:t>  </a:t>
            </a:r>
            <a:r>
              <a:rPr lang="en-US" dirty="0" err="1"/>
              <a:t>genetische</a:t>
            </a:r>
            <a:r>
              <a:rPr lang="en-US" dirty="0"/>
              <a:t> (</a:t>
            </a:r>
            <a:r>
              <a:rPr lang="en-US" dirty="0" err="1"/>
              <a:t>erfelijke</a:t>
            </a:r>
            <a:r>
              <a:rPr lang="en-US" dirty="0"/>
              <a:t>) </a:t>
            </a:r>
            <a:r>
              <a:rPr lang="en-US" dirty="0" err="1"/>
              <a:t>eigenschappen</a:t>
            </a:r>
            <a:r>
              <a:rPr lang="en-US" dirty="0"/>
              <a:t>.”</a:t>
            </a:r>
          </a:p>
          <a:p>
            <a:pPr marL="0" indent="0">
              <a:buNone/>
            </a:pPr>
            <a:endParaRPr lang="en-US" dirty="0"/>
          </a:p>
          <a:p>
            <a:pPr marL="0" indent="0">
              <a:buNone/>
            </a:pPr>
            <a:r>
              <a:rPr lang="en-US" dirty="0"/>
              <a:t>De </a:t>
            </a:r>
            <a:r>
              <a:rPr lang="en-US" dirty="0" err="1"/>
              <a:t>biologische</a:t>
            </a:r>
            <a:r>
              <a:rPr lang="en-US" dirty="0"/>
              <a:t> </a:t>
            </a:r>
            <a:r>
              <a:rPr lang="en-US" dirty="0" err="1"/>
              <a:t>theorie</a:t>
            </a:r>
            <a:r>
              <a:rPr lang="en-US" dirty="0"/>
              <a:t> </a:t>
            </a:r>
            <a:r>
              <a:rPr lang="en-US" dirty="0" err="1"/>
              <a:t>legt</a:t>
            </a:r>
            <a:r>
              <a:rPr lang="en-US" dirty="0"/>
              <a:t> de </a:t>
            </a:r>
            <a:r>
              <a:rPr lang="en-US" dirty="0" err="1"/>
              <a:t>schuld</a:t>
            </a:r>
            <a:r>
              <a:rPr lang="en-US" dirty="0"/>
              <a:t>/ </a:t>
            </a:r>
            <a:r>
              <a:rPr lang="en-US" dirty="0" err="1"/>
              <a:t>oorzaak</a:t>
            </a:r>
            <a:r>
              <a:rPr lang="en-US" dirty="0"/>
              <a:t> van </a:t>
            </a:r>
            <a:r>
              <a:rPr lang="en-US" dirty="0" err="1"/>
              <a:t>criminaliteit</a:t>
            </a:r>
            <a:r>
              <a:rPr lang="en-US" dirty="0"/>
              <a:t> </a:t>
            </a:r>
            <a:r>
              <a:rPr lang="en-US" dirty="0" err="1"/>
              <a:t>bij</a:t>
            </a:r>
            <a:r>
              <a:rPr lang="en-US" dirty="0"/>
              <a:t> de </a:t>
            </a:r>
            <a:r>
              <a:rPr lang="en-US" dirty="0" err="1"/>
              <a:t>mens</a:t>
            </a:r>
            <a:r>
              <a:rPr lang="en-US" dirty="0"/>
              <a:t>/ de </a:t>
            </a:r>
            <a:r>
              <a:rPr lang="en-US" dirty="0" err="1"/>
              <a:t>dader</a:t>
            </a:r>
            <a:r>
              <a:rPr lang="en-US" dirty="0"/>
              <a:t> </a:t>
            </a:r>
            <a:r>
              <a:rPr lang="en-US" dirty="0" err="1"/>
              <a:t>en</a:t>
            </a:r>
            <a:r>
              <a:rPr lang="en-US" dirty="0"/>
              <a:t> </a:t>
            </a:r>
            <a:r>
              <a:rPr lang="en-US" dirty="0" err="1"/>
              <a:t>niet</a:t>
            </a:r>
            <a:r>
              <a:rPr lang="en-US" dirty="0"/>
              <a:t> </a:t>
            </a:r>
            <a:r>
              <a:rPr lang="en-US" dirty="0" err="1"/>
              <a:t>bij</a:t>
            </a:r>
            <a:r>
              <a:rPr lang="en-US" dirty="0"/>
              <a:t> de </a:t>
            </a:r>
            <a:r>
              <a:rPr lang="en-US" dirty="0" err="1"/>
              <a:t>samenleving</a:t>
            </a:r>
            <a:r>
              <a:rPr lang="en-US" dirty="0"/>
              <a:t>.</a:t>
            </a:r>
            <a:br>
              <a:rPr lang="en-US" dirty="0"/>
            </a:br>
            <a:r>
              <a:rPr lang="en-US" dirty="0" err="1"/>
              <a:t>Oplossing</a:t>
            </a:r>
            <a:r>
              <a:rPr lang="en-US" dirty="0"/>
              <a:t> </a:t>
            </a:r>
            <a:r>
              <a:rPr lang="en-US" dirty="0" err="1"/>
              <a:t>voor</a:t>
            </a:r>
            <a:r>
              <a:rPr lang="en-US" dirty="0"/>
              <a:t> </a:t>
            </a:r>
            <a:r>
              <a:rPr lang="en-US" dirty="0" err="1"/>
              <a:t>criminaliteit</a:t>
            </a:r>
            <a:r>
              <a:rPr lang="en-US" dirty="0"/>
              <a:t> is </a:t>
            </a:r>
            <a:r>
              <a:rPr lang="en-US" dirty="0" err="1"/>
              <a:t>volgens</a:t>
            </a:r>
            <a:r>
              <a:rPr lang="en-US" dirty="0"/>
              <a:t> </a:t>
            </a:r>
            <a:r>
              <a:rPr lang="en-US" dirty="0" err="1"/>
              <a:t>deze</a:t>
            </a:r>
            <a:r>
              <a:rPr lang="en-US" dirty="0"/>
              <a:t> </a:t>
            </a:r>
            <a:r>
              <a:rPr lang="en-US" dirty="0" err="1"/>
              <a:t>theorie</a:t>
            </a:r>
            <a:r>
              <a:rPr lang="en-US" dirty="0"/>
              <a:t> dan </a:t>
            </a:r>
            <a:r>
              <a:rPr lang="en-US" dirty="0" err="1"/>
              <a:t>ook</a:t>
            </a:r>
            <a:r>
              <a:rPr lang="en-US" dirty="0"/>
              <a:t> om </a:t>
            </a:r>
            <a:r>
              <a:rPr lang="en-US" dirty="0" err="1"/>
              <a:t>criminele</a:t>
            </a:r>
            <a:r>
              <a:rPr lang="en-US" dirty="0"/>
              <a:t> </a:t>
            </a:r>
            <a:r>
              <a:rPr lang="en-US" dirty="0" err="1"/>
              <a:t>mensen</a:t>
            </a:r>
            <a:r>
              <a:rPr lang="en-US" dirty="0"/>
              <a:t>/ </a:t>
            </a:r>
            <a:r>
              <a:rPr lang="en-US" dirty="0" err="1"/>
              <a:t>elementen</a:t>
            </a:r>
            <a:r>
              <a:rPr lang="en-US" dirty="0"/>
              <a:t> ‘ </a:t>
            </a:r>
            <a:r>
              <a:rPr lang="en-US" dirty="0" err="1"/>
              <a:t>uit</a:t>
            </a:r>
            <a:r>
              <a:rPr lang="en-US" dirty="0"/>
              <a:t> de </a:t>
            </a:r>
            <a:r>
              <a:rPr lang="en-US" dirty="0" err="1"/>
              <a:t>samenleving</a:t>
            </a:r>
            <a:r>
              <a:rPr lang="en-US" dirty="0"/>
              <a:t> </a:t>
            </a:r>
            <a:r>
              <a:rPr lang="en-US" dirty="0" err="1"/>
              <a:t>te</a:t>
            </a:r>
            <a:r>
              <a:rPr lang="en-US" dirty="0"/>
              <a:t> </a:t>
            </a:r>
            <a:r>
              <a:rPr lang="en-US" dirty="0" err="1"/>
              <a:t>halen</a:t>
            </a:r>
            <a:r>
              <a:rPr lang="en-US" dirty="0"/>
              <a:t>’ </a:t>
            </a:r>
            <a:br>
              <a:rPr lang="en-US" dirty="0"/>
            </a:br>
            <a:r>
              <a:rPr lang="en-US" dirty="0"/>
              <a:t>(</a:t>
            </a:r>
            <a:r>
              <a:rPr lang="en-US" dirty="0" err="1"/>
              <a:t>bv</a:t>
            </a:r>
            <a:r>
              <a:rPr lang="en-US" dirty="0"/>
              <a:t>. </a:t>
            </a:r>
            <a:r>
              <a:rPr lang="en-US" dirty="0" err="1"/>
              <a:t>gevangenis</a:t>
            </a:r>
            <a:r>
              <a:rPr lang="en-US" dirty="0"/>
              <a:t> of </a:t>
            </a:r>
            <a:r>
              <a:rPr lang="en-US" dirty="0" err="1"/>
              <a:t>verwijderen</a:t>
            </a:r>
            <a:r>
              <a:rPr lang="en-US" dirty="0"/>
              <a:t> </a:t>
            </a:r>
            <a:r>
              <a:rPr lang="en-US" dirty="0" err="1"/>
              <a:t>uit</a:t>
            </a:r>
            <a:r>
              <a:rPr lang="en-US" dirty="0"/>
              <a:t> </a:t>
            </a:r>
            <a:r>
              <a:rPr lang="en-US" dirty="0" err="1"/>
              <a:t>een</a:t>
            </a:r>
            <a:r>
              <a:rPr lang="en-US" dirty="0"/>
              <a:t> land/ </a:t>
            </a:r>
            <a:r>
              <a:rPr lang="en-US" dirty="0" err="1"/>
              <a:t>regio</a:t>
            </a:r>
            <a:r>
              <a:rPr lang="en-US" dirty="0"/>
              <a:t>). Dan </a:t>
            </a:r>
            <a:r>
              <a:rPr lang="en-US" dirty="0" err="1"/>
              <a:t>kan</a:t>
            </a:r>
            <a:r>
              <a:rPr lang="en-US" dirty="0"/>
              <a:t> de </a:t>
            </a:r>
            <a:r>
              <a:rPr lang="en-US" dirty="0" err="1"/>
              <a:t>crimineel</a:t>
            </a:r>
            <a:r>
              <a:rPr lang="en-US" dirty="0"/>
              <a:t> op die </a:t>
            </a:r>
            <a:r>
              <a:rPr lang="en-US" dirty="0" err="1"/>
              <a:t>plek</a:t>
            </a:r>
            <a:r>
              <a:rPr lang="en-US" dirty="0"/>
              <a:t>/ in </a:t>
            </a:r>
            <a:r>
              <a:rPr lang="en-US" dirty="0" err="1"/>
              <a:t>dat</a:t>
            </a:r>
            <a:r>
              <a:rPr lang="en-US" dirty="0"/>
              <a:t> land </a:t>
            </a:r>
            <a:r>
              <a:rPr lang="en-US" dirty="0" err="1"/>
              <a:t>geen</a:t>
            </a:r>
            <a:r>
              <a:rPr lang="en-US" dirty="0"/>
              <a:t> </a:t>
            </a:r>
            <a:r>
              <a:rPr lang="en-US" dirty="0" err="1"/>
              <a:t>strafbare</a:t>
            </a:r>
            <a:r>
              <a:rPr lang="en-US" dirty="0"/>
              <a:t> </a:t>
            </a:r>
            <a:r>
              <a:rPr lang="en-US" dirty="0" err="1"/>
              <a:t>feiten</a:t>
            </a:r>
            <a:r>
              <a:rPr lang="en-US" dirty="0"/>
              <a:t> </a:t>
            </a:r>
            <a:r>
              <a:rPr lang="en-US" dirty="0" err="1"/>
              <a:t>meer</a:t>
            </a:r>
            <a:r>
              <a:rPr lang="en-US" dirty="0"/>
              <a:t> </a:t>
            </a:r>
            <a:r>
              <a:rPr lang="en-US" dirty="0" err="1"/>
              <a:t>plegen</a:t>
            </a:r>
            <a:r>
              <a:rPr lang="en-US" dirty="0"/>
              <a:t>.</a:t>
            </a:r>
            <a:endParaRPr lang="nl-NL" dirty="0"/>
          </a:p>
        </p:txBody>
      </p:sp>
    </p:spTree>
    <p:extLst>
      <p:ext uri="{BB962C8B-B14F-4D97-AF65-F5344CB8AC3E}">
        <p14:creationId xmlns:p14="http://schemas.microsoft.com/office/powerpoint/2010/main" val="344417567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400C73E-0AEC-CE54-6D6E-2D62076A7CD6}"/>
              </a:ext>
            </a:extLst>
          </p:cNvPr>
          <p:cNvSpPr>
            <a:spLocks noGrp="1"/>
          </p:cNvSpPr>
          <p:nvPr>
            <p:ph type="title"/>
          </p:nvPr>
        </p:nvSpPr>
        <p:spPr/>
        <p:txBody>
          <a:bodyPr/>
          <a:lstStyle/>
          <a:p>
            <a:r>
              <a:rPr lang="en-US" dirty="0" err="1"/>
              <a:t>Kritiek</a:t>
            </a:r>
            <a:r>
              <a:rPr lang="en-US" dirty="0"/>
              <a:t> op de </a:t>
            </a:r>
            <a:r>
              <a:rPr lang="en-US" dirty="0" err="1"/>
              <a:t>anomietheorie</a:t>
            </a:r>
            <a:r>
              <a:rPr lang="en-US" dirty="0"/>
              <a:t> van Merton</a:t>
            </a:r>
            <a:endParaRPr lang="nl-NL" dirty="0"/>
          </a:p>
        </p:txBody>
      </p:sp>
      <p:sp>
        <p:nvSpPr>
          <p:cNvPr id="3" name="Tijdelijke aanduiding voor inhoud 2">
            <a:extLst>
              <a:ext uri="{FF2B5EF4-FFF2-40B4-BE49-F238E27FC236}">
                <a16:creationId xmlns:a16="http://schemas.microsoft.com/office/drawing/2014/main" id="{85EE3EDF-5077-56A9-ADEB-CC31AE466244}"/>
              </a:ext>
            </a:extLst>
          </p:cNvPr>
          <p:cNvSpPr>
            <a:spLocks noGrp="1"/>
          </p:cNvSpPr>
          <p:nvPr>
            <p:ph idx="1"/>
          </p:nvPr>
        </p:nvSpPr>
        <p:spPr/>
        <p:txBody>
          <a:bodyPr/>
          <a:lstStyle/>
          <a:p>
            <a:pPr marL="0" indent="0">
              <a:buNone/>
            </a:pPr>
            <a:r>
              <a:rPr lang="en-US" dirty="0" err="1"/>
              <a:t>Enige</a:t>
            </a:r>
            <a:r>
              <a:rPr lang="en-US" dirty="0"/>
              <a:t> </a:t>
            </a:r>
            <a:r>
              <a:rPr lang="en-US" dirty="0" err="1"/>
              <a:t>kritiek</a:t>
            </a:r>
            <a:r>
              <a:rPr lang="en-US" dirty="0"/>
              <a:t> op de </a:t>
            </a:r>
            <a:r>
              <a:rPr lang="en-US" dirty="0" err="1"/>
              <a:t>anomietheorie</a:t>
            </a:r>
            <a:r>
              <a:rPr lang="en-US" dirty="0"/>
              <a:t>:</a:t>
            </a:r>
          </a:p>
          <a:p>
            <a:pPr marL="0" indent="0">
              <a:buNone/>
            </a:pPr>
            <a:endParaRPr lang="en-US" dirty="0"/>
          </a:p>
          <a:p>
            <a:pPr marL="0" indent="0">
              <a:buNone/>
            </a:pPr>
            <a:r>
              <a:rPr lang="en-US" dirty="0"/>
              <a:t>- Er </a:t>
            </a:r>
            <a:r>
              <a:rPr lang="en-US" dirty="0" err="1"/>
              <a:t>wordt</a:t>
            </a:r>
            <a:r>
              <a:rPr lang="en-US" dirty="0"/>
              <a:t> </a:t>
            </a:r>
            <a:r>
              <a:rPr lang="en-US" dirty="0" err="1"/>
              <a:t>gemakkelijk</a:t>
            </a:r>
            <a:r>
              <a:rPr lang="en-US" dirty="0"/>
              <a:t> </a:t>
            </a:r>
            <a:r>
              <a:rPr lang="en-US" dirty="0" err="1"/>
              <a:t>gesuggereerd</a:t>
            </a:r>
            <a:r>
              <a:rPr lang="en-US" dirty="0"/>
              <a:t> </a:t>
            </a:r>
            <a:r>
              <a:rPr lang="en-US" dirty="0" err="1"/>
              <a:t>dat</a:t>
            </a:r>
            <a:r>
              <a:rPr lang="en-US" dirty="0"/>
              <a:t> </a:t>
            </a:r>
            <a:r>
              <a:rPr lang="en-US" dirty="0" err="1"/>
              <a:t>culturele</a:t>
            </a:r>
            <a:r>
              <a:rPr lang="en-US" dirty="0"/>
              <a:t> </a:t>
            </a:r>
            <a:r>
              <a:rPr lang="en-US" dirty="0" err="1"/>
              <a:t>doeleinden</a:t>
            </a:r>
            <a:r>
              <a:rPr lang="en-US" dirty="0"/>
              <a:t> steeds </a:t>
            </a:r>
            <a:r>
              <a:rPr lang="en-US" dirty="0" err="1"/>
              <a:t>algemeen</a:t>
            </a:r>
            <a:r>
              <a:rPr lang="en-US" dirty="0"/>
              <a:t> </a:t>
            </a:r>
            <a:r>
              <a:rPr lang="en-US" dirty="0" err="1"/>
              <a:t>onderkend</a:t>
            </a:r>
            <a:r>
              <a:rPr lang="en-US" dirty="0"/>
              <a:t>, </a:t>
            </a:r>
            <a:r>
              <a:rPr lang="en-US" dirty="0" err="1"/>
              <a:t>onderschreven</a:t>
            </a:r>
            <a:r>
              <a:rPr lang="en-US" dirty="0"/>
              <a:t> </a:t>
            </a:r>
            <a:r>
              <a:rPr lang="en-US" dirty="0" err="1"/>
              <a:t>en</a:t>
            </a:r>
            <a:r>
              <a:rPr lang="en-US" dirty="0"/>
              <a:t> </a:t>
            </a:r>
            <a:r>
              <a:rPr lang="en-US" dirty="0" err="1"/>
              <a:t>alom</a:t>
            </a:r>
            <a:r>
              <a:rPr lang="en-US" dirty="0"/>
              <a:t> </a:t>
            </a:r>
            <a:r>
              <a:rPr lang="en-US" dirty="0" err="1"/>
              <a:t>nagestreefd</a:t>
            </a:r>
            <a:r>
              <a:rPr lang="en-US" dirty="0"/>
              <a:t> </a:t>
            </a:r>
            <a:r>
              <a:rPr lang="en-US" dirty="0" err="1"/>
              <a:t>worden</a:t>
            </a:r>
            <a:r>
              <a:rPr lang="en-US" dirty="0"/>
              <a:t>;</a:t>
            </a:r>
          </a:p>
          <a:p>
            <a:pPr marL="0" indent="0">
              <a:buNone/>
            </a:pPr>
            <a:r>
              <a:rPr lang="en-US" dirty="0"/>
              <a:t> - Er </a:t>
            </a:r>
            <a:r>
              <a:rPr lang="en-US" dirty="0" err="1"/>
              <a:t>wordt</a:t>
            </a:r>
            <a:r>
              <a:rPr lang="en-US" dirty="0"/>
              <a:t> </a:t>
            </a:r>
            <a:r>
              <a:rPr lang="en-US" dirty="0" err="1"/>
              <a:t>gemakkelijk</a:t>
            </a:r>
            <a:r>
              <a:rPr lang="en-US" dirty="0"/>
              <a:t> </a:t>
            </a:r>
            <a:r>
              <a:rPr lang="en-US" dirty="0" err="1"/>
              <a:t>gesuggereerd</a:t>
            </a:r>
            <a:r>
              <a:rPr lang="en-US" dirty="0"/>
              <a:t> </a:t>
            </a:r>
            <a:r>
              <a:rPr lang="en-US" dirty="0" err="1"/>
              <a:t>dat</a:t>
            </a:r>
            <a:r>
              <a:rPr lang="en-US" dirty="0"/>
              <a:t> </a:t>
            </a:r>
            <a:r>
              <a:rPr lang="en-US" dirty="0" err="1"/>
              <a:t>mensen</a:t>
            </a:r>
            <a:r>
              <a:rPr lang="en-US" dirty="0"/>
              <a:t> </a:t>
            </a:r>
            <a:r>
              <a:rPr lang="en-US" dirty="0" err="1"/>
              <a:t>hun</a:t>
            </a:r>
            <a:r>
              <a:rPr lang="en-US" dirty="0"/>
              <a:t> </a:t>
            </a:r>
            <a:r>
              <a:rPr lang="en-US" dirty="0" err="1"/>
              <a:t>doelen</a:t>
            </a:r>
            <a:r>
              <a:rPr lang="en-US" dirty="0"/>
              <a:t> </a:t>
            </a:r>
            <a:r>
              <a:rPr lang="en-US" dirty="0" err="1"/>
              <a:t>soms</a:t>
            </a:r>
            <a:r>
              <a:rPr lang="en-US" dirty="0"/>
              <a:t> </a:t>
            </a:r>
            <a:r>
              <a:rPr lang="en-US" dirty="0" err="1"/>
              <a:t>niet</a:t>
            </a:r>
            <a:r>
              <a:rPr lang="en-US" dirty="0"/>
              <a:t> </a:t>
            </a:r>
            <a:r>
              <a:rPr lang="en-US" dirty="0" err="1"/>
              <a:t>zouden</a:t>
            </a:r>
            <a:r>
              <a:rPr lang="en-US" dirty="0"/>
              <a:t> </a:t>
            </a:r>
            <a:r>
              <a:rPr lang="en-US" dirty="0" err="1"/>
              <a:t>aanpassen</a:t>
            </a:r>
            <a:r>
              <a:rPr lang="en-US" dirty="0"/>
              <a:t> </a:t>
            </a:r>
            <a:r>
              <a:rPr lang="en-US" dirty="0" err="1"/>
              <a:t>aan</a:t>
            </a:r>
            <a:r>
              <a:rPr lang="en-US" dirty="0"/>
              <a:t> </a:t>
            </a:r>
            <a:r>
              <a:rPr lang="en-US" dirty="0" err="1"/>
              <a:t>hun</a:t>
            </a:r>
            <a:r>
              <a:rPr lang="en-US" dirty="0"/>
              <a:t> </a:t>
            </a:r>
            <a:r>
              <a:rPr lang="en-US" dirty="0" err="1"/>
              <a:t>middelen</a:t>
            </a:r>
            <a:r>
              <a:rPr lang="en-US" dirty="0"/>
              <a:t>;</a:t>
            </a:r>
          </a:p>
          <a:p>
            <a:pPr>
              <a:buFontTx/>
              <a:buChar char="-"/>
            </a:pPr>
            <a:r>
              <a:rPr lang="en-US" dirty="0"/>
              <a:t>Er </a:t>
            </a:r>
            <a:r>
              <a:rPr lang="en-US" dirty="0" err="1"/>
              <a:t>zijn</a:t>
            </a:r>
            <a:r>
              <a:rPr lang="en-US" dirty="0"/>
              <a:t> </a:t>
            </a:r>
            <a:r>
              <a:rPr lang="en-US" dirty="0" err="1"/>
              <a:t>ook</a:t>
            </a:r>
            <a:r>
              <a:rPr lang="en-US" dirty="0"/>
              <a:t> </a:t>
            </a:r>
            <a:r>
              <a:rPr lang="en-US" dirty="0" err="1"/>
              <a:t>mensen</a:t>
            </a:r>
            <a:r>
              <a:rPr lang="en-US" dirty="0"/>
              <a:t> </a:t>
            </a:r>
            <a:r>
              <a:rPr lang="en-US" dirty="0" err="1"/>
              <a:t>uit</a:t>
            </a:r>
            <a:r>
              <a:rPr lang="en-US" dirty="0"/>
              <a:t> de midden- </a:t>
            </a:r>
            <a:r>
              <a:rPr lang="en-US" dirty="0" err="1"/>
              <a:t>en</a:t>
            </a:r>
            <a:r>
              <a:rPr lang="en-US" dirty="0"/>
              <a:t> </a:t>
            </a:r>
            <a:r>
              <a:rPr lang="en-US" dirty="0" err="1"/>
              <a:t>hogere</a:t>
            </a:r>
            <a:r>
              <a:rPr lang="en-US" dirty="0"/>
              <a:t> </a:t>
            </a:r>
            <a:r>
              <a:rPr lang="en-US" dirty="0" err="1"/>
              <a:t>inkomensgroepen</a:t>
            </a:r>
            <a:r>
              <a:rPr lang="en-US" dirty="0"/>
              <a:t> die </a:t>
            </a:r>
            <a:r>
              <a:rPr lang="en-US" dirty="0" err="1"/>
              <a:t>vermogenscriminaliteit</a:t>
            </a:r>
            <a:r>
              <a:rPr lang="en-US" dirty="0"/>
              <a:t> </a:t>
            </a:r>
            <a:r>
              <a:rPr lang="en-US" dirty="0" err="1"/>
              <a:t>plegen</a:t>
            </a:r>
            <a:r>
              <a:rPr lang="en-US" dirty="0"/>
              <a:t>, </a:t>
            </a:r>
            <a:r>
              <a:rPr lang="en-US" dirty="0" err="1"/>
              <a:t>terwijl</a:t>
            </a:r>
            <a:r>
              <a:rPr lang="en-US" dirty="0"/>
              <a:t> </a:t>
            </a:r>
            <a:r>
              <a:rPr lang="en-US" dirty="0" err="1"/>
              <a:t>zij</a:t>
            </a:r>
            <a:r>
              <a:rPr lang="en-US" dirty="0"/>
              <a:t> over </a:t>
            </a:r>
            <a:r>
              <a:rPr lang="en-US" dirty="0" err="1"/>
              <a:t>voldoende</a:t>
            </a:r>
            <a:r>
              <a:rPr lang="en-US" dirty="0"/>
              <a:t> </a:t>
            </a:r>
            <a:r>
              <a:rPr lang="en-US" dirty="0" err="1"/>
              <a:t>legitieme</a:t>
            </a:r>
            <a:r>
              <a:rPr lang="en-US" dirty="0"/>
              <a:t> </a:t>
            </a:r>
            <a:r>
              <a:rPr lang="en-US" dirty="0" err="1"/>
              <a:t>middelen</a:t>
            </a:r>
            <a:r>
              <a:rPr lang="en-US" dirty="0"/>
              <a:t> </a:t>
            </a:r>
            <a:r>
              <a:rPr lang="en-US" dirty="0" err="1"/>
              <a:t>zouden</a:t>
            </a:r>
            <a:r>
              <a:rPr lang="en-US" dirty="0"/>
              <a:t> </a:t>
            </a:r>
            <a:r>
              <a:rPr lang="en-US" dirty="0" err="1"/>
              <a:t>moeten</a:t>
            </a:r>
            <a:r>
              <a:rPr lang="en-US" dirty="0"/>
              <a:t> </a:t>
            </a:r>
            <a:r>
              <a:rPr lang="en-US" dirty="0" err="1"/>
              <a:t>beschikken</a:t>
            </a:r>
            <a:r>
              <a:rPr lang="en-US" dirty="0"/>
              <a:t> om </a:t>
            </a:r>
            <a:r>
              <a:rPr lang="en-US" dirty="0" err="1"/>
              <a:t>hun</a:t>
            </a:r>
            <a:r>
              <a:rPr lang="en-US" dirty="0"/>
              <a:t> </a:t>
            </a:r>
            <a:r>
              <a:rPr lang="en-US" dirty="0" err="1"/>
              <a:t>doelen</a:t>
            </a:r>
            <a:r>
              <a:rPr lang="en-US" dirty="0"/>
              <a:t> </a:t>
            </a:r>
            <a:r>
              <a:rPr lang="en-US" dirty="0" err="1"/>
              <a:t>te</a:t>
            </a:r>
            <a:r>
              <a:rPr lang="en-US" dirty="0"/>
              <a:t> </a:t>
            </a:r>
            <a:r>
              <a:rPr lang="en-US" dirty="0" err="1"/>
              <a:t>bereiken</a:t>
            </a:r>
            <a:r>
              <a:rPr lang="en-US" dirty="0"/>
              <a:t>;</a:t>
            </a:r>
          </a:p>
          <a:p>
            <a:pPr>
              <a:buFontTx/>
              <a:buChar char="-"/>
            </a:pPr>
            <a:endParaRPr lang="nl-NL" dirty="0"/>
          </a:p>
        </p:txBody>
      </p:sp>
    </p:spTree>
    <p:extLst>
      <p:ext uri="{BB962C8B-B14F-4D97-AF65-F5344CB8AC3E}">
        <p14:creationId xmlns:p14="http://schemas.microsoft.com/office/powerpoint/2010/main" val="277108435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Anomietheorie, verkort en simpeler uitgelegd</a:t>
            </a:r>
          </a:p>
        </p:txBody>
      </p:sp>
      <p:sp>
        <p:nvSpPr>
          <p:cNvPr id="3" name="Tijdelijke aanduiding voor inhoud 2"/>
          <p:cNvSpPr>
            <a:spLocks noGrp="1"/>
          </p:cNvSpPr>
          <p:nvPr>
            <p:ph idx="1"/>
          </p:nvPr>
        </p:nvSpPr>
        <p:spPr/>
        <p:txBody>
          <a:bodyPr>
            <a:normAutofit/>
          </a:bodyPr>
          <a:lstStyle/>
          <a:p>
            <a:endParaRPr lang="nl-NL" sz="2000" dirty="0"/>
          </a:p>
          <a:p>
            <a:r>
              <a:rPr lang="nl-NL" sz="2000" dirty="0"/>
              <a:t>Maatschappelijke ongelijkheid is de verklaring voor criminaliteit;</a:t>
            </a:r>
          </a:p>
          <a:p>
            <a:endParaRPr lang="nl-NL" sz="2000" dirty="0"/>
          </a:p>
          <a:p>
            <a:r>
              <a:rPr lang="nl-NL" sz="2000" dirty="0"/>
              <a:t>Iedereen in de westerse samenleving wil zo hoog mogelijk op de maatschappelijke ladder komen;</a:t>
            </a:r>
          </a:p>
          <a:p>
            <a:endParaRPr lang="nl-NL" sz="2000" dirty="0"/>
          </a:p>
          <a:p>
            <a:r>
              <a:rPr lang="nl-NL" sz="2000" dirty="0"/>
              <a:t>De mensen die hun levensdoelen niet op legitieme/ legale wijze kunnen realiseren verkiezen de niet -legitieme/ strafbare weg</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Sociale controle theorie</a:t>
            </a:r>
          </a:p>
        </p:txBody>
      </p:sp>
      <p:sp>
        <p:nvSpPr>
          <p:cNvPr id="3" name="Tijdelijke aanduiding voor inhoud 2"/>
          <p:cNvSpPr>
            <a:spLocks noGrp="1"/>
          </p:cNvSpPr>
          <p:nvPr>
            <p:ph idx="1"/>
          </p:nvPr>
        </p:nvSpPr>
        <p:spPr>
          <a:xfrm>
            <a:off x="523783" y="1268760"/>
            <a:ext cx="10617693" cy="5184576"/>
          </a:xfrm>
        </p:spPr>
        <p:txBody>
          <a:bodyPr>
            <a:normAutofit/>
          </a:bodyPr>
          <a:lstStyle/>
          <a:p>
            <a:endParaRPr lang="nl-NL" sz="2000" dirty="0"/>
          </a:p>
          <a:p>
            <a:r>
              <a:rPr lang="nl-NL" sz="2000" dirty="0"/>
              <a:t>Deze theorie hecht veel belang aan de waarde van (dreiging van ) sancties;</a:t>
            </a:r>
          </a:p>
          <a:p>
            <a:endParaRPr lang="nl-NL" sz="2000" dirty="0"/>
          </a:p>
          <a:p>
            <a:r>
              <a:rPr lang="nl-NL" sz="2000" dirty="0"/>
              <a:t>Zowel:</a:t>
            </a:r>
          </a:p>
          <a:p>
            <a:pPr>
              <a:buNone/>
            </a:pPr>
            <a:r>
              <a:rPr lang="nl-NL" sz="2000" dirty="0"/>
              <a:t>      formele straffen en berispingen: politie en justitie</a:t>
            </a:r>
          </a:p>
          <a:p>
            <a:pPr>
              <a:buNone/>
            </a:pPr>
            <a:r>
              <a:rPr lang="nl-NL" sz="2000" dirty="0"/>
              <a:t>      informele straffen: ouders, school, vereniging etc.</a:t>
            </a:r>
          </a:p>
          <a:p>
            <a:pPr>
              <a:buNone/>
            </a:pPr>
            <a:endParaRPr lang="nl-NL" sz="2000" dirty="0"/>
          </a:p>
          <a:p>
            <a:r>
              <a:rPr lang="nl-NL" sz="2000" dirty="0"/>
              <a:t>Hoe minder de informele sociale controle en hoe slechter de relaties met de ouders, des te meer kans op crimineel gedrag. </a:t>
            </a:r>
          </a:p>
          <a:p>
            <a:endParaRPr lang="nl-NL" sz="2000" dirty="0"/>
          </a:p>
          <a:p>
            <a:pPr>
              <a:buNone/>
            </a:pPr>
            <a:r>
              <a:rPr lang="nl-NL" sz="2000" dirty="0"/>
              <a:t>Verschil met bindingstheorie:</a:t>
            </a:r>
          </a:p>
          <a:p>
            <a:r>
              <a:rPr lang="nl-NL" sz="2000" dirty="0"/>
              <a:t>De SC- theorie legt de nadruk op de GEVOLGEN van de slechte bindingen,</a:t>
            </a:r>
          </a:p>
          <a:p>
            <a:pPr>
              <a:buNone/>
            </a:pPr>
            <a:r>
              <a:rPr lang="nl-NL" sz="2000" dirty="0"/>
              <a:t>      de BT legt de nadruk op de slechte relaties of bindingen zelf. </a:t>
            </a:r>
          </a:p>
          <a:p>
            <a:endParaRPr lang="nl-NL" sz="2000" dirty="0"/>
          </a:p>
          <a:p>
            <a:endParaRPr lang="nl-NL" sz="20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5C4B50A-0992-3477-256D-7BB22EF39DBD}"/>
              </a:ext>
            </a:extLst>
          </p:cNvPr>
          <p:cNvSpPr>
            <a:spLocks noGrp="1"/>
          </p:cNvSpPr>
          <p:nvPr>
            <p:ph type="title"/>
          </p:nvPr>
        </p:nvSpPr>
        <p:spPr>
          <a:xfrm>
            <a:off x="838199" y="365125"/>
            <a:ext cx="10924713" cy="1325563"/>
          </a:xfrm>
        </p:spPr>
        <p:txBody>
          <a:bodyPr>
            <a:normAutofit/>
          </a:bodyPr>
          <a:lstStyle/>
          <a:p>
            <a:r>
              <a:rPr lang="en-US" sz="4000" dirty="0" err="1"/>
              <a:t>Economische</a:t>
            </a:r>
            <a:r>
              <a:rPr lang="en-US" sz="4000" dirty="0"/>
              <a:t> </a:t>
            </a:r>
            <a:r>
              <a:rPr lang="en-US" sz="4000" dirty="0" err="1"/>
              <a:t>theorie</a:t>
            </a:r>
            <a:r>
              <a:rPr lang="en-US" sz="4000" dirty="0"/>
              <a:t> </a:t>
            </a:r>
            <a:r>
              <a:rPr lang="en-US" sz="4000" dirty="0" err="1"/>
              <a:t>en</a:t>
            </a:r>
            <a:r>
              <a:rPr lang="en-US" sz="4000" dirty="0"/>
              <a:t> </a:t>
            </a:r>
            <a:r>
              <a:rPr lang="en-US" sz="4000" dirty="0" err="1"/>
              <a:t>ontstaan</a:t>
            </a:r>
            <a:r>
              <a:rPr lang="en-US" sz="4000" dirty="0"/>
              <a:t> van </a:t>
            </a:r>
            <a:r>
              <a:rPr lang="en-US" sz="4000" dirty="0" err="1"/>
              <a:t>criminaliteit</a:t>
            </a:r>
            <a:endParaRPr lang="nl-NL" sz="4000" dirty="0"/>
          </a:p>
        </p:txBody>
      </p:sp>
      <p:sp>
        <p:nvSpPr>
          <p:cNvPr id="3" name="Tijdelijke aanduiding voor inhoud 2">
            <a:extLst>
              <a:ext uri="{FF2B5EF4-FFF2-40B4-BE49-F238E27FC236}">
                <a16:creationId xmlns:a16="http://schemas.microsoft.com/office/drawing/2014/main" id="{2707D317-5EFF-71DD-D37D-449AE31AB159}"/>
              </a:ext>
            </a:extLst>
          </p:cNvPr>
          <p:cNvSpPr>
            <a:spLocks noGrp="1"/>
          </p:cNvSpPr>
          <p:nvPr>
            <p:ph idx="1"/>
          </p:nvPr>
        </p:nvSpPr>
        <p:spPr/>
        <p:txBody>
          <a:bodyPr/>
          <a:lstStyle/>
          <a:p>
            <a:pPr marL="0" indent="0">
              <a:buNone/>
            </a:pPr>
            <a:r>
              <a:rPr lang="en-US" dirty="0"/>
              <a:t>Er </a:t>
            </a:r>
            <a:r>
              <a:rPr lang="en-US" dirty="0" err="1"/>
              <a:t>bestaan</a:t>
            </a:r>
            <a:r>
              <a:rPr lang="en-US" dirty="0"/>
              <a:t> </a:t>
            </a:r>
            <a:r>
              <a:rPr lang="en-US" dirty="0" err="1"/>
              <a:t>ook</a:t>
            </a:r>
            <a:r>
              <a:rPr lang="en-US" dirty="0"/>
              <a:t> </a:t>
            </a:r>
            <a:r>
              <a:rPr lang="en-US" dirty="0" err="1"/>
              <a:t>econmische</a:t>
            </a:r>
            <a:r>
              <a:rPr lang="en-US" dirty="0"/>
              <a:t> </a:t>
            </a:r>
            <a:r>
              <a:rPr lang="en-US" dirty="0" err="1"/>
              <a:t>theorieën</a:t>
            </a:r>
            <a:r>
              <a:rPr lang="en-US" dirty="0"/>
              <a:t> die </a:t>
            </a:r>
            <a:r>
              <a:rPr lang="en-US" dirty="0" err="1"/>
              <a:t>een</a:t>
            </a:r>
            <a:r>
              <a:rPr lang="en-US" dirty="0"/>
              <a:t> </a:t>
            </a:r>
            <a:r>
              <a:rPr lang="en-US" dirty="0" err="1"/>
              <a:t>verklaring</a:t>
            </a:r>
            <a:r>
              <a:rPr lang="en-US" dirty="0"/>
              <a:t> </a:t>
            </a:r>
            <a:r>
              <a:rPr lang="en-US" dirty="0" err="1"/>
              <a:t>geven</a:t>
            </a:r>
            <a:r>
              <a:rPr lang="en-US" dirty="0"/>
              <a:t> </a:t>
            </a:r>
            <a:r>
              <a:rPr lang="en-US" dirty="0" err="1"/>
              <a:t>voor</a:t>
            </a:r>
            <a:r>
              <a:rPr lang="en-US" dirty="0"/>
              <a:t> het </a:t>
            </a:r>
            <a:r>
              <a:rPr lang="en-US" dirty="0" err="1"/>
              <a:t>ontstaan</a:t>
            </a:r>
            <a:r>
              <a:rPr lang="en-US" dirty="0"/>
              <a:t> </a:t>
            </a:r>
            <a:r>
              <a:rPr lang="en-US" dirty="0" err="1"/>
              <a:t>en</a:t>
            </a:r>
            <a:r>
              <a:rPr lang="en-US" dirty="0"/>
              <a:t> </a:t>
            </a:r>
            <a:r>
              <a:rPr lang="en-US" dirty="0" err="1"/>
              <a:t>voortbestaan</a:t>
            </a:r>
            <a:r>
              <a:rPr lang="en-US" dirty="0"/>
              <a:t> van </a:t>
            </a:r>
            <a:r>
              <a:rPr lang="en-US" dirty="0" err="1"/>
              <a:t>criminaliteit</a:t>
            </a:r>
            <a:r>
              <a:rPr lang="en-US" dirty="0"/>
              <a:t>.</a:t>
            </a:r>
          </a:p>
          <a:p>
            <a:pPr marL="0" indent="0">
              <a:buNone/>
            </a:pPr>
            <a:endParaRPr lang="en-US" dirty="0"/>
          </a:p>
          <a:p>
            <a:pPr marL="0" indent="0">
              <a:buNone/>
            </a:pPr>
            <a:r>
              <a:rPr lang="en-US" dirty="0" err="1"/>
              <a:t>Voorbeeld</a:t>
            </a:r>
            <a:r>
              <a:rPr lang="en-US" dirty="0"/>
              <a:t> van </a:t>
            </a:r>
            <a:r>
              <a:rPr lang="en-US" dirty="0" err="1"/>
              <a:t>een</a:t>
            </a:r>
            <a:r>
              <a:rPr lang="en-US" dirty="0"/>
              <a:t> </a:t>
            </a:r>
            <a:r>
              <a:rPr lang="en-US" dirty="0" err="1"/>
              <a:t>dergelijk</a:t>
            </a:r>
            <a:r>
              <a:rPr lang="en-US" dirty="0"/>
              <a:t> </a:t>
            </a:r>
            <a:r>
              <a:rPr lang="en-US" dirty="0" err="1"/>
              <a:t>theorie</a:t>
            </a:r>
            <a:r>
              <a:rPr lang="en-US" dirty="0"/>
              <a:t> is de “ </a:t>
            </a:r>
            <a:r>
              <a:rPr lang="en-US" dirty="0" err="1"/>
              <a:t>Rationele</a:t>
            </a:r>
            <a:r>
              <a:rPr lang="en-US" dirty="0"/>
              <a:t> – </a:t>
            </a:r>
            <a:r>
              <a:rPr lang="en-US" dirty="0" err="1"/>
              <a:t>Keuzetheorie</a:t>
            </a:r>
            <a:r>
              <a:rPr lang="en-US" dirty="0"/>
              <a:t>”, </a:t>
            </a:r>
            <a:r>
              <a:rPr lang="en-US" dirty="0" err="1"/>
              <a:t>ook</a:t>
            </a:r>
            <a:r>
              <a:rPr lang="en-US" dirty="0"/>
              <a:t> </a:t>
            </a:r>
            <a:r>
              <a:rPr lang="en-US" dirty="0" err="1"/>
              <a:t>wel</a:t>
            </a:r>
            <a:r>
              <a:rPr lang="en-US" dirty="0"/>
              <a:t> ‘ </a:t>
            </a:r>
            <a:r>
              <a:rPr lang="en-US" dirty="0" err="1"/>
              <a:t>gelegenheidstheorie</a:t>
            </a:r>
            <a:r>
              <a:rPr lang="en-US" dirty="0"/>
              <a:t>’  </a:t>
            </a:r>
            <a:r>
              <a:rPr lang="en-US" dirty="0" err="1"/>
              <a:t>genoemd</a:t>
            </a:r>
            <a:endParaRPr lang="nl-NL" dirty="0"/>
          </a:p>
        </p:txBody>
      </p:sp>
    </p:spTree>
    <p:extLst>
      <p:ext uri="{BB962C8B-B14F-4D97-AF65-F5344CB8AC3E}">
        <p14:creationId xmlns:p14="http://schemas.microsoft.com/office/powerpoint/2010/main" val="346149112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dirty="0"/>
              <a:t>Gelegenheidstheorie/ </a:t>
            </a:r>
            <a:r>
              <a:rPr lang="nl-NL"/>
              <a:t>Rationele keuzetheorie</a:t>
            </a:r>
            <a:endParaRPr lang="nl-NL" dirty="0"/>
          </a:p>
        </p:txBody>
      </p:sp>
      <p:sp>
        <p:nvSpPr>
          <p:cNvPr id="3" name="Tijdelijke aanduiding voor inhoud 2"/>
          <p:cNvSpPr>
            <a:spLocks noGrp="1"/>
          </p:cNvSpPr>
          <p:nvPr>
            <p:ph idx="1"/>
          </p:nvPr>
        </p:nvSpPr>
        <p:spPr/>
        <p:txBody>
          <a:bodyPr>
            <a:normAutofit fontScale="92500" lnSpcReduction="20000"/>
          </a:bodyPr>
          <a:lstStyle/>
          <a:p>
            <a:endParaRPr lang="nl-NL" dirty="0"/>
          </a:p>
          <a:p>
            <a:r>
              <a:rPr lang="nl-NL" sz="2000" dirty="0"/>
              <a:t>Ieder individu kiest voor zichzelf de meest gunstige optie;</a:t>
            </a:r>
          </a:p>
          <a:p>
            <a:endParaRPr lang="nl-NL" sz="2000" dirty="0"/>
          </a:p>
          <a:p>
            <a:r>
              <a:rPr lang="nl-NL" sz="2000" dirty="0"/>
              <a:t>De mens is een rationeel denkend wezen en weegt kosten en baten tegen elkaar af; (- juist- ook criminelen)</a:t>
            </a:r>
          </a:p>
          <a:p>
            <a:endParaRPr lang="nl-NL" sz="2000" dirty="0"/>
          </a:p>
          <a:p>
            <a:r>
              <a:rPr lang="nl-NL" sz="2000" dirty="0"/>
              <a:t>“Het niveau van criminaliteit wordt bepaald door de aanwezigheid van potentiële daders, de aanwezigheid van geschikte doelwitten en de afwezigheid van voldoende sociale bewaking. </a:t>
            </a:r>
          </a:p>
          <a:p>
            <a:endParaRPr lang="nl-NL" sz="2000" dirty="0"/>
          </a:p>
          <a:p>
            <a:pPr>
              <a:buNone/>
            </a:pPr>
            <a:r>
              <a:rPr lang="nl-NL" sz="2000" dirty="0"/>
              <a:t>    Het gaat bij deze theorie dus om de verhouding tussen: wat levert criminaliteit je op? (de baten) en wat zou criminaliteit je kosten? Belangrijk hierbij is hoe hoog de PAK-KANS is.</a:t>
            </a:r>
            <a:br>
              <a:rPr lang="nl-NL" sz="2000" dirty="0"/>
            </a:br>
            <a:r>
              <a:rPr lang="nl-NL" sz="2000" dirty="0"/>
              <a:t>Als de kans groot is dat je gepakt wordt, zijn de kosten hoger dan de baten en pleeg je geen strafbaar feit.</a:t>
            </a:r>
            <a:br>
              <a:rPr lang="nl-NL" sz="2000" dirty="0"/>
            </a:br>
            <a:r>
              <a:rPr lang="nl-NL" sz="2000" dirty="0"/>
              <a:t>Als de kans dat je gepakt wordt klein is en de opbrengsten van criminaliteit (de baten) zijn groot, dan pleeg je een </a:t>
            </a:r>
            <a:r>
              <a:rPr lang="nl-NL" sz="2000"/>
              <a:t>strafbaar feit.</a:t>
            </a:r>
            <a:endParaRPr lang="nl-NL" sz="2000" dirty="0"/>
          </a:p>
          <a:p>
            <a:endParaRPr lang="nl-NL" sz="2000" dirty="0"/>
          </a:p>
          <a:p>
            <a:endParaRPr lang="nl-NL" sz="2400" dirty="0"/>
          </a:p>
          <a:p>
            <a:endParaRPr lang="nl-NL" sz="2400" dirty="0"/>
          </a:p>
          <a:p>
            <a:endParaRPr lang="nl-NL" sz="2400" dirty="0"/>
          </a:p>
          <a:p>
            <a:endParaRPr lang="nl-NL" sz="2400" dirty="0"/>
          </a:p>
          <a:p>
            <a:endParaRPr lang="nl-NL"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D8CEC1C4-A059-E7C1-C785-27A23E49FBE7}"/>
              </a:ext>
            </a:extLst>
          </p:cNvPr>
          <p:cNvSpPr>
            <a:spLocks noGrp="1"/>
          </p:cNvSpPr>
          <p:nvPr>
            <p:ph type="title"/>
          </p:nvPr>
        </p:nvSpPr>
        <p:spPr/>
        <p:txBody>
          <a:bodyPr/>
          <a:lstStyle/>
          <a:p>
            <a:r>
              <a:rPr lang="en-US" dirty="0" err="1"/>
              <a:t>Sociobiologische</a:t>
            </a:r>
            <a:r>
              <a:rPr lang="en-US" dirty="0"/>
              <a:t> </a:t>
            </a:r>
            <a:r>
              <a:rPr lang="en-US" dirty="0" err="1"/>
              <a:t>theorieën</a:t>
            </a:r>
            <a:r>
              <a:rPr lang="en-US" dirty="0"/>
              <a:t>:</a:t>
            </a:r>
            <a:endParaRPr lang="nl-NL" dirty="0"/>
          </a:p>
        </p:txBody>
      </p:sp>
      <p:sp>
        <p:nvSpPr>
          <p:cNvPr id="3" name="Tijdelijke aanduiding voor inhoud 2">
            <a:extLst>
              <a:ext uri="{FF2B5EF4-FFF2-40B4-BE49-F238E27FC236}">
                <a16:creationId xmlns:a16="http://schemas.microsoft.com/office/drawing/2014/main" id="{43F77EFE-F984-F48A-40E8-2167C45ED265}"/>
              </a:ext>
            </a:extLst>
          </p:cNvPr>
          <p:cNvSpPr>
            <a:spLocks noGrp="1"/>
          </p:cNvSpPr>
          <p:nvPr>
            <p:ph idx="1"/>
          </p:nvPr>
        </p:nvSpPr>
        <p:spPr/>
        <p:txBody>
          <a:bodyPr>
            <a:normAutofit lnSpcReduction="10000"/>
          </a:bodyPr>
          <a:lstStyle/>
          <a:p>
            <a:pPr marL="0" indent="0">
              <a:buNone/>
            </a:pPr>
            <a:r>
              <a:rPr lang="en-US" dirty="0" err="1"/>
              <a:t>Bij</a:t>
            </a:r>
            <a:r>
              <a:rPr lang="en-US" dirty="0"/>
              <a:t> de ‘ </a:t>
            </a:r>
            <a:r>
              <a:rPr lang="en-US" dirty="0" err="1"/>
              <a:t>sociobiologische</a:t>
            </a:r>
            <a:r>
              <a:rPr lang="en-US" dirty="0"/>
              <a:t> </a:t>
            </a:r>
            <a:r>
              <a:rPr lang="en-US" dirty="0" err="1"/>
              <a:t>theorieën</a:t>
            </a:r>
            <a:r>
              <a:rPr lang="en-US" dirty="0"/>
              <a:t>’ (Jaren ‘70 van de </a:t>
            </a:r>
            <a:r>
              <a:rPr lang="en-US" dirty="0" err="1"/>
              <a:t>twintigste</a:t>
            </a:r>
            <a:r>
              <a:rPr lang="en-US" dirty="0"/>
              <a:t> </a:t>
            </a:r>
            <a:r>
              <a:rPr lang="en-US" dirty="0" err="1"/>
              <a:t>eeuw</a:t>
            </a:r>
            <a:r>
              <a:rPr lang="en-US" dirty="0"/>
              <a:t>) </a:t>
            </a:r>
            <a:r>
              <a:rPr lang="en-US" dirty="0" err="1"/>
              <a:t>zoekt</a:t>
            </a:r>
            <a:r>
              <a:rPr lang="en-US" dirty="0"/>
              <a:t> men de </a:t>
            </a:r>
            <a:r>
              <a:rPr lang="en-US" dirty="0" err="1"/>
              <a:t>verklaringen</a:t>
            </a:r>
            <a:r>
              <a:rPr lang="en-US" dirty="0"/>
              <a:t> </a:t>
            </a:r>
            <a:r>
              <a:rPr lang="en-US" dirty="0" err="1"/>
              <a:t>voor</a:t>
            </a:r>
            <a:r>
              <a:rPr lang="en-US" dirty="0"/>
              <a:t> het </a:t>
            </a:r>
            <a:r>
              <a:rPr lang="en-US" dirty="0" err="1"/>
              <a:t>plegen</a:t>
            </a:r>
            <a:r>
              <a:rPr lang="en-US" dirty="0"/>
              <a:t> van </a:t>
            </a:r>
            <a:r>
              <a:rPr lang="en-US" dirty="0" err="1"/>
              <a:t>crimineel</a:t>
            </a:r>
            <a:r>
              <a:rPr lang="en-US" dirty="0"/>
              <a:t> </a:t>
            </a:r>
            <a:r>
              <a:rPr lang="en-US" dirty="0" err="1"/>
              <a:t>gedrag</a:t>
            </a:r>
            <a:r>
              <a:rPr lang="en-US" dirty="0"/>
              <a:t> in </a:t>
            </a:r>
            <a:r>
              <a:rPr lang="en-US" dirty="0" err="1"/>
              <a:t>een</a:t>
            </a:r>
            <a:r>
              <a:rPr lang="en-US" dirty="0"/>
              <a:t> </a:t>
            </a:r>
            <a:r>
              <a:rPr lang="en-US" dirty="0" err="1"/>
              <a:t>combinatie</a:t>
            </a:r>
            <a:r>
              <a:rPr lang="en-US" dirty="0"/>
              <a:t> van </a:t>
            </a:r>
            <a:r>
              <a:rPr lang="en-US" dirty="0" err="1"/>
              <a:t>erfelijke</a:t>
            </a:r>
            <a:r>
              <a:rPr lang="en-US" dirty="0"/>
              <a:t> </a:t>
            </a:r>
            <a:r>
              <a:rPr lang="en-US" dirty="0" err="1"/>
              <a:t>en</a:t>
            </a:r>
            <a:r>
              <a:rPr lang="en-US" dirty="0"/>
              <a:t> </a:t>
            </a:r>
            <a:r>
              <a:rPr lang="en-US" dirty="0" err="1"/>
              <a:t>sociale</a:t>
            </a:r>
            <a:r>
              <a:rPr lang="en-US" dirty="0"/>
              <a:t> </a:t>
            </a:r>
            <a:r>
              <a:rPr lang="en-US" dirty="0" err="1"/>
              <a:t>factoren</a:t>
            </a:r>
            <a:r>
              <a:rPr lang="en-US" dirty="0"/>
              <a:t>. </a:t>
            </a:r>
          </a:p>
          <a:p>
            <a:pPr marL="0" indent="0">
              <a:buNone/>
            </a:pPr>
            <a:endParaRPr lang="en-US" dirty="0"/>
          </a:p>
          <a:p>
            <a:pPr>
              <a:buFontTx/>
              <a:buChar char="-"/>
            </a:pPr>
            <a:r>
              <a:rPr lang="en-US" dirty="0" err="1"/>
              <a:t>Erfelijke</a:t>
            </a:r>
            <a:r>
              <a:rPr lang="en-US" dirty="0"/>
              <a:t> </a:t>
            </a:r>
            <a:r>
              <a:rPr lang="en-US" dirty="0" err="1"/>
              <a:t>en</a:t>
            </a:r>
            <a:r>
              <a:rPr lang="en-US" dirty="0"/>
              <a:t> </a:t>
            </a:r>
            <a:r>
              <a:rPr lang="en-US" dirty="0" err="1"/>
              <a:t>andere</a:t>
            </a:r>
            <a:r>
              <a:rPr lang="en-US" dirty="0"/>
              <a:t> </a:t>
            </a:r>
            <a:r>
              <a:rPr lang="en-US" dirty="0" err="1"/>
              <a:t>biologische</a:t>
            </a:r>
            <a:r>
              <a:rPr lang="en-US" dirty="0"/>
              <a:t> </a:t>
            </a:r>
            <a:r>
              <a:rPr lang="en-US" dirty="0" err="1"/>
              <a:t>factoren</a:t>
            </a:r>
            <a:r>
              <a:rPr lang="en-US" dirty="0"/>
              <a:t> </a:t>
            </a:r>
            <a:r>
              <a:rPr lang="en-US" dirty="0" err="1"/>
              <a:t>verklaren</a:t>
            </a:r>
            <a:r>
              <a:rPr lang="en-US" dirty="0"/>
              <a:t> </a:t>
            </a:r>
            <a:r>
              <a:rPr lang="en-US" dirty="0" err="1"/>
              <a:t>slechts</a:t>
            </a:r>
            <a:r>
              <a:rPr lang="en-US" dirty="0"/>
              <a:t> </a:t>
            </a:r>
            <a:r>
              <a:rPr lang="en-US" dirty="0" err="1"/>
              <a:t>eem</a:t>
            </a:r>
            <a:r>
              <a:rPr lang="en-US" dirty="0"/>
              <a:t> </a:t>
            </a:r>
            <a:r>
              <a:rPr lang="en-US" dirty="0" err="1"/>
              <a:t>beperkt</a:t>
            </a:r>
            <a:r>
              <a:rPr lang="en-US" dirty="0"/>
              <a:t> percentage van de </a:t>
            </a:r>
            <a:r>
              <a:rPr lang="en-US" dirty="0" err="1"/>
              <a:t>variatie</a:t>
            </a:r>
            <a:r>
              <a:rPr lang="en-US" dirty="0"/>
              <a:t> in </a:t>
            </a:r>
            <a:r>
              <a:rPr lang="en-US" dirty="0" err="1"/>
              <a:t>crimineel</a:t>
            </a:r>
            <a:r>
              <a:rPr lang="en-US" dirty="0"/>
              <a:t> </a:t>
            </a:r>
            <a:r>
              <a:rPr lang="en-US" dirty="0" err="1"/>
              <a:t>gedrag</a:t>
            </a:r>
            <a:r>
              <a:rPr lang="en-US" dirty="0"/>
              <a:t>;</a:t>
            </a:r>
          </a:p>
          <a:p>
            <a:pPr>
              <a:buFontTx/>
              <a:buChar char="-"/>
            </a:pPr>
            <a:r>
              <a:rPr lang="en-US" dirty="0" err="1"/>
              <a:t>Bepaalde</a:t>
            </a:r>
            <a:r>
              <a:rPr lang="en-US" dirty="0"/>
              <a:t> </a:t>
            </a:r>
            <a:r>
              <a:rPr lang="en-US" dirty="0" err="1"/>
              <a:t>vormen</a:t>
            </a:r>
            <a:r>
              <a:rPr lang="en-US" dirty="0"/>
              <a:t> van </a:t>
            </a:r>
            <a:r>
              <a:rPr lang="en-US" dirty="0" err="1"/>
              <a:t>crimineel</a:t>
            </a:r>
            <a:r>
              <a:rPr lang="en-US" dirty="0"/>
              <a:t> </a:t>
            </a:r>
            <a:r>
              <a:rPr lang="en-US" dirty="0" err="1"/>
              <a:t>gedrag</a:t>
            </a:r>
            <a:r>
              <a:rPr lang="en-US" dirty="0"/>
              <a:t> (</a:t>
            </a:r>
            <a:r>
              <a:rPr lang="en-US" dirty="0" err="1"/>
              <a:t>bv</a:t>
            </a:r>
            <a:r>
              <a:rPr lang="en-US" dirty="0"/>
              <a:t>. </a:t>
            </a:r>
            <a:r>
              <a:rPr lang="en-US" dirty="0" err="1"/>
              <a:t>Agressiedelicten</a:t>
            </a:r>
            <a:r>
              <a:rPr lang="en-US" dirty="0"/>
              <a:t>) is de </a:t>
            </a:r>
            <a:r>
              <a:rPr lang="en-US" dirty="0" err="1"/>
              <a:t>uitkomst</a:t>
            </a:r>
            <a:r>
              <a:rPr lang="en-US" dirty="0"/>
              <a:t> van </a:t>
            </a:r>
            <a:r>
              <a:rPr lang="en-US" dirty="0" err="1"/>
              <a:t>zowel</a:t>
            </a:r>
            <a:r>
              <a:rPr lang="en-US" dirty="0"/>
              <a:t> </a:t>
            </a:r>
            <a:r>
              <a:rPr lang="en-US" dirty="0" err="1"/>
              <a:t>persoonlijke</a:t>
            </a:r>
            <a:r>
              <a:rPr lang="en-US" dirty="0"/>
              <a:t> (</a:t>
            </a:r>
            <a:r>
              <a:rPr lang="en-US" dirty="0" err="1"/>
              <a:t>erfelijke</a:t>
            </a:r>
            <a:r>
              <a:rPr lang="en-US" dirty="0"/>
              <a:t>) </a:t>
            </a:r>
            <a:r>
              <a:rPr lang="en-US" dirty="0" err="1"/>
              <a:t>als</a:t>
            </a:r>
            <a:r>
              <a:rPr lang="en-US" dirty="0"/>
              <a:t> </a:t>
            </a:r>
            <a:r>
              <a:rPr lang="en-US" dirty="0" err="1"/>
              <a:t>situationele</a:t>
            </a:r>
            <a:r>
              <a:rPr lang="en-US" dirty="0"/>
              <a:t> (</a:t>
            </a:r>
            <a:r>
              <a:rPr lang="en-US" dirty="0" err="1"/>
              <a:t>ook</a:t>
            </a:r>
            <a:r>
              <a:rPr lang="en-US" dirty="0"/>
              <a:t> </a:t>
            </a:r>
            <a:r>
              <a:rPr lang="en-US" dirty="0" err="1"/>
              <a:t>wel</a:t>
            </a:r>
            <a:r>
              <a:rPr lang="en-US" dirty="0"/>
              <a:t>: </a:t>
            </a:r>
            <a:r>
              <a:rPr lang="en-US" dirty="0" err="1"/>
              <a:t>sociale</a:t>
            </a:r>
            <a:r>
              <a:rPr lang="en-US" dirty="0"/>
              <a:t>) </a:t>
            </a:r>
            <a:r>
              <a:rPr lang="en-US" dirty="0" err="1"/>
              <a:t>factoren</a:t>
            </a:r>
            <a:r>
              <a:rPr lang="en-US" dirty="0"/>
              <a:t>.</a:t>
            </a:r>
            <a:br>
              <a:rPr lang="en-US" dirty="0"/>
            </a:br>
            <a:r>
              <a:rPr lang="en-US" dirty="0"/>
              <a:t>BV. </a:t>
            </a:r>
            <a:r>
              <a:rPr lang="en-US" dirty="0" err="1"/>
              <a:t>Iemand</a:t>
            </a:r>
            <a:r>
              <a:rPr lang="en-US" dirty="0"/>
              <a:t> die </a:t>
            </a:r>
            <a:r>
              <a:rPr lang="en-US" dirty="0" err="1"/>
              <a:t>agressief</a:t>
            </a:r>
            <a:r>
              <a:rPr lang="en-US" dirty="0"/>
              <a:t> </a:t>
            </a:r>
            <a:r>
              <a:rPr lang="en-US" dirty="0" err="1"/>
              <a:t>wordt</a:t>
            </a:r>
            <a:r>
              <a:rPr lang="en-US" dirty="0"/>
              <a:t> van </a:t>
            </a:r>
            <a:r>
              <a:rPr lang="en-US" dirty="0" err="1"/>
              <a:t>te</a:t>
            </a:r>
            <a:r>
              <a:rPr lang="en-US" dirty="0"/>
              <a:t> </a:t>
            </a:r>
            <a:r>
              <a:rPr lang="en-US" dirty="0" err="1"/>
              <a:t>veel</a:t>
            </a:r>
            <a:r>
              <a:rPr lang="en-US" dirty="0"/>
              <a:t> </a:t>
            </a:r>
            <a:r>
              <a:rPr lang="en-US" dirty="0" err="1"/>
              <a:t>kleurstoffen</a:t>
            </a:r>
            <a:r>
              <a:rPr lang="en-US" dirty="0"/>
              <a:t> in </a:t>
            </a:r>
            <a:r>
              <a:rPr lang="en-US" dirty="0" err="1"/>
              <a:t>zijn</a:t>
            </a:r>
            <a:r>
              <a:rPr lang="en-US" dirty="0"/>
              <a:t>/ </a:t>
            </a:r>
            <a:r>
              <a:rPr lang="en-US" dirty="0" err="1"/>
              <a:t>haar</a:t>
            </a:r>
            <a:r>
              <a:rPr lang="en-US" dirty="0"/>
              <a:t> eten of </a:t>
            </a:r>
            <a:r>
              <a:rPr lang="en-US" dirty="0" err="1"/>
              <a:t>drinken</a:t>
            </a:r>
            <a:endParaRPr lang="nl-NL" dirty="0"/>
          </a:p>
        </p:txBody>
      </p:sp>
    </p:spTree>
    <p:extLst>
      <p:ext uri="{BB962C8B-B14F-4D97-AF65-F5344CB8AC3E}">
        <p14:creationId xmlns:p14="http://schemas.microsoft.com/office/powerpoint/2010/main" val="352805971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39192" y="274638"/>
            <a:ext cx="10644326" cy="850106"/>
          </a:xfrm>
        </p:spPr>
        <p:txBody>
          <a:bodyPr>
            <a:normAutofit fontScale="90000"/>
          </a:bodyPr>
          <a:lstStyle/>
          <a:p>
            <a:br>
              <a:rPr lang="nl-NL" dirty="0"/>
            </a:br>
            <a:br>
              <a:rPr lang="nl-NL" dirty="0"/>
            </a:br>
            <a:br>
              <a:rPr lang="nl-NL" dirty="0"/>
            </a:br>
            <a:r>
              <a:rPr lang="nl-NL" dirty="0"/>
              <a:t>Psychologische en/ of </a:t>
            </a:r>
            <a:r>
              <a:rPr lang="nl-NL" dirty="0" err="1"/>
              <a:t>Psycho</a:t>
            </a:r>
            <a:r>
              <a:rPr lang="nl-NL" dirty="0"/>
              <a:t>- analytische model:</a:t>
            </a:r>
            <a:br>
              <a:rPr lang="nl-NL" dirty="0"/>
            </a:br>
            <a:r>
              <a:rPr lang="nl-NL" sz="3600" dirty="0"/>
              <a:t>Voorbeeld van een theorie: Aangeleerd gedrag theorie</a:t>
            </a:r>
            <a:br>
              <a:rPr lang="nl-NL" dirty="0"/>
            </a:br>
            <a:endParaRPr lang="nl-NL" dirty="0"/>
          </a:p>
        </p:txBody>
      </p:sp>
      <p:sp>
        <p:nvSpPr>
          <p:cNvPr id="3" name="Tijdelijke aanduiding voor inhoud 2"/>
          <p:cNvSpPr>
            <a:spLocks noGrp="1"/>
          </p:cNvSpPr>
          <p:nvPr>
            <p:ph idx="1"/>
          </p:nvPr>
        </p:nvSpPr>
        <p:spPr>
          <a:xfrm>
            <a:off x="838200" y="1825624"/>
            <a:ext cx="10515600" cy="4757737"/>
          </a:xfrm>
        </p:spPr>
        <p:txBody>
          <a:bodyPr>
            <a:normAutofit fontScale="70000" lnSpcReduction="20000"/>
          </a:bodyPr>
          <a:lstStyle/>
          <a:p>
            <a:pPr marL="0" indent="0">
              <a:buNone/>
            </a:pPr>
            <a:endParaRPr lang="nl-NL" sz="2400" dirty="0"/>
          </a:p>
          <a:p>
            <a:pPr marL="0" indent="0">
              <a:buNone/>
            </a:pPr>
            <a:endParaRPr lang="nl-NL" sz="2400" dirty="0"/>
          </a:p>
          <a:p>
            <a:pPr marL="0" indent="0">
              <a:buNone/>
            </a:pPr>
            <a:r>
              <a:rPr lang="nl-NL" sz="2400" dirty="0"/>
              <a:t>In het psychologische en/ of </a:t>
            </a:r>
            <a:r>
              <a:rPr lang="nl-NL" sz="2400" dirty="0" err="1"/>
              <a:t>psycho</a:t>
            </a:r>
            <a:r>
              <a:rPr lang="nl-NL" sz="2400" dirty="0"/>
              <a:t>- analytische </a:t>
            </a:r>
            <a:r>
              <a:rPr lang="nl-NL" sz="2400" dirty="0" err="1"/>
              <a:t>modelnwordt</a:t>
            </a:r>
            <a:r>
              <a:rPr lang="nl-NL" sz="2400" dirty="0"/>
              <a:t> ervan uitgegaan dat crimineel gedrag is aangeleerd en te maken heeft met persoonlijkheidskenmerken. Een voorbeeld van een theorie is de ‘ aangeleerd – gedrag theorie’. </a:t>
            </a:r>
          </a:p>
          <a:p>
            <a:pPr marL="0" indent="0">
              <a:buNone/>
            </a:pPr>
            <a:endParaRPr lang="nl-NL" sz="2400" dirty="0"/>
          </a:p>
          <a:p>
            <a:pPr marL="0" indent="0">
              <a:buNone/>
            </a:pPr>
            <a:r>
              <a:rPr lang="nl-NL" sz="2400" dirty="0"/>
              <a:t>De aangeleerd- gedrag theorie stelt dat:</a:t>
            </a:r>
          </a:p>
          <a:p>
            <a:r>
              <a:rPr lang="nl-NL" sz="2400" dirty="0"/>
              <a:t>Criminelen verschillen niet wezenlijk van andere mensen;</a:t>
            </a:r>
          </a:p>
          <a:p>
            <a:endParaRPr lang="nl-NL" sz="2400" dirty="0"/>
          </a:p>
          <a:p>
            <a:r>
              <a:rPr lang="nl-NL" sz="2400" dirty="0"/>
              <a:t>Criminelen hebben dezelfde persoonlijkheidskenmerken en levensdoelen als alle andere mensen;</a:t>
            </a:r>
          </a:p>
          <a:p>
            <a:endParaRPr lang="nl-NL" sz="2400" dirty="0"/>
          </a:p>
          <a:p>
            <a:r>
              <a:rPr lang="nl-NL" sz="2400" dirty="0"/>
              <a:t>Criminelen hebben alleen het verkeerde gedrag aangeleerd om die doelen te bereiken.</a:t>
            </a:r>
          </a:p>
          <a:p>
            <a:endParaRPr lang="nl-NL" sz="2400" dirty="0"/>
          </a:p>
          <a:p>
            <a:pPr>
              <a:buNone/>
            </a:pPr>
            <a:r>
              <a:rPr lang="nl-NL" sz="2400" dirty="0"/>
              <a:t>Kritiek op de theorie:</a:t>
            </a:r>
          </a:p>
          <a:p>
            <a:r>
              <a:rPr lang="nl-NL" sz="2400" dirty="0"/>
              <a:t>Waar begint crimineel gedrag?</a:t>
            </a:r>
          </a:p>
          <a:p>
            <a:r>
              <a:rPr lang="nl-NL" sz="2400" dirty="0"/>
              <a:t>Waar komen veranderingen en nieuwe ontwikkelingen in de misdaad, zoals creditcardfraude of computercriminaliteit, vandaan?</a:t>
            </a:r>
          </a:p>
          <a:p>
            <a:endParaRPr lang="nl-NL" sz="2400" dirty="0"/>
          </a:p>
          <a:p>
            <a:endParaRPr lang="nl-NL" sz="2400" dirty="0"/>
          </a:p>
          <a:p>
            <a:endParaRPr lang="nl-NL" sz="2400" dirty="0"/>
          </a:p>
          <a:p>
            <a:endParaRPr lang="nl-NL" dirty="0"/>
          </a:p>
          <a:p>
            <a:endParaRPr lang="nl-NL"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Sociaal- psychologische theorieën:</a:t>
            </a:r>
            <a:br>
              <a:rPr lang="nl-NL" dirty="0"/>
            </a:br>
            <a:r>
              <a:rPr lang="nl-NL" sz="3200" dirty="0"/>
              <a:t>Een voorbeeld: de etiketteringstheorie</a:t>
            </a:r>
          </a:p>
        </p:txBody>
      </p:sp>
      <p:sp>
        <p:nvSpPr>
          <p:cNvPr id="3" name="Tijdelijke aanduiding voor inhoud 2"/>
          <p:cNvSpPr>
            <a:spLocks noGrp="1"/>
          </p:cNvSpPr>
          <p:nvPr>
            <p:ph idx="1"/>
          </p:nvPr>
        </p:nvSpPr>
        <p:spPr/>
        <p:txBody>
          <a:bodyPr>
            <a:normAutofit/>
          </a:bodyPr>
          <a:lstStyle/>
          <a:p>
            <a:pPr marL="0" indent="0">
              <a:buNone/>
            </a:pPr>
            <a:r>
              <a:rPr lang="nl-NL" sz="3300" dirty="0"/>
              <a:t>Sociaal- psychologische  theorieën richten zich op verklaringen van het afwijkende (ook wel: </a:t>
            </a:r>
            <a:br>
              <a:rPr lang="nl-NL" sz="3300" dirty="0"/>
            </a:br>
            <a:r>
              <a:rPr lang="nl-NL" sz="3300" dirty="0"/>
              <a:t>“ delinquente gedrag)  van individuele mensen in relatie met de cultuur van groepen en de samenleving. </a:t>
            </a:r>
            <a:br>
              <a:rPr lang="nl-NL" sz="3300" dirty="0"/>
            </a:br>
            <a:r>
              <a:rPr lang="nl-NL" sz="3300" dirty="0"/>
              <a:t>Een voorbeeld van een theorie is de ‘ etiketteringstheorie’ ook wel ‘ </a:t>
            </a:r>
            <a:r>
              <a:rPr lang="nl-NL" sz="3300" dirty="0" err="1"/>
              <a:t>labellings</a:t>
            </a:r>
            <a:r>
              <a:rPr lang="nl-NL" sz="3300" dirty="0"/>
              <a:t>- of stigmatiseringstheorie genoemd’ . </a:t>
            </a:r>
          </a:p>
          <a:p>
            <a:endParaRPr lang="nl-NL" sz="4500" dirty="0"/>
          </a:p>
          <a:p>
            <a:endParaRPr lang="nl-NL" sz="3800" dirty="0"/>
          </a:p>
          <a:p>
            <a:endParaRPr lang="nl-NL" sz="20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F3F2E0D-6E51-FBFF-7983-5467B922471C}"/>
              </a:ext>
            </a:extLst>
          </p:cNvPr>
          <p:cNvSpPr>
            <a:spLocks noGrp="1"/>
          </p:cNvSpPr>
          <p:nvPr>
            <p:ph type="title"/>
          </p:nvPr>
        </p:nvSpPr>
        <p:spPr/>
        <p:txBody>
          <a:bodyPr>
            <a:normAutofit fontScale="90000"/>
          </a:bodyPr>
          <a:lstStyle/>
          <a:p>
            <a:r>
              <a:rPr lang="en-US" dirty="0" err="1"/>
              <a:t>Wetenschappelijk</a:t>
            </a:r>
            <a:r>
              <a:rPr lang="en-US" dirty="0"/>
              <a:t> </a:t>
            </a:r>
            <a:r>
              <a:rPr lang="en-US" dirty="0" err="1"/>
              <a:t>onderzoek</a:t>
            </a:r>
            <a:r>
              <a:rPr lang="en-US" dirty="0"/>
              <a:t> </a:t>
            </a:r>
            <a:r>
              <a:rPr lang="en-US" dirty="0" err="1"/>
              <a:t>naar</a:t>
            </a:r>
            <a:r>
              <a:rPr lang="en-US" dirty="0"/>
              <a:t> </a:t>
            </a:r>
            <a:r>
              <a:rPr lang="en-US" dirty="0" err="1"/>
              <a:t>psychologische</a:t>
            </a:r>
            <a:r>
              <a:rPr lang="en-US" dirty="0"/>
              <a:t> </a:t>
            </a:r>
            <a:r>
              <a:rPr lang="en-US" dirty="0" err="1"/>
              <a:t>en</a:t>
            </a:r>
            <a:r>
              <a:rPr lang="en-US" dirty="0"/>
              <a:t>/ of psycho- </a:t>
            </a:r>
            <a:r>
              <a:rPr lang="en-US" dirty="0" err="1"/>
              <a:t>analytische</a:t>
            </a:r>
            <a:r>
              <a:rPr lang="en-US" dirty="0"/>
              <a:t> </a:t>
            </a:r>
            <a:r>
              <a:rPr lang="en-US" dirty="0" err="1"/>
              <a:t>factoren</a:t>
            </a:r>
            <a:r>
              <a:rPr lang="en-US" dirty="0"/>
              <a:t>.</a:t>
            </a:r>
            <a:endParaRPr lang="nl-NL" dirty="0"/>
          </a:p>
        </p:txBody>
      </p:sp>
      <p:sp>
        <p:nvSpPr>
          <p:cNvPr id="3" name="Tijdelijke aanduiding voor inhoud 2">
            <a:extLst>
              <a:ext uri="{FF2B5EF4-FFF2-40B4-BE49-F238E27FC236}">
                <a16:creationId xmlns:a16="http://schemas.microsoft.com/office/drawing/2014/main" id="{408AE760-BF9A-AD3E-7981-DCAB7D687EEF}"/>
              </a:ext>
            </a:extLst>
          </p:cNvPr>
          <p:cNvSpPr>
            <a:spLocks noGrp="1"/>
          </p:cNvSpPr>
          <p:nvPr>
            <p:ph idx="1"/>
          </p:nvPr>
        </p:nvSpPr>
        <p:spPr/>
        <p:txBody>
          <a:bodyPr/>
          <a:lstStyle/>
          <a:p>
            <a:pPr marL="0" indent="0">
              <a:buNone/>
            </a:pPr>
            <a:r>
              <a:rPr lang="en-US" dirty="0" err="1"/>
              <a:t>Een</a:t>
            </a:r>
            <a:r>
              <a:rPr lang="en-US" dirty="0"/>
              <a:t> </a:t>
            </a:r>
            <a:r>
              <a:rPr lang="en-US" dirty="0" err="1"/>
              <a:t>aantal</a:t>
            </a:r>
            <a:r>
              <a:rPr lang="en-US" dirty="0"/>
              <a:t> </a:t>
            </a:r>
            <a:r>
              <a:rPr lang="en-US" dirty="0" err="1"/>
              <a:t>kenmerken</a:t>
            </a:r>
            <a:r>
              <a:rPr lang="en-US" dirty="0"/>
              <a:t> </a:t>
            </a:r>
            <a:r>
              <a:rPr lang="en-US" dirty="0" err="1"/>
              <a:t>komen</a:t>
            </a:r>
            <a:r>
              <a:rPr lang="en-US" dirty="0"/>
              <a:t> in </a:t>
            </a:r>
            <a:r>
              <a:rPr lang="en-US" dirty="0" err="1"/>
              <a:t>wetenschappelijk</a:t>
            </a:r>
            <a:r>
              <a:rPr lang="en-US" dirty="0"/>
              <a:t> </a:t>
            </a:r>
            <a:r>
              <a:rPr lang="en-US" dirty="0" err="1"/>
              <a:t>onderzoek</a:t>
            </a:r>
            <a:r>
              <a:rPr lang="en-US" dirty="0"/>
              <a:t> steeds </a:t>
            </a:r>
            <a:r>
              <a:rPr lang="en-US" dirty="0" err="1"/>
              <a:t>naar</a:t>
            </a:r>
            <a:r>
              <a:rPr lang="en-US" dirty="0"/>
              <a:t> </a:t>
            </a:r>
            <a:r>
              <a:rPr lang="en-US" dirty="0" err="1"/>
              <a:t>voren</a:t>
            </a:r>
            <a:r>
              <a:rPr lang="en-US" dirty="0"/>
              <a:t> </a:t>
            </a:r>
            <a:r>
              <a:rPr lang="en-US" dirty="0" err="1"/>
              <a:t>als</a:t>
            </a:r>
            <a:r>
              <a:rPr lang="en-US" dirty="0"/>
              <a:t> </a:t>
            </a:r>
            <a:r>
              <a:rPr lang="en-US" dirty="0" err="1"/>
              <a:t>mogelijke</a:t>
            </a:r>
            <a:r>
              <a:rPr lang="en-US" dirty="0"/>
              <a:t> </a:t>
            </a:r>
            <a:r>
              <a:rPr lang="en-US" dirty="0" err="1"/>
              <a:t>factoren</a:t>
            </a:r>
            <a:r>
              <a:rPr lang="en-US" dirty="0"/>
              <a:t> om </a:t>
            </a:r>
            <a:r>
              <a:rPr lang="en-US" dirty="0" err="1"/>
              <a:t>crimineel</a:t>
            </a:r>
            <a:r>
              <a:rPr lang="en-US" dirty="0"/>
              <a:t> </a:t>
            </a:r>
            <a:r>
              <a:rPr lang="en-US" dirty="0" err="1"/>
              <a:t>gedrag</a:t>
            </a:r>
            <a:r>
              <a:rPr lang="en-US" dirty="0"/>
              <a:t> </a:t>
            </a:r>
            <a:r>
              <a:rPr lang="en-US" dirty="0" err="1"/>
              <a:t>te</a:t>
            </a:r>
            <a:r>
              <a:rPr lang="en-US" dirty="0"/>
              <a:t> </a:t>
            </a:r>
            <a:r>
              <a:rPr lang="en-US" dirty="0" err="1"/>
              <a:t>verklaren</a:t>
            </a:r>
            <a:r>
              <a:rPr lang="en-US" dirty="0"/>
              <a:t>:</a:t>
            </a:r>
          </a:p>
          <a:p>
            <a:pPr>
              <a:buFontTx/>
              <a:buChar char="-"/>
            </a:pPr>
            <a:r>
              <a:rPr lang="en-US" dirty="0" err="1"/>
              <a:t>Moeilijk</a:t>
            </a:r>
            <a:r>
              <a:rPr lang="en-US" dirty="0"/>
              <a:t> temperament of </a:t>
            </a:r>
            <a:r>
              <a:rPr lang="en-US" dirty="0" err="1"/>
              <a:t>hyperactiviteit</a:t>
            </a:r>
            <a:r>
              <a:rPr lang="en-US" dirty="0"/>
              <a:t>;</a:t>
            </a:r>
          </a:p>
          <a:p>
            <a:pPr>
              <a:buFontTx/>
              <a:buChar char="-"/>
            </a:pPr>
            <a:r>
              <a:rPr lang="en-US" dirty="0" err="1"/>
              <a:t>Superintelligentie</a:t>
            </a:r>
            <a:r>
              <a:rPr lang="en-US" dirty="0"/>
              <a:t>;</a:t>
            </a:r>
          </a:p>
          <a:p>
            <a:pPr>
              <a:buFontTx/>
              <a:buChar char="-"/>
            </a:pPr>
            <a:r>
              <a:rPr lang="en-US" dirty="0" err="1"/>
              <a:t>Leerproblemen</a:t>
            </a:r>
            <a:r>
              <a:rPr lang="en-US" dirty="0"/>
              <a:t>;</a:t>
            </a:r>
          </a:p>
          <a:p>
            <a:pPr>
              <a:buFontTx/>
              <a:buChar char="-"/>
            </a:pPr>
            <a:r>
              <a:rPr lang="en-US" dirty="0" err="1"/>
              <a:t>Persoonlijkheidsstoornissen</a:t>
            </a:r>
            <a:r>
              <a:rPr lang="en-US" dirty="0"/>
              <a:t>;</a:t>
            </a:r>
          </a:p>
          <a:p>
            <a:pPr>
              <a:buFontTx/>
              <a:buChar char="-"/>
            </a:pPr>
            <a:r>
              <a:rPr lang="en-US" dirty="0" err="1"/>
              <a:t>Psychiatrische</a:t>
            </a:r>
            <a:r>
              <a:rPr lang="en-US" dirty="0"/>
              <a:t> </a:t>
            </a:r>
            <a:r>
              <a:rPr lang="en-US" dirty="0" err="1"/>
              <a:t>stoornissen</a:t>
            </a:r>
            <a:r>
              <a:rPr lang="en-US" dirty="0"/>
              <a:t>;</a:t>
            </a:r>
          </a:p>
          <a:p>
            <a:pPr>
              <a:buFontTx/>
              <a:buChar char="-"/>
            </a:pPr>
            <a:r>
              <a:rPr lang="en-US" dirty="0" err="1"/>
              <a:t>Geslacht</a:t>
            </a:r>
            <a:r>
              <a:rPr lang="en-US" dirty="0"/>
              <a:t>: </a:t>
            </a:r>
            <a:r>
              <a:rPr lang="en-US" dirty="0" err="1"/>
              <a:t>mannen</a:t>
            </a:r>
            <a:r>
              <a:rPr lang="en-US" dirty="0"/>
              <a:t> </a:t>
            </a:r>
            <a:r>
              <a:rPr lang="en-US" dirty="0" err="1"/>
              <a:t>plegen</a:t>
            </a:r>
            <a:r>
              <a:rPr lang="en-US" dirty="0"/>
              <a:t> </a:t>
            </a:r>
            <a:r>
              <a:rPr lang="en-US" dirty="0" err="1"/>
              <a:t>meer</a:t>
            </a:r>
            <a:r>
              <a:rPr lang="en-US" dirty="0"/>
              <a:t> </a:t>
            </a:r>
            <a:r>
              <a:rPr lang="en-US" dirty="0" err="1"/>
              <a:t>criminaliteit</a:t>
            </a:r>
            <a:r>
              <a:rPr lang="en-US" dirty="0"/>
              <a:t> dan </a:t>
            </a:r>
            <a:r>
              <a:rPr lang="en-US" dirty="0" err="1"/>
              <a:t>vrouwen</a:t>
            </a:r>
            <a:r>
              <a:rPr lang="en-US" dirty="0"/>
              <a:t>.</a:t>
            </a:r>
          </a:p>
          <a:p>
            <a:pPr>
              <a:buFontTx/>
              <a:buChar char="-"/>
            </a:pPr>
            <a:endParaRPr lang="nl-NL" dirty="0"/>
          </a:p>
        </p:txBody>
      </p:sp>
    </p:spTree>
    <p:extLst>
      <p:ext uri="{BB962C8B-B14F-4D97-AF65-F5344CB8AC3E}">
        <p14:creationId xmlns:p14="http://schemas.microsoft.com/office/powerpoint/2010/main" val="327059620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B9B7BFF-9BA0-FCBC-63E9-2D5D85475BF4}"/>
              </a:ext>
            </a:extLst>
          </p:cNvPr>
          <p:cNvSpPr>
            <a:spLocks noGrp="1"/>
          </p:cNvSpPr>
          <p:nvPr>
            <p:ph type="title"/>
          </p:nvPr>
        </p:nvSpPr>
        <p:spPr/>
        <p:txBody>
          <a:bodyPr/>
          <a:lstStyle/>
          <a:p>
            <a:r>
              <a:rPr lang="nl-NL" sz="4400" dirty="0"/>
              <a:t>Etiketteringstheorie:</a:t>
            </a:r>
            <a:endParaRPr lang="nl-NL" dirty="0"/>
          </a:p>
        </p:txBody>
      </p:sp>
      <p:sp>
        <p:nvSpPr>
          <p:cNvPr id="3" name="Tijdelijke aanduiding voor inhoud 2">
            <a:extLst>
              <a:ext uri="{FF2B5EF4-FFF2-40B4-BE49-F238E27FC236}">
                <a16:creationId xmlns:a16="http://schemas.microsoft.com/office/drawing/2014/main" id="{555626D5-C8F1-151E-59A8-5B13D9E39B6E}"/>
              </a:ext>
            </a:extLst>
          </p:cNvPr>
          <p:cNvSpPr>
            <a:spLocks noGrp="1"/>
          </p:cNvSpPr>
          <p:nvPr>
            <p:ph idx="1"/>
          </p:nvPr>
        </p:nvSpPr>
        <p:spPr>
          <a:xfrm>
            <a:off x="838200" y="1825625"/>
            <a:ext cx="11040122" cy="4351338"/>
          </a:xfrm>
        </p:spPr>
        <p:txBody>
          <a:bodyPr>
            <a:normAutofit fontScale="92500" lnSpcReduction="10000"/>
          </a:bodyPr>
          <a:lstStyle/>
          <a:p>
            <a:pPr marL="0" indent="0">
              <a:buNone/>
            </a:pPr>
            <a:r>
              <a:rPr lang="en-US" dirty="0" err="1"/>
              <a:t>Fasen</a:t>
            </a:r>
            <a:r>
              <a:rPr lang="en-US" dirty="0"/>
              <a:t> </a:t>
            </a:r>
            <a:r>
              <a:rPr lang="en-US" dirty="0" err="1"/>
              <a:t>binnen</a:t>
            </a:r>
            <a:r>
              <a:rPr lang="en-US" dirty="0"/>
              <a:t> de </a:t>
            </a:r>
            <a:r>
              <a:rPr lang="en-US" dirty="0" err="1"/>
              <a:t>etiketteringstheorie</a:t>
            </a:r>
            <a:r>
              <a:rPr lang="en-US" dirty="0"/>
              <a:t>:</a:t>
            </a:r>
          </a:p>
          <a:p>
            <a:pPr>
              <a:buFontTx/>
              <a:buChar char="-"/>
            </a:pPr>
            <a:r>
              <a:rPr lang="en-US" dirty="0" err="1"/>
              <a:t>Mensen</a:t>
            </a:r>
            <a:r>
              <a:rPr lang="en-US" dirty="0"/>
              <a:t> die </a:t>
            </a:r>
            <a:r>
              <a:rPr lang="en-US" dirty="0" err="1"/>
              <a:t>afwijkend</a:t>
            </a:r>
            <a:r>
              <a:rPr lang="en-US" dirty="0"/>
              <a:t> </a:t>
            </a:r>
            <a:r>
              <a:rPr lang="en-US" dirty="0" err="1"/>
              <a:t>gedrag</a:t>
            </a:r>
            <a:r>
              <a:rPr lang="en-US" dirty="0"/>
              <a:t> </a:t>
            </a:r>
            <a:r>
              <a:rPr lang="en-US" dirty="0" err="1"/>
              <a:t>vertonen</a:t>
            </a:r>
            <a:r>
              <a:rPr lang="en-US" dirty="0"/>
              <a:t>, </a:t>
            </a:r>
            <a:r>
              <a:rPr lang="en-US" dirty="0" err="1"/>
              <a:t>krijgen</a:t>
            </a:r>
            <a:r>
              <a:rPr lang="en-US" dirty="0"/>
              <a:t> van de </a:t>
            </a:r>
            <a:r>
              <a:rPr lang="en-US" dirty="0" err="1"/>
              <a:t>sociale</a:t>
            </a:r>
            <a:r>
              <a:rPr lang="en-US" dirty="0"/>
              <a:t> </a:t>
            </a:r>
            <a:r>
              <a:rPr lang="en-US" dirty="0" err="1"/>
              <a:t>groepen</a:t>
            </a:r>
            <a:r>
              <a:rPr lang="en-US" dirty="0"/>
              <a:t> </a:t>
            </a:r>
            <a:br>
              <a:rPr lang="en-US" dirty="0"/>
            </a:br>
            <a:r>
              <a:rPr lang="en-US" dirty="0"/>
              <a:t>(</a:t>
            </a:r>
            <a:r>
              <a:rPr lang="en-US" dirty="0" err="1"/>
              <a:t>familie</a:t>
            </a:r>
            <a:r>
              <a:rPr lang="en-US" dirty="0"/>
              <a:t>, </a:t>
            </a:r>
            <a:r>
              <a:rPr lang="en-US" dirty="0" err="1"/>
              <a:t>vrienden</a:t>
            </a:r>
            <a:r>
              <a:rPr lang="en-US" dirty="0"/>
              <a:t>, </a:t>
            </a:r>
            <a:r>
              <a:rPr lang="en-US" dirty="0" err="1"/>
              <a:t>collega’s</a:t>
            </a:r>
            <a:r>
              <a:rPr lang="en-US" dirty="0"/>
              <a:t> etc.) </a:t>
            </a:r>
            <a:r>
              <a:rPr lang="en-US" dirty="0" err="1"/>
              <a:t>een</a:t>
            </a:r>
            <a:r>
              <a:rPr lang="en-US" dirty="0"/>
              <a:t> </a:t>
            </a:r>
            <a:r>
              <a:rPr lang="en-US" dirty="0" err="1"/>
              <a:t>brandmerk</a:t>
            </a:r>
            <a:r>
              <a:rPr lang="en-US" dirty="0"/>
              <a:t>/stigma/ </a:t>
            </a:r>
            <a:r>
              <a:rPr lang="en-US" dirty="0" err="1"/>
              <a:t>stempel</a:t>
            </a:r>
            <a:r>
              <a:rPr lang="en-US" dirty="0"/>
              <a:t> </a:t>
            </a:r>
            <a:r>
              <a:rPr lang="en-US" dirty="0" err="1"/>
              <a:t>opgedrukt</a:t>
            </a:r>
            <a:r>
              <a:rPr lang="en-US" dirty="0"/>
              <a:t>;</a:t>
            </a:r>
          </a:p>
          <a:p>
            <a:pPr>
              <a:buFontTx/>
              <a:buChar char="-"/>
            </a:pPr>
            <a:r>
              <a:rPr lang="en-US" dirty="0" err="1"/>
              <a:t>Vervolgens</a:t>
            </a:r>
            <a:r>
              <a:rPr lang="en-US" dirty="0"/>
              <a:t> </a:t>
            </a:r>
            <a:r>
              <a:rPr lang="en-US" dirty="0" err="1"/>
              <a:t>zijn</a:t>
            </a:r>
            <a:r>
              <a:rPr lang="en-US" dirty="0"/>
              <a:t> het de </a:t>
            </a:r>
            <a:r>
              <a:rPr lang="en-US" dirty="0" err="1"/>
              <a:t>mensen</a:t>
            </a:r>
            <a:r>
              <a:rPr lang="en-US" dirty="0"/>
              <a:t> die </a:t>
            </a:r>
            <a:r>
              <a:rPr lang="en-US" dirty="0" err="1"/>
              <a:t>een</a:t>
            </a:r>
            <a:r>
              <a:rPr lang="en-US" dirty="0"/>
              <a:t> </a:t>
            </a:r>
            <a:r>
              <a:rPr lang="en-US" dirty="0" err="1"/>
              <a:t>etiket</a:t>
            </a:r>
            <a:r>
              <a:rPr lang="en-US" dirty="0"/>
              <a:t> </a:t>
            </a:r>
            <a:r>
              <a:rPr lang="en-US" dirty="0" err="1"/>
              <a:t>opgeplakt</a:t>
            </a:r>
            <a:r>
              <a:rPr lang="en-US" dirty="0"/>
              <a:t> </a:t>
            </a:r>
            <a:r>
              <a:rPr lang="en-US" dirty="0" err="1"/>
              <a:t>hebben</a:t>
            </a:r>
            <a:r>
              <a:rPr lang="en-US" dirty="0"/>
              <a:t> </a:t>
            </a:r>
            <a:r>
              <a:rPr lang="en-US" dirty="0" err="1"/>
              <a:t>gekregen</a:t>
            </a:r>
            <a:r>
              <a:rPr lang="en-US" dirty="0"/>
              <a:t> die de </a:t>
            </a:r>
            <a:r>
              <a:rPr lang="en-US" dirty="0" err="1"/>
              <a:t>neiging</a:t>
            </a:r>
            <a:r>
              <a:rPr lang="en-US" dirty="0"/>
              <a:t> </a:t>
            </a:r>
            <a:r>
              <a:rPr lang="en-US" dirty="0" err="1"/>
              <a:t>vertonen</a:t>
            </a:r>
            <a:r>
              <a:rPr lang="en-US" dirty="0"/>
              <a:t> </a:t>
            </a:r>
            <a:r>
              <a:rPr lang="en-US" dirty="0" err="1"/>
              <a:t>zich</a:t>
            </a:r>
            <a:r>
              <a:rPr lang="en-US" dirty="0"/>
              <a:t> </a:t>
            </a:r>
            <a:r>
              <a:rPr lang="en-US" dirty="0" err="1"/>
              <a:t>volgens</a:t>
            </a:r>
            <a:r>
              <a:rPr lang="en-US" dirty="0"/>
              <a:t> het </a:t>
            </a:r>
            <a:r>
              <a:rPr lang="en-US" dirty="0" err="1"/>
              <a:t>opgeplakte</a:t>
            </a:r>
            <a:r>
              <a:rPr lang="en-US" dirty="0"/>
              <a:t> </a:t>
            </a:r>
            <a:r>
              <a:rPr lang="en-US" dirty="0" err="1"/>
              <a:t>etiket</a:t>
            </a:r>
            <a:r>
              <a:rPr lang="en-US" dirty="0"/>
              <a:t> </a:t>
            </a:r>
            <a:r>
              <a:rPr lang="en-US" dirty="0" err="1"/>
              <a:t>te</a:t>
            </a:r>
            <a:r>
              <a:rPr lang="en-US" dirty="0"/>
              <a:t> </a:t>
            </a:r>
            <a:r>
              <a:rPr lang="en-US" dirty="0" err="1"/>
              <a:t>gaan</a:t>
            </a:r>
            <a:r>
              <a:rPr lang="en-US" dirty="0"/>
              <a:t> </a:t>
            </a:r>
            <a:r>
              <a:rPr lang="en-US" dirty="0" err="1"/>
              <a:t>gedragen</a:t>
            </a:r>
            <a:r>
              <a:rPr lang="en-US" dirty="0"/>
              <a:t>;</a:t>
            </a:r>
          </a:p>
          <a:p>
            <a:pPr>
              <a:buFontTx/>
              <a:buChar char="-"/>
            </a:pPr>
            <a:r>
              <a:rPr lang="en-US" dirty="0" err="1"/>
              <a:t>Deze</a:t>
            </a:r>
            <a:r>
              <a:rPr lang="en-US" dirty="0"/>
              <a:t> </a:t>
            </a:r>
            <a:r>
              <a:rPr lang="en-US" dirty="0" err="1"/>
              <a:t>persoon</a:t>
            </a:r>
            <a:r>
              <a:rPr lang="en-US" dirty="0"/>
              <a:t> </a:t>
            </a:r>
            <a:r>
              <a:rPr lang="en-US" dirty="0" err="1"/>
              <a:t>wordt</a:t>
            </a:r>
            <a:r>
              <a:rPr lang="en-US" dirty="0"/>
              <a:t> dan </a:t>
            </a:r>
            <a:r>
              <a:rPr lang="en-US" dirty="0" err="1"/>
              <a:t>weer</a:t>
            </a:r>
            <a:r>
              <a:rPr lang="en-US" dirty="0"/>
              <a:t> door </a:t>
            </a:r>
            <a:r>
              <a:rPr lang="en-US" dirty="0" err="1"/>
              <a:t>anderen</a:t>
            </a:r>
            <a:r>
              <a:rPr lang="en-US" dirty="0"/>
              <a:t> </a:t>
            </a:r>
            <a:r>
              <a:rPr lang="en-US" dirty="0" err="1"/>
              <a:t>gebrandmerkt</a:t>
            </a:r>
            <a:r>
              <a:rPr lang="en-US" dirty="0"/>
              <a:t>. </a:t>
            </a:r>
            <a:r>
              <a:rPr lang="en-US" dirty="0" err="1"/>
              <a:t>Hij</a:t>
            </a:r>
            <a:r>
              <a:rPr lang="en-US" dirty="0"/>
              <a:t>/ Zij </a:t>
            </a:r>
            <a:r>
              <a:rPr lang="en-US" dirty="0" err="1"/>
              <a:t>vervreemdt</a:t>
            </a:r>
            <a:r>
              <a:rPr lang="en-US" dirty="0"/>
              <a:t> </a:t>
            </a:r>
            <a:r>
              <a:rPr lang="en-US" dirty="0" err="1"/>
              <a:t>zich</a:t>
            </a:r>
            <a:r>
              <a:rPr lang="en-US" dirty="0"/>
              <a:t> van </a:t>
            </a:r>
            <a:r>
              <a:rPr lang="en-US" dirty="0" err="1"/>
              <a:t>zijn</a:t>
            </a:r>
            <a:r>
              <a:rPr lang="en-US" dirty="0"/>
              <a:t> </a:t>
            </a:r>
            <a:r>
              <a:rPr lang="en-US" dirty="0" err="1"/>
              <a:t>omgeving</a:t>
            </a:r>
            <a:r>
              <a:rPr lang="en-US" dirty="0"/>
              <a:t>. </a:t>
            </a:r>
            <a:r>
              <a:rPr lang="en-US" dirty="0" err="1"/>
              <a:t>Hij</a:t>
            </a:r>
            <a:r>
              <a:rPr lang="en-US" dirty="0"/>
              <a:t>/ Zij </a:t>
            </a:r>
            <a:r>
              <a:rPr lang="en-US" dirty="0" err="1"/>
              <a:t>begeeft</a:t>
            </a:r>
            <a:r>
              <a:rPr lang="en-US" dirty="0"/>
              <a:t> </a:t>
            </a:r>
            <a:r>
              <a:rPr lang="en-US" dirty="0" err="1"/>
              <a:t>zich</a:t>
            </a:r>
            <a:r>
              <a:rPr lang="en-US" dirty="0"/>
              <a:t> </a:t>
            </a:r>
            <a:r>
              <a:rPr lang="en-US" dirty="0" err="1"/>
              <a:t>vervolgens</a:t>
            </a:r>
            <a:r>
              <a:rPr lang="en-US" dirty="0"/>
              <a:t> in </a:t>
            </a:r>
            <a:r>
              <a:rPr lang="en-US" dirty="0" err="1"/>
              <a:t>een</a:t>
            </a:r>
            <a:r>
              <a:rPr lang="en-US" dirty="0"/>
              <a:t> </a:t>
            </a:r>
            <a:r>
              <a:rPr lang="en-US" dirty="0" err="1"/>
              <a:t>subcultuur</a:t>
            </a:r>
            <a:r>
              <a:rPr lang="en-US" dirty="0"/>
              <a:t> </a:t>
            </a:r>
            <a:r>
              <a:rPr lang="en-US" dirty="0" err="1"/>
              <a:t>waarin</a:t>
            </a:r>
            <a:r>
              <a:rPr lang="en-US" dirty="0"/>
              <a:t> </a:t>
            </a:r>
            <a:r>
              <a:rPr lang="en-US" dirty="0" err="1"/>
              <a:t>zich</a:t>
            </a:r>
            <a:r>
              <a:rPr lang="en-US" dirty="0"/>
              <a:t> </a:t>
            </a:r>
            <a:r>
              <a:rPr lang="en-US" dirty="0" err="1"/>
              <a:t>allerlei</a:t>
            </a:r>
            <a:r>
              <a:rPr lang="en-US" dirty="0"/>
              <a:t> </a:t>
            </a:r>
            <a:r>
              <a:rPr lang="en-US" dirty="0" err="1"/>
              <a:t>mensen</a:t>
            </a:r>
            <a:r>
              <a:rPr lang="en-US" dirty="0"/>
              <a:t> </a:t>
            </a:r>
            <a:r>
              <a:rPr lang="en-US" dirty="0" err="1"/>
              <a:t>bevinden</a:t>
            </a:r>
            <a:r>
              <a:rPr lang="en-US" dirty="0"/>
              <a:t> met </a:t>
            </a:r>
            <a:r>
              <a:rPr lang="en-US" dirty="0" err="1"/>
              <a:t>dit</a:t>
            </a:r>
            <a:r>
              <a:rPr lang="en-US" dirty="0"/>
              <a:t> </a:t>
            </a:r>
            <a:r>
              <a:rPr lang="en-US" dirty="0" err="1"/>
              <a:t>afwijkende</a:t>
            </a:r>
            <a:r>
              <a:rPr lang="en-US" dirty="0"/>
              <a:t> </a:t>
            </a:r>
            <a:r>
              <a:rPr lang="en-US" dirty="0" err="1"/>
              <a:t>gedrag</a:t>
            </a:r>
            <a:r>
              <a:rPr lang="en-US" dirty="0"/>
              <a:t>;</a:t>
            </a:r>
          </a:p>
          <a:p>
            <a:pPr>
              <a:buFontTx/>
              <a:buChar char="-"/>
            </a:pPr>
            <a:r>
              <a:rPr lang="en-US" dirty="0"/>
              <a:t>Alle stereotype </a:t>
            </a:r>
            <a:r>
              <a:rPr lang="en-US" dirty="0" err="1"/>
              <a:t>beelden</a:t>
            </a:r>
            <a:r>
              <a:rPr lang="en-US" dirty="0"/>
              <a:t> </a:t>
            </a:r>
            <a:r>
              <a:rPr lang="en-US" dirty="0" err="1"/>
              <a:t>blijken</a:t>
            </a:r>
            <a:r>
              <a:rPr lang="en-US" dirty="0"/>
              <a:t> op de </a:t>
            </a:r>
            <a:r>
              <a:rPr lang="en-US" dirty="0" err="1"/>
              <a:t>betreffende</a:t>
            </a:r>
            <a:r>
              <a:rPr lang="en-US" dirty="0"/>
              <a:t> </a:t>
            </a:r>
            <a:r>
              <a:rPr lang="en-US" dirty="0" err="1"/>
              <a:t>persoon</a:t>
            </a:r>
            <a:r>
              <a:rPr lang="en-US" dirty="0"/>
              <a:t> van </a:t>
            </a:r>
            <a:r>
              <a:rPr lang="en-US" dirty="0" err="1"/>
              <a:t>toepassing</a:t>
            </a:r>
            <a:r>
              <a:rPr lang="en-US" dirty="0"/>
              <a:t>. </a:t>
            </a:r>
            <a:br>
              <a:rPr lang="en-US" dirty="0"/>
            </a:br>
            <a:r>
              <a:rPr lang="en-US" dirty="0"/>
              <a:t>We </a:t>
            </a:r>
            <a:r>
              <a:rPr lang="en-US" dirty="0" err="1"/>
              <a:t>kunnen</a:t>
            </a:r>
            <a:r>
              <a:rPr lang="en-US" dirty="0"/>
              <a:t> </a:t>
            </a:r>
            <a:r>
              <a:rPr lang="en-US" dirty="0" err="1"/>
              <a:t>ook</a:t>
            </a:r>
            <a:r>
              <a:rPr lang="en-US" dirty="0"/>
              <a:t> </a:t>
            </a:r>
            <a:r>
              <a:rPr lang="en-US" dirty="0" err="1"/>
              <a:t>wel</a:t>
            </a:r>
            <a:r>
              <a:rPr lang="en-US" dirty="0"/>
              <a:t> </a:t>
            </a:r>
            <a:r>
              <a:rPr lang="en-US" dirty="0" err="1"/>
              <a:t>spreken</a:t>
            </a:r>
            <a:r>
              <a:rPr lang="en-US" dirty="0"/>
              <a:t> van </a:t>
            </a:r>
            <a:r>
              <a:rPr lang="en-US" dirty="0" err="1"/>
              <a:t>een</a:t>
            </a:r>
            <a:r>
              <a:rPr lang="en-US" dirty="0"/>
              <a:t> ‘ </a:t>
            </a:r>
            <a:r>
              <a:rPr lang="en-US" dirty="0" err="1"/>
              <a:t>selffulfilling</a:t>
            </a:r>
            <a:r>
              <a:rPr lang="en-US" dirty="0"/>
              <a:t> prophecy’. </a:t>
            </a:r>
          </a:p>
          <a:p>
            <a:pPr>
              <a:buFontTx/>
              <a:buChar char="-"/>
            </a:pPr>
            <a:r>
              <a:rPr lang="en-US" dirty="0"/>
              <a:t>De </a:t>
            </a:r>
            <a:r>
              <a:rPr lang="en-US" dirty="0" err="1"/>
              <a:t>vicieuze</a:t>
            </a:r>
            <a:r>
              <a:rPr lang="en-US" dirty="0"/>
              <a:t> </a:t>
            </a:r>
            <a:r>
              <a:rPr lang="en-US" dirty="0" err="1"/>
              <a:t>cirkel</a:t>
            </a:r>
            <a:r>
              <a:rPr lang="en-US" dirty="0"/>
              <a:t> is </a:t>
            </a:r>
            <a:r>
              <a:rPr lang="en-US" dirty="0" err="1"/>
              <a:t>rond</a:t>
            </a:r>
            <a:r>
              <a:rPr lang="en-US" dirty="0"/>
              <a:t>.</a:t>
            </a:r>
            <a:endParaRPr lang="nl-NL" dirty="0"/>
          </a:p>
        </p:txBody>
      </p:sp>
    </p:spTree>
    <p:extLst>
      <p:ext uri="{BB962C8B-B14F-4D97-AF65-F5344CB8AC3E}">
        <p14:creationId xmlns:p14="http://schemas.microsoft.com/office/powerpoint/2010/main" val="56513321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DF1EF5C-9B32-9B1A-8639-14A86FE844DD}"/>
              </a:ext>
            </a:extLst>
          </p:cNvPr>
          <p:cNvSpPr>
            <a:spLocks noGrp="1"/>
          </p:cNvSpPr>
          <p:nvPr>
            <p:ph type="title"/>
          </p:nvPr>
        </p:nvSpPr>
        <p:spPr/>
        <p:txBody>
          <a:bodyPr>
            <a:normAutofit/>
          </a:bodyPr>
          <a:lstStyle/>
          <a:p>
            <a:r>
              <a:rPr lang="en-US" sz="3600" dirty="0" err="1"/>
              <a:t>Voorbeeld</a:t>
            </a:r>
            <a:r>
              <a:rPr lang="en-US" sz="3600" dirty="0"/>
              <a:t> </a:t>
            </a:r>
            <a:r>
              <a:rPr lang="en-US" sz="3600" dirty="0" err="1"/>
              <a:t>bij</a:t>
            </a:r>
            <a:r>
              <a:rPr lang="en-US" sz="3600" dirty="0"/>
              <a:t> de </a:t>
            </a:r>
            <a:r>
              <a:rPr lang="en-US" sz="3600" dirty="0" err="1"/>
              <a:t>etiketteringstheorie</a:t>
            </a:r>
            <a:r>
              <a:rPr lang="en-US" sz="3600" dirty="0"/>
              <a:t> in de </a:t>
            </a:r>
            <a:r>
              <a:rPr lang="en-US" sz="3600" dirty="0" err="1"/>
              <a:t>praktijk</a:t>
            </a:r>
            <a:endParaRPr lang="nl-NL" sz="3600" dirty="0"/>
          </a:p>
        </p:txBody>
      </p:sp>
      <p:sp>
        <p:nvSpPr>
          <p:cNvPr id="3" name="Tijdelijke aanduiding voor inhoud 2">
            <a:extLst>
              <a:ext uri="{FF2B5EF4-FFF2-40B4-BE49-F238E27FC236}">
                <a16:creationId xmlns:a16="http://schemas.microsoft.com/office/drawing/2014/main" id="{8C0DDFC7-3633-D8F3-95BA-62A840E34BF0}"/>
              </a:ext>
            </a:extLst>
          </p:cNvPr>
          <p:cNvSpPr>
            <a:spLocks noGrp="1"/>
          </p:cNvSpPr>
          <p:nvPr>
            <p:ph idx="1"/>
          </p:nvPr>
        </p:nvSpPr>
        <p:spPr/>
        <p:txBody>
          <a:bodyPr>
            <a:normAutofit fontScale="85000" lnSpcReduction="20000"/>
          </a:bodyPr>
          <a:lstStyle/>
          <a:p>
            <a:r>
              <a:rPr lang="en-US" dirty="0"/>
              <a:t>Man </a:t>
            </a:r>
            <a:r>
              <a:rPr lang="en-US" dirty="0" err="1"/>
              <a:t>wordt</a:t>
            </a:r>
            <a:r>
              <a:rPr lang="en-US" dirty="0"/>
              <a:t> </a:t>
            </a:r>
            <a:r>
              <a:rPr lang="en-US" dirty="0" err="1"/>
              <a:t>veroordeeld</a:t>
            </a:r>
            <a:r>
              <a:rPr lang="en-US" dirty="0"/>
              <a:t> </a:t>
            </a:r>
            <a:r>
              <a:rPr lang="en-US" dirty="0" err="1"/>
              <a:t>voor</a:t>
            </a:r>
            <a:r>
              <a:rPr lang="en-US" dirty="0"/>
              <a:t> </a:t>
            </a:r>
            <a:r>
              <a:rPr lang="en-US" dirty="0" err="1"/>
              <a:t>geweldpleging</a:t>
            </a:r>
            <a:r>
              <a:rPr lang="en-US" dirty="0"/>
              <a:t> </a:t>
            </a:r>
            <a:r>
              <a:rPr lang="en-US" dirty="0" err="1"/>
              <a:t>en</a:t>
            </a:r>
            <a:r>
              <a:rPr lang="en-US" dirty="0"/>
              <a:t> </a:t>
            </a:r>
            <a:r>
              <a:rPr lang="en-US" dirty="0" err="1"/>
              <a:t>langdurige</a:t>
            </a:r>
            <a:r>
              <a:rPr lang="en-US" dirty="0"/>
              <a:t> </a:t>
            </a:r>
            <a:r>
              <a:rPr lang="en-US" dirty="0" err="1"/>
              <a:t>en</a:t>
            </a:r>
            <a:r>
              <a:rPr lang="en-US" dirty="0"/>
              <a:t> </a:t>
            </a:r>
            <a:r>
              <a:rPr lang="en-US" dirty="0" err="1"/>
              <a:t>grootschalige</a:t>
            </a:r>
            <a:r>
              <a:rPr lang="en-US" dirty="0"/>
              <a:t> </a:t>
            </a:r>
            <a:r>
              <a:rPr lang="en-US" dirty="0" err="1"/>
              <a:t>drugshandel</a:t>
            </a:r>
            <a:r>
              <a:rPr lang="en-US" dirty="0"/>
              <a:t>. </a:t>
            </a:r>
            <a:r>
              <a:rPr lang="en-US" dirty="0" err="1"/>
              <a:t>Sociale</a:t>
            </a:r>
            <a:r>
              <a:rPr lang="en-US" dirty="0"/>
              <a:t> </a:t>
            </a:r>
            <a:r>
              <a:rPr lang="en-US" dirty="0" err="1"/>
              <a:t>omgeving</a:t>
            </a:r>
            <a:r>
              <a:rPr lang="en-US" dirty="0"/>
              <a:t> (</a:t>
            </a:r>
            <a:r>
              <a:rPr lang="en-US" dirty="0" err="1"/>
              <a:t>familie</a:t>
            </a:r>
            <a:r>
              <a:rPr lang="en-US" dirty="0"/>
              <a:t>, </a:t>
            </a:r>
            <a:r>
              <a:rPr lang="en-US" dirty="0" err="1"/>
              <a:t>vrienden</a:t>
            </a:r>
            <a:r>
              <a:rPr lang="en-US" dirty="0"/>
              <a:t>, </a:t>
            </a:r>
            <a:r>
              <a:rPr lang="en-US" dirty="0" err="1"/>
              <a:t>buren</a:t>
            </a:r>
            <a:r>
              <a:rPr lang="en-US" dirty="0"/>
              <a:t>, </a:t>
            </a:r>
            <a:r>
              <a:rPr lang="en-US" dirty="0" err="1"/>
              <a:t>collega’s</a:t>
            </a:r>
            <a:r>
              <a:rPr lang="en-US" dirty="0"/>
              <a:t>) </a:t>
            </a:r>
            <a:r>
              <a:rPr lang="en-US" dirty="0" err="1"/>
              <a:t>typeren</a:t>
            </a:r>
            <a:r>
              <a:rPr lang="en-US" dirty="0"/>
              <a:t> hem </a:t>
            </a:r>
            <a:r>
              <a:rPr lang="en-US" dirty="0" err="1"/>
              <a:t>als</a:t>
            </a:r>
            <a:r>
              <a:rPr lang="en-US" dirty="0"/>
              <a:t> </a:t>
            </a:r>
            <a:r>
              <a:rPr lang="en-US" dirty="0" err="1"/>
              <a:t>gevaarlijk</a:t>
            </a:r>
            <a:r>
              <a:rPr lang="en-US" dirty="0"/>
              <a:t> </a:t>
            </a:r>
            <a:r>
              <a:rPr lang="en-US" dirty="0" err="1"/>
              <a:t>en</a:t>
            </a:r>
            <a:r>
              <a:rPr lang="en-US" dirty="0"/>
              <a:t> </a:t>
            </a:r>
            <a:r>
              <a:rPr lang="en-US" dirty="0" err="1"/>
              <a:t>crimineel</a:t>
            </a:r>
            <a:r>
              <a:rPr lang="en-US" dirty="0"/>
              <a:t>;</a:t>
            </a:r>
          </a:p>
          <a:p>
            <a:r>
              <a:rPr lang="en-US" dirty="0"/>
              <a:t>Man </a:t>
            </a:r>
            <a:r>
              <a:rPr lang="en-US" dirty="0" err="1"/>
              <a:t>gaat</a:t>
            </a:r>
            <a:r>
              <a:rPr lang="en-US" dirty="0"/>
              <a:t> </a:t>
            </a:r>
            <a:r>
              <a:rPr lang="en-US" dirty="0" err="1"/>
              <a:t>na</a:t>
            </a:r>
            <a:r>
              <a:rPr lang="en-US" dirty="0"/>
              <a:t> </a:t>
            </a:r>
            <a:r>
              <a:rPr lang="en-US" dirty="0" err="1"/>
              <a:t>gevangenisstraf</a:t>
            </a:r>
            <a:r>
              <a:rPr lang="en-US" dirty="0"/>
              <a:t> </a:t>
            </a:r>
            <a:r>
              <a:rPr lang="en-US" dirty="0" err="1"/>
              <a:t>solliciteren</a:t>
            </a:r>
            <a:r>
              <a:rPr lang="en-US" dirty="0"/>
              <a:t>, maar </a:t>
            </a:r>
            <a:r>
              <a:rPr lang="en-US" dirty="0" err="1"/>
              <a:t>wordt</a:t>
            </a:r>
            <a:r>
              <a:rPr lang="en-US" dirty="0"/>
              <a:t> </a:t>
            </a:r>
            <a:r>
              <a:rPr lang="en-US" dirty="0" err="1"/>
              <a:t>vanwege</a:t>
            </a:r>
            <a:r>
              <a:rPr lang="en-US" dirty="0"/>
              <a:t> </a:t>
            </a:r>
            <a:r>
              <a:rPr lang="en-US" dirty="0" err="1"/>
              <a:t>criminele</a:t>
            </a:r>
            <a:r>
              <a:rPr lang="en-US" dirty="0"/>
              <a:t> </a:t>
            </a:r>
            <a:r>
              <a:rPr lang="en-US" dirty="0" err="1"/>
              <a:t>verleden</a:t>
            </a:r>
            <a:r>
              <a:rPr lang="en-US" dirty="0"/>
              <a:t> </a:t>
            </a:r>
            <a:r>
              <a:rPr lang="en-US" dirty="0" err="1"/>
              <a:t>niet</a:t>
            </a:r>
            <a:r>
              <a:rPr lang="en-US" dirty="0"/>
              <a:t> </a:t>
            </a:r>
            <a:r>
              <a:rPr lang="en-US" dirty="0" err="1"/>
              <a:t>aangenomen</a:t>
            </a:r>
            <a:r>
              <a:rPr lang="en-US" dirty="0"/>
              <a:t>. Man </a:t>
            </a:r>
            <a:r>
              <a:rPr lang="en-US" dirty="0" err="1"/>
              <a:t>gaat</a:t>
            </a:r>
            <a:r>
              <a:rPr lang="en-US" dirty="0"/>
              <a:t> </a:t>
            </a:r>
            <a:r>
              <a:rPr lang="en-US" dirty="0" err="1"/>
              <a:t>uiteindelijk</a:t>
            </a:r>
            <a:r>
              <a:rPr lang="en-US" dirty="0"/>
              <a:t> </a:t>
            </a:r>
            <a:r>
              <a:rPr lang="en-US" dirty="0" err="1"/>
              <a:t>weer</a:t>
            </a:r>
            <a:r>
              <a:rPr lang="en-US" dirty="0"/>
              <a:t> in de </a:t>
            </a:r>
            <a:r>
              <a:rPr lang="en-US" dirty="0" err="1"/>
              <a:t>drugshandel</a:t>
            </a:r>
            <a:r>
              <a:rPr lang="en-US" dirty="0"/>
              <a:t> om </a:t>
            </a:r>
            <a:r>
              <a:rPr lang="en-US" dirty="0" err="1"/>
              <a:t>snel</a:t>
            </a:r>
            <a:r>
              <a:rPr lang="en-US" dirty="0"/>
              <a:t> </a:t>
            </a:r>
            <a:r>
              <a:rPr lang="en-US" dirty="0" err="1"/>
              <a:t>en</a:t>
            </a:r>
            <a:r>
              <a:rPr lang="en-US" dirty="0"/>
              <a:t> </a:t>
            </a:r>
            <a:r>
              <a:rPr lang="en-US" dirty="0" err="1"/>
              <a:t>makkelijk</a:t>
            </a:r>
            <a:r>
              <a:rPr lang="en-US" dirty="0"/>
              <a:t> geld </a:t>
            </a:r>
            <a:r>
              <a:rPr lang="en-US" dirty="0" err="1"/>
              <a:t>te</a:t>
            </a:r>
            <a:r>
              <a:rPr lang="en-US" dirty="0"/>
              <a:t> </a:t>
            </a:r>
            <a:r>
              <a:rPr lang="en-US" dirty="0" err="1"/>
              <a:t>verdienen</a:t>
            </a:r>
            <a:r>
              <a:rPr lang="en-US" dirty="0"/>
              <a:t> ( </a:t>
            </a:r>
            <a:r>
              <a:rPr lang="en-US" dirty="0" err="1"/>
              <a:t>gaat</a:t>
            </a:r>
            <a:r>
              <a:rPr lang="en-US" dirty="0"/>
              <a:t> </a:t>
            </a:r>
            <a:r>
              <a:rPr lang="en-US" dirty="0" err="1"/>
              <a:t>zich</a:t>
            </a:r>
            <a:r>
              <a:rPr lang="en-US" dirty="0"/>
              <a:t> </a:t>
            </a:r>
            <a:r>
              <a:rPr lang="en-US" dirty="0" err="1"/>
              <a:t>gedragen</a:t>
            </a:r>
            <a:r>
              <a:rPr lang="en-US" dirty="0"/>
              <a:t> </a:t>
            </a:r>
            <a:r>
              <a:rPr lang="en-US" dirty="0" err="1"/>
              <a:t>naar</a:t>
            </a:r>
            <a:r>
              <a:rPr lang="en-US" dirty="0"/>
              <a:t> het stemple/ stigma);</a:t>
            </a:r>
          </a:p>
          <a:p>
            <a:r>
              <a:rPr lang="en-US" dirty="0"/>
              <a:t>Man </a:t>
            </a:r>
            <a:r>
              <a:rPr lang="en-US" dirty="0" err="1"/>
              <a:t>gaat</a:t>
            </a:r>
            <a:r>
              <a:rPr lang="en-US" dirty="0"/>
              <a:t> </a:t>
            </a:r>
            <a:r>
              <a:rPr lang="en-US" dirty="0" err="1"/>
              <a:t>vooral</a:t>
            </a:r>
            <a:r>
              <a:rPr lang="en-US" dirty="0"/>
              <a:t> om met </a:t>
            </a:r>
            <a:r>
              <a:rPr lang="en-US" dirty="0" err="1"/>
              <a:t>andere</a:t>
            </a:r>
            <a:r>
              <a:rPr lang="en-US" dirty="0"/>
              <a:t> </a:t>
            </a:r>
            <a:r>
              <a:rPr lang="en-US" dirty="0" err="1"/>
              <a:t>mensen</a:t>
            </a:r>
            <a:r>
              <a:rPr lang="en-US" dirty="0"/>
              <a:t> die </a:t>
            </a:r>
            <a:r>
              <a:rPr lang="en-US" dirty="0" err="1"/>
              <a:t>aan</a:t>
            </a:r>
            <a:r>
              <a:rPr lang="en-US" dirty="0"/>
              <a:t> </a:t>
            </a:r>
            <a:r>
              <a:rPr lang="en-US" dirty="0" err="1"/>
              <a:t>drugshandel</a:t>
            </a:r>
            <a:r>
              <a:rPr lang="en-US" dirty="0"/>
              <a:t> </a:t>
            </a:r>
            <a:r>
              <a:rPr lang="en-US" dirty="0" err="1"/>
              <a:t>doen</a:t>
            </a:r>
            <a:r>
              <a:rPr lang="en-US" dirty="0"/>
              <a:t> </a:t>
            </a:r>
            <a:r>
              <a:rPr lang="en-US" dirty="0" err="1"/>
              <a:t>en</a:t>
            </a:r>
            <a:r>
              <a:rPr lang="en-US" dirty="0"/>
              <a:t> steeds minder of </a:t>
            </a:r>
            <a:r>
              <a:rPr lang="en-US" dirty="0" err="1"/>
              <a:t>niet</a:t>
            </a:r>
            <a:r>
              <a:rPr lang="en-US" dirty="0"/>
              <a:t> </a:t>
            </a:r>
            <a:r>
              <a:rPr lang="en-US" dirty="0" err="1"/>
              <a:t>meer</a:t>
            </a:r>
            <a:r>
              <a:rPr lang="en-US" dirty="0"/>
              <a:t> met </a:t>
            </a:r>
            <a:r>
              <a:rPr lang="en-US" dirty="0" err="1"/>
              <a:t>mensen</a:t>
            </a:r>
            <a:r>
              <a:rPr lang="en-US" dirty="0"/>
              <a:t> die </a:t>
            </a:r>
            <a:r>
              <a:rPr lang="en-US" dirty="0" err="1"/>
              <a:t>geen</a:t>
            </a:r>
            <a:r>
              <a:rPr lang="en-US" dirty="0"/>
              <a:t> </a:t>
            </a:r>
            <a:r>
              <a:rPr lang="en-US" dirty="0" err="1"/>
              <a:t>crimineel</a:t>
            </a:r>
            <a:r>
              <a:rPr lang="en-US" dirty="0"/>
              <a:t> </a:t>
            </a:r>
            <a:r>
              <a:rPr lang="en-US" dirty="0" err="1"/>
              <a:t>gedrag</a:t>
            </a:r>
            <a:r>
              <a:rPr lang="en-US" dirty="0"/>
              <a:t> </a:t>
            </a:r>
            <a:r>
              <a:rPr lang="en-US" dirty="0" err="1"/>
              <a:t>vertonen</a:t>
            </a:r>
            <a:r>
              <a:rPr lang="en-US" dirty="0"/>
              <a:t>;</a:t>
            </a:r>
          </a:p>
          <a:p>
            <a:r>
              <a:rPr lang="en-US" dirty="0"/>
              <a:t>Man </a:t>
            </a:r>
            <a:r>
              <a:rPr lang="en-US" dirty="0" err="1"/>
              <a:t>wordt</a:t>
            </a:r>
            <a:r>
              <a:rPr lang="en-US" dirty="0"/>
              <a:t> </a:t>
            </a:r>
            <a:r>
              <a:rPr lang="en-US" dirty="0" err="1"/>
              <a:t>na</a:t>
            </a:r>
            <a:r>
              <a:rPr lang="en-US" dirty="0"/>
              <a:t> </a:t>
            </a:r>
            <a:r>
              <a:rPr lang="en-US" dirty="0" err="1"/>
              <a:t>verloop</a:t>
            </a:r>
            <a:r>
              <a:rPr lang="en-US" dirty="0"/>
              <a:t> van </a:t>
            </a:r>
            <a:r>
              <a:rPr lang="en-US" dirty="0" err="1"/>
              <a:t>tijd</a:t>
            </a:r>
            <a:r>
              <a:rPr lang="en-US" dirty="0"/>
              <a:t> door de </a:t>
            </a:r>
            <a:r>
              <a:rPr lang="en-US" dirty="0" err="1"/>
              <a:t>politie</a:t>
            </a:r>
            <a:r>
              <a:rPr lang="en-US" dirty="0"/>
              <a:t> </a:t>
            </a:r>
            <a:r>
              <a:rPr lang="en-US" dirty="0" err="1"/>
              <a:t>opgepakt</a:t>
            </a:r>
            <a:r>
              <a:rPr lang="en-US" dirty="0"/>
              <a:t> op </a:t>
            </a:r>
            <a:r>
              <a:rPr lang="en-US" dirty="0" err="1"/>
              <a:t>verdenking</a:t>
            </a:r>
            <a:r>
              <a:rPr lang="en-US" dirty="0"/>
              <a:t> van </a:t>
            </a:r>
            <a:r>
              <a:rPr lang="en-US" dirty="0" err="1"/>
              <a:t>drugshandel</a:t>
            </a:r>
            <a:r>
              <a:rPr lang="en-US" dirty="0"/>
              <a:t>. De </a:t>
            </a:r>
            <a:r>
              <a:rPr lang="en-US" dirty="0" err="1"/>
              <a:t>officier</a:t>
            </a:r>
            <a:r>
              <a:rPr lang="en-US" dirty="0"/>
              <a:t> van </a:t>
            </a:r>
            <a:r>
              <a:rPr lang="en-US" dirty="0" err="1"/>
              <a:t>justitie</a:t>
            </a:r>
            <a:r>
              <a:rPr lang="en-US" dirty="0"/>
              <a:t> </a:t>
            </a:r>
            <a:r>
              <a:rPr lang="en-US" dirty="0" err="1"/>
              <a:t>laat</a:t>
            </a:r>
            <a:r>
              <a:rPr lang="en-US" dirty="0"/>
              <a:t> de man (</a:t>
            </a:r>
            <a:r>
              <a:rPr lang="en-US" dirty="0" err="1"/>
              <a:t>weer</a:t>
            </a:r>
            <a:r>
              <a:rPr lang="en-US" dirty="0"/>
              <a:t>) </a:t>
            </a:r>
            <a:r>
              <a:rPr lang="en-US" dirty="0" err="1"/>
              <a:t>voor</a:t>
            </a:r>
            <a:r>
              <a:rPr lang="en-US" dirty="0"/>
              <a:t> de </a:t>
            </a:r>
            <a:r>
              <a:rPr lang="en-US" dirty="0" err="1"/>
              <a:t>rechter</a:t>
            </a:r>
            <a:r>
              <a:rPr lang="en-US" dirty="0"/>
              <a:t> </a:t>
            </a:r>
            <a:r>
              <a:rPr lang="en-US" dirty="0" err="1"/>
              <a:t>komen</a:t>
            </a:r>
            <a:r>
              <a:rPr lang="en-US" dirty="0"/>
              <a:t>. De </a:t>
            </a:r>
            <a:r>
              <a:rPr lang="en-US" dirty="0" err="1"/>
              <a:t>rechter</a:t>
            </a:r>
            <a:r>
              <a:rPr lang="en-US" dirty="0"/>
              <a:t> </a:t>
            </a:r>
            <a:r>
              <a:rPr lang="en-US" dirty="0" err="1"/>
              <a:t>veroordeelt</a:t>
            </a:r>
            <a:r>
              <a:rPr lang="en-US" dirty="0"/>
              <a:t> de man. De </a:t>
            </a:r>
            <a:r>
              <a:rPr lang="en-US" dirty="0" err="1"/>
              <a:t>sociale</a:t>
            </a:r>
            <a:r>
              <a:rPr lang="en-US" dirty="0"/>
              <a:t> </a:t>
            </a:r>
            <a:r>
              <a:rPr lang="en-US" dirty="0" err="1"/>
              <a:t>omgeving</a:t>
            </a:r>
            <a:r>
              <a:rPr lang="en-US" dirty="0"/>
              <a:t> </a:t>
            </a:r>
            <a:r>
              <a:rPr lang="en-US" dirty="0" err="1"/>
              <a:t>ziet</a:t>
            </a:r>
            <a:r>
              <a:rPr lang="en-US" dirty="0"/>
              <a:t> </a:t>
            </a:r>
            <a:r>
              <a:rPr lang="en-US" dirty="0" err="1"/>
              <a:t>dat</a:t>
            </a:r>
            <a:r>
              <a:rPr lang="en-US" dirty="0"/>
              <a:t> het door </a:t>
            </a:r>
            <a:r>
              <a:rPr lang="en-US" dirty="0" err="1"/>
              <a:t>hun</a:t>
            </a:r>
            <a:r>
              <a:rPr lang="en-US" dirty="0"/>
              <a:t> </a:t>
            </a:r>
            <a:r>
              <a:rPr lang="en-US" dirty="0" err="1"/>
              <a:t>gegeven</a:t>
            </a:r>
            <a:r>
              <a:rPr lang="en-US" dirty="0"/>
              <a:t> </a:t>
            </a:r>
            <a:r>
              <a:rPr lang="en-US" dirty="0" err="1"/>
              <a:t>stempel</a:t>
            </a:r>
            <a:r>
              <a:rPr lang="en-US" dirty="0"/>
              <a:t>/ stigma/ </a:t>
            </a:r>
            <a:r>
              <a:rPr lang="en-US" dirty="0" err="1"/>
              <a:t>brandmerk</a:t>
            </a:r>
            <a:r>
              <a:rPr lang="en-US" dirty="0"/>
              <a:t> </a:t>
            </a:r>
            <a:r>
              <a:rPr lang="en-US" dirty="0" err="1"/>
              <a:t>klopt</a:t>
            </a:r>
            <a:r>
              <a:rPr lang="en-US" dirty="0"/>
              <a:t> </a:t>
            </a:r>
            <a:r>
              <a:rPr lang="en-US" dirty="0" err="1"/>
              <a:t>en</a:t>
            </a:r>
            <a:r>
              <a:rPr lang="en-US" dirty="0"/>
              <a:t> </a:t>
            </a:r>
            <a:r>
              <a:rPr lang="en-US" dirty="0" err="1"/>
              <a:t>ziet</a:t>
            </a:r>
            <a:r>
              <a:rPr lang="en-US" dirty="0"/>
              <a:t> </a:t>
            </a:r>
            <a:r>
              <a:rPr lang="en-US" dirty="0" err="1"/>
              <a:t>zijn</a:t>
            </a:r>
            <a:r>
              <a:rPr lang="en-US" dirty="0"/>
              <a:t>/ </a:t>
            </a:r>
            <a:r>
              <a:rPr lang="en-US" dirty="0" err="1"/>
              <a:t>haar</a:t>
            </a:r>
            <a:r>
              <a:rPr lang="en-US" dirty="0"/>
              <a:t> </a:t>
            </a:r>
            <a:r>
              <a:rPr lang="en-US" dirty="0" err="1"/>
              <a:t>bevestiging</a:t>
            </a:r>
            <a:r>
              <a:rPr lang="en-US" dirty="0"/>
              <a:t> </a:t>
            </a:r>
            <a:r>
              <a:rPr lang="en-US" dirty="0" err="1"/>
              <a:t>daarvan</a:t>
            </a:r>
            <a:r>
              <a:rPr lang="en-US" dirty="0"/>
              <a:t> in de </a:t>
            </a:r>
            <a:r>
              <a:rPr lang="en-US" dirty="0" err="1"/>
              <a:t>veroordeling</a:t>
            </a:r>
            <a:r>
              <a:rPr lang="en-US" dirty="0"/>
              <a:t> van de man door de </a:t>
            </a:r>
            <a:r>
              <a:rPr lang="en-US" dirty="0" err="1"/>
              <a:t>rechter</a:t>
            </a:r>
            <a:r>
              <a:rPr lang="en-US" dirty="0"/>
              <a:t>. </a:t>
            </a:r>
            <a:br>
              <a:rPr lang="en-US" dirty="0"/>
            </a:br>
            <a:r>
              <a:rPr lang="en-US" dirty="0"/>
              <a:t>(self fulfilling prophecy)</a:t>
            </a:r>
            <a:endParaRPr lang="nl-NL" dirty="0"/>
          </a:p>
        </p:txBody>
      </p:sp>
    </p:spTree>
    <p:extLst>
      <p:ext uri="{BB962C8B-B14F-4D97-AF65-F5344CB8AC3E}">
        <p14:creationId xmlns:p14="http://schemas.microsoft.com/office/powerpoint/2010/main" val="38709340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2B73E08-E99F-A19E-197E-2DE3FEDC0211}"/>
              </a:ext>
            </a:extLst>
          </p:cNvPr>
          <p:cNvSpPr>
            <a:spLocks noGrp="1"/>
          </p:cNvSpPr>
          <p:nvPr>
            <p:ph type="title"/>
          </p:nvPr>
        </p:nvSpPr>
        <p:spPr/>
        <p:txBody>
          <a:bodyPr/>
          <a:lstStyle/>
          <a:p>
            <a:r>
              <a:rPr lang="en-US" dirty="0" err="1"/>
              <a:t>Kritiek</a:t>
            </a:r>
            <a:r>
              <a:rPr lang="en-US" dirty="0"/>
              <a:t> op de </a:t>
            </a:r>
            <a:r>
              <a:rPr lang="en-US" dirty="0" err="1"/>
              <a:t>etiketteringstheorie</a:t>
            </a:r>
            <a:r>
              <a:rPr lang="en-US" dirty="0"/>
              <a:t>:</a:t>
            </a:r>
            <a:endParaRPr lang="nl-NL" dirty="0"/>
          </a:p>
        </p:txBody>
      </p:sp>
      <p:sp>
        <p:nvSpPr>
          <p:cNvPr id="3" name="Tijdelijke aanduiding voor inhoud 2">
            <a:extLst>
              <a:ext uri="{FF2B5EF4-FFF2-40B4-BE49-F238E27FC236}">
                <a16:creationId xmlns:a16="http://schemas.microsoft.com/office/drawing/2014/main" id="{9A5A8F86-5E25-F959-9285-6666CADE1A1E}"/>
              </a:ext>
            </a:extLst>
          </p:cNvPr>
          <p:cNvSpPr>
            <a:spLocks noGrp="1"/>
          </p:cNvSpPr>
          <p:nvPr>
            <p:ph idx="1"/>
          </p:nvPr>
        </p:nvSpPr>
        <p:spPr/>
        <p:txBody>
          <a:bodyPr/>
          <a:lstStyle/>
          <a:p>
            <a:pPr marL="0" indent="0">
              <a:buNone/>
            </a:pPr>
            <a:r>
              <a:rPr lang="en-US" dirty="0"/>
              <a:t>O</a:t>
            </a:r>
            <a:r>
              <a:rPr lang="nl-NL" dirty="0"/>
              <a:t>p de etiketteringstheorie valt enige kritiek te geven:</a:t>
            </a:r>
          </a:p>
          <a:p>
            <a:pPr marL="0" indent="0">
              <a:buNone/>
            </a:pPr>
            <a:endParaRPr lang="nl-NL" dirty="0"/>
          </a:p>
          <a:p>
            <a:pPr>
              <a:buFontTx/>
              <a:buChar char="-"/>
            </a:pPr>
            <a:r>
              <a:rPr lang="nl-NL" dirty="0"/>
              <a:t>Hoe kan het dat de ene persoon wel overgaat tot crimineel gedrag en de andere persoon niet als de reactie van de samenleving zo bepalend is?</a:t>
            </a:r>
          </a:p>
          <a:p>
            <a:pPr>
              <a:buFontTx/>
              <a:buChar char="-"/>
            </a:pPr>
            <a:r>
              <a:rPr lang="nl-NL" dirty="0"/>
              <a:t>De theorie verklaar alleen maar HOE mensen zonder macht overgaan tot criminaliteit. Een </a:t>
            </a:r>
            <a:r>
              <a:rPr lang="nl-NL" dirty="0" err="1"/>
              <a:t>verklering</a:t>
            </a:r>
            <a:r>
              <a:rPr lang="nl-NL" dirty="0"/>
              <a:t> voor ‘ witteboordencriminaliteit’ of beroepsmisdadigers wordt niet gegeven. </a:t>
            </a:r>
          </a:p>
        </p:txBody>
      </p:sp>
    </p:spTree>
    <p:extLst>
      <p:ext uri="{BB962C8B-B14F-4D97-AF65-F5344CB8AC3E}">
        <p14:creationId xmlns:p14="http://schemas.microsoft.com/office/powerpoint/2010/main" val="135458153"/>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444</TotalTime>
  <Words>2280</Words>
  <Application>Microsoft Office PowerPoint</Application>
  <PresentationFormat>Breedbeeld</PresentationFormat>
  <Paragraphs>179</Paragraphs>
  <Slides>24</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24</vt:i4>
      </vt:variant>
    </vt:vector>
  </HeadingPairs>
  <TitlesOfParts>
    <vt:vector size="28" baseType="lpstr">
      <vt:lpstr>Arial</vt:lpstr>
      <vt:lpstr>Calibri</vt:lpstr>
      <vt:lpstr>Calibri Light</vt:lpstr>
      <vt:lpstr>Kantoorthema</vt:lpstr>
      <vt:lpstr>Binding H4.3:  Biologische en psychologische theorieën</vt:lpstr>
      <vt:lpstr>Biologische (antropologische) theorie:</vt:lpstr>
      <vt:lpstr>Sociobiologische theorieën:</vt:lpstr>
      <vt:lpstr>   Psychologische en/ of Psycho- analytische model: Voorbeeld van een theorie: Aangeleerd gedrag theorie </vt:lpstr>
      <vt:lpstr>Sociaal- psychologische theorieën: Een voorbeeld: de etiketteringstheorie</vt:lpstr>
      <vt:lpstr>Wetenschappelijk onderzoek naar psychologische en/ of psycho- analytische factoren.</vt:lpstr>
      <vt:lpstr>Etiketteringstheorie:</vt:lpstr>
      <vt:lpstr>Voorbeeld bij de etiketteringstheorie in de praktijk</vt:lpstr>
      <vt:lpstr>Kritiek op de etiketteringstheorie:</vt:lpstr>
      <vt:lpstr>Binding H4.4: Sociologische theorieën</vt:lpstr>
      <vt:lpstr>Bindingstheorie (ook wel: Integratietheorie)</vt:lpstr>
      <vt:lpstr>Verdere uitleg Bindingstheorie:</vt:lpstr>
      <vt:lpstr>Verdere uitleg Bindingstheorie</vt:lpstr>
      <vt:lpstr>Voordelen en nadelen van de Bindingstheorie:</vt:lpstr>
      <vt:lpstr>Bindingstheorie versus criminelen straffen</vt:lpstr>
      <vt:lpstr>Bindingstheorie, straffen en doelen van straffen</vt:lpstr>
      <vt:lpstr>Binding H4.4: Sociologische theorieën</vt:lpstr>
      <vt:lpstr>De anomietheorie</vt:lpstr>
      <vt:lpstr>De anomietheorie, verder uitgelegd</vt:lpstr>
      <vt:lpstr>Kritiek op de anomietheorie van Merton</vt:lpstr>
      <vt:lpstr>Anomietheorie, verkort en simpeler uitgelegd</vt:lpstr>
      <vt:lpstr>Sociale controle theorie</vt:lpstr>
      <vt:lpstr>Economische theorie en ontstaan van criminaliteit</vt:lpstr>
      <vt:lpstr>Gelegenheidstheorie/ Rationele keuzetheorie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Binding H4.3:  Biologische en psychologische theorieën</dc:title>
  <dc:creator>Fluitsma, D.W.P.M. (Daniel)</dc:creator>
  <cp:lastModifiedBy>Fluitsma, D.W.P.M. (Daniel)</cp:lastModifiedBy>
  <cp:revision>2</cp:revision>
  <dcterms:created xsi:type="dcterms:W3CDTF">2022-06-28T06:34:47Z</dcterms:created>
  <dcterms:modified xsi:type="dcterms:W3CDTF">2022-06-28T13:59:11Z</dcterms:modified>
</cp:coreProperties>
</file>

<file path=docProps/thumbnail.jpeg>
</file>